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9DA11-D7D1-468F-8173-D97929F396CD}" type="datetimeFigureOut">
              <a:rPr lang="de-AT" smtClean="0"/>
              <a:t>06.03.2023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3A6D8-BEBE-4D59-8C01-9DE0FF7F2FC4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gwb.schule.at/pluginfile.php/52909/mod_resource/content/2/Entwicklung_der_Lehrplaene.pdf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gwb.schule.at/course/index.php?categoryid=21" TargetMode="External"/><Relationship Id="rId2" Type="http://schemas.openxmlformats.org/officeDocument/2006/relationships/hyperlink" Target="https://fachportal.ph-noe.ac.at/gwk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nipub.uni-graz.at/download/pdf/196660?name=Christian%20Fridrich%20Von%20der%20Theorie%20zur%20Praxis%20-%20lebensweltorientierte%20%C3%B6konomisch" TargetMode="External"/><Relationship Id="rId5" Type="http://schemas.openxmlformats.org/officeDocument/2006/relationships/hyperlink" Target="http://fachportal.ph-noe.ac.at/fileadmin/gwk/Forschung/Lernrampe_orientieren_Sitte_Ch_in_WrSchrGeoundKarto_Bd20_2011.pdf" TargetMode="External"/><Relationship Id="rId4" Type="http://schemas.openxmlformats.org/officeDocument/2006/relationships/hyperlink" Target="https://fachportal.ph-noe.ac.at/fileadmin/gwk/Forschung/M%C3%96GG_2015_19_Beitrag_Sitte_Lit_Juli22ausgeb2023.pdf" TargetMode="External"/><Relationship Id="rId9" Type="http://schemas.openxmlformats.org/officeDocument/2006/relationships/hyperlink" Target="http://de.wikipedia.org/wiki/Geographie_und_Wirtschaftskun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0" y="620713"/>
            <a:ext cx="8964488" cy="1800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  Geographie und Wirtschaftskunde (</a:t>
            </a:r>
            <a:r>
              <a:rPr lang="de-AT" b="1" dirty="0" err="1" smtClean="0">
                <a:solidFill>
                  <a:schemeClr val="tx1"/>
                </a:solidFill>
              </a:rPr>
              <a:t>Wirt.Bildung</a:t>
            </a:r>
            <a:r>
              <a:rPr lang="de-AT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endParaRPr lang="de-AT" b="1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de-AT" b="1" dirty="0" smtClean="0">
                <a:solidFill>
                  <a:schemeClr val="tx1"/>
                </a:solidFill>
              </a:rPr>
              <a:t>W A S   will das Unterrichtsfach ?</a:t>
            </a:r>
          </a:p>
          <a:p>
            <a:endParaRPr lang="de-AT" b="1" dirty="0" smtClean="0">
              <a:solidFill>
                <a:schemeClr val="tx1"/>
              </a:solidFill>
            </a:endParaRPr>
          </a:p>
          <a:p>
            <a:endParaRPr lang="de-AT" b="1" dirty="0">
              <a:solidFill>
                <a:schemeClr val="tx1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</a:t>
            </a:r>
            <a:r>
              <a:rPr lang="de-AT" sz="1400" i="1" dirty="0" smtClean="0">
                <a:hlinkClick r:id="rId2"/>
              </a:rPr>
              <a:t>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feld 6"/>
          <p:cNvSpPr txBox="1"/>
          <p:nvPr/>
        </p:nvSpPr>
        <p:spPr>
          <a:xfrm>
            <a:off x="323528" y="2636912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dirty="0" smtClean="0"/>
              <a:t>...denn nur wenn mir klar ist, WOHIN ich will (= </a:t>
            </a:r>
            <a:r>
              <a:rPr lang="de-AT" sz="2400" i="1" dirty="0" smtClean="0"/>
              <a:t>Didaktik</a:t>
            </a:r>
            <a:r>
              <a:rPr lang="de-AT" sz="2400" dirty="0" smtClean="0"/>
              <a:t>), </a:t>
            </a:r>
          </a:p>
          <a:p>
            <a:r>
              <a:rPr lang="de-AT" sz="2400" dirty="0" smtClean="0"/>
              <a:t>bin ich auch schnell dort (</a:t>
            </a:r>
            <a:r>
              <a:rPr lang="de-AT" sz="2400" i="1" dirty="0" smtClean="0"/>
              <a:t>Methodik</a:t>
            </a:r>
            <a:r>
              <a:rPr lang="de-AT" sz="2400" dirty="0" smtClean="0"/>
              <a:t>), wo ich die </a:t>
            </a:r>
            <a:r>
              <a:rPr lang="de-AT" sz="2400" dirty="0" err="1" smtClean="0"/>
              <a:t>SuS</a:t>
            </a:r>
            <a:r>
              <a:rPr lang="de-AT" sz="2400" dirty="0" smtClean="0"/>
              <a:t> hin bringen will</a:t>
            </a:r>
            <a:endParaRPr lang="de-AT" sz="2400" dirty="0"/>
          </a:p>
        </p:txBody>
      </p:sp>
      <p:sp>
        <p:nvSpPr>
          <p:cNvPr id="8" name="Textfeld 7"/>
          <p:cNvSpPr txBox="1"/>
          <p:nvPr/>
        </p:nvSpPr>
        <p:spPr>
          <a:xfrm>
            <a:off x="1691680" y="3717032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de-AT" sz="2800" dirty="0" smtClean="0"/>
              <a:t>Daher  ein kurzer </a:t>
            </a:r>
            <a:r>
              <a:rPr lang="de-AT" sz="2800" dirty="0" err="1" smtClean="0"/>
              <a:t>Abriß</a:t>
            </a:r>
            <a:r>
              <a:rPr lang="de-AT" sz="2800" dirty="0" smtClean="0"/>
              <a:t> der Genese</a:t>
            </a:r>
          </a:p>
          <a:p>
            <a:pPr marL="514350" indent="-514350">
              <a:buAutoNum type="arabicPeriod"/>
            </a:pPr>
            <a:r>
              <a:rPr lang="de-AT" sz="2800" dirty="0"/>
              <a:t>f</a:t>
            </a:r>
            <a:r>
              <a:rPr lang="de-AT" sz="2800" dirty="0" smtClean="0"/>
              <a:t>erner des </a:t>
            </a:r>
            <a:r>
              <a:rPr lang="de-AT" sz="2800" dirty="0" err="1" smtClean="0"/>
              <a:t>Paradigams</a:t>
            </a:r>
            <a:endParaRPr lang="de-AT" sz="2800" dirty="0" smtClean="0"/>
          </a:p>
          <a:p>
            <a:pPr marL="514350" indent="-514350">
              <a:buAutoNum type="arabicPeriod"/>
            </a:pPr>
            <a:r>
              <a:rPr lang="de-AT" sz="2800" dirty="0"/>
              <a:t>u</a:t>
            </a:r>
            <a:r>
              <a:rPr lang="de-AT" sz="2800" dirty="0" smtClean="0"/>
              <a:t>nd der Fachstruktur in der S I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755576" y="476672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/>
              <a:t>ERDKUNDE</a:t>
            </a:r>
            <a:endParaRPr lang="de-AT" dirty="0"/>
          </a:p>
          <a:p>
            <a:r>
              <a:rPr lang="de-AT" dirty="0"/>
              <a:t> </a:t>
            </a:r>
            <a:r>
              <a:rPr lang="de-AT" i="1" dirty="0"/>
              <a:t>Vor 1963 </a:t>
            </a:r>
            <a:r>
              <a:rPr lang="de-AT" dirty="0"/>
              <a:t>…mit </a:t>
            </a:r>
            <a:r>
              <a:rPr lang="de-AT" dirty="0" err="1"/>
              <a:t>LPen</a:t>
            </a:r>
            <a:r>
              <a:rPr lang="de-AT" dirty="0" smtClean="0"/>
              <a:t>:      </a:t>
            </a:r>
            <a:r>
              <a:rPr lang="de-AT" dirty="0"/>
              <a:t>(1898) 1909</a:t>
            </a:r>
            <a:r>
              <a:rPr lang="de-AT" dirty="0" smtClean="0"/>
              <a:t>, </a:t>
            </a:r>
            <a:r>
              <a:rPr lang="de-AT" b="1" dirty="0" smtClean="0"/>
              <a:t>1928</a:t>
            </a:r>
            <a:r>
              <a:rPr lang="de-AT" dirty="0" smtClean="0"/>
              <a:t>,1946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827584" y="1268760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Paradigma : </a:t>
            </a:r>
          </a:p>
          <a:p>
            <a:r>
              <a:rPr lang="de-AT" dirty="0"/>
              <a:t>Schul-Länderkunde   und </a:t>
            </a:r>
            <a:r>
              <a:rPr lang="de-AT" dirty="0" smtClean="0"/>
              <a:t>  Prinzip </a:t>
            </a:r>
            <a:r>
              <a:rPr lang="de-AT" dirty="0"/>
              <a:t>„Vom Nahen – zum Fernen“ </a:t>
            </a:r>
          </a:p>
          <a:p>
            <a:r>
              <a:rPr lang="de-AT" dirty="0" smtClean="0"/>
              <a:t>                                                           (</a:t>
            </a:r>
            <a:r>
              <a:rPr lang="de-AT" dirty="0"/>
              <a:t>in konzentrischen Kreisen </a:t>
            </a:r>
            <a:r>
              <a:rPr lang="de-AT" dirty="0" smtClean="0"/>
              <a:t>)  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899592" y="2420888"/>
            <a:ext cx="7848872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Mit Dominanz </a:t>
            </a:r>
            <a:r>
              <a:rPr lang="de-AT" dirty="0" smtClean="0"/>
              <a:t>des   kognitiven </a:t>
            </a:r>
            <a:r>
              <a:rPr lang="de-AT" dirty="0"/>
              <a:t>und topographischen Wissen</a:t>
            </a:r>
          </a:p>
          <a:p>
            <a:r>
              <a:rPr lang="de-AT" sz="900" dirty="0"/>
              <a:t> </a:t>
            </a:r>
          </a:p>
          <a:p>
            <a:r>
              <a:rPr lang="de-AT" dirty="0" smtClean="0"/>
              <a:t>von Staaten </a:t>
            </a:r>
            <a:r>
              <a:rPr lang="de-AT" dirty="0"/>
              <a:t>und </a:t>
            </a:r>
            <a:r>
              <a:rPr lang="de-AT" dirty="0" smtClean="0"/>
              <a:t>Landschaften  als Grundstrukturen  </a:t>
            </a:r>
            <a:endParaRPr lang="de-AT" dirty="0"/>
          </a:p>
          <a:p>
            <a:r>
              <a:rPr lang="de-AT" sz="900" dirty="0"/>
              <a:t>  </a:t>
            </a:r>
          </a:p>
          <a:p>
            <a:r>
              <a:rPr lang="de-AT" dirty="0" smtClean="0"/>
              <a:t>    Dominanz </a:t>
            </a:r>
            <a:r>
              <a:rPr lang="de-AT" dirty="0"/>
              <a:t>der </a:t>
            </a:r>
            <a:r>
              <a:rPr lang="de-AT" dirty="0" smtClean="0"/>
              <a:t> beschreibenden Physiogeographie</a:t>
            </a:r>
            <a:endParaRPr lang="de-AT" dirty="0"/>
          </a:p>
          <a:p>
            <a:r>
              <a:rPr lang="de-AT" sz="900" dirty="0"/>
              <a:t> </a:t>
            </a:r>
          </a:p>
          <a:p>
            <a:r>
              <a:rPr lang="de-AT" dirty="0" smtClean="0"/>
              <a:t>    später </a:t>
            </a:r>
            <a:r>
              <a:rPr lang="de-AT" dirty="0"/>
              <a:t>auch </a:t>
            </a:r>
            <a:r>
              <a:rPr lang="de-AT" dirty="0" smtClean="0"/>
              <a:t>der  Kulturlandschaft</a:t>
            </a:r>
            <a:endParaRPr lang="de-AT" dirty="0"/>
          </a:p>
          <a:p>
            <a:r>
              <a:rPr lang="de-AT" sz="1000" dirty="0"/>
              <a:t> </a:t>
            </a:r>
          </a:p>
          <a:p>
            <a:r>
              <a:rPr lang="de-AT" dirty="0" smtClean="0"/>
              <a:t>+  vereinzelt wirtschaftsgeographische </a:t>
            </a:r>
            <a:r>
              <a:rPr lang="de-AT" dirty="0"/>
              <a:t>Fakten und Fragestellungen</a:t>
            </a:r>
          </a:p>
          <a:p>
            <a:r>
              <a:rPr lang="de-AT" sz="1000" dirty="0"/>
              <a:t> </a:t>
            </a:r>
          </a:p>
          <a:p>
            <a:r>
              <a:rPr lang="de-AT" dirty="0"/>
              <a:t>nur vereinzelt Kausalbeziehungen</a:t>
            </a:r>
          </a:p>
          <a:p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539552" y="5013176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i="1" dirty="0" smtClean="0"/>
              <a:t>___________________________________________________________________</a:t>
            </a:r>
          </a:p>
          <a:p>
            <a:pPr algn="ctr"/>
            <a:r>
              <a:rPr lang="de-AT" i="1" dirty="0" smtClean="0"/>
              <a:t>Kritik:     </a:t>
            </a:r>
            <a:r>
              <a:rPr lang="de-AT" i="1" dirty="0" err="1" smtClean="0"/>
              <a:t>Dürrheit</a:t>
            </a:r>
            <a:r>
              <a:rPr lang="de-AT" i="1" dirty="0" smtClean="0"/>
              <a:t> </a:t>
            </a:r>
            <a:r>
              <a:rPr lang="de-AT" i="1" dirty="0"/>
              <a:t>der Fakten </a:t>
            </a:r>
            <a:r>
              <a:rPr lang="de-AT" i="1" dirty="0" smtClean="0"/>
              <a:t>-   Relevanz </a:t>
            </a:r>
            <a:r>
              <a:rPr lang="de-AT" i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611560" y="404664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/>
              <a:t>Geographie</a:t>
            </a:r>
            <a:r>
              <a:rPr lang="de-AT" dirty="0"/>
              <a:t> &amp; </a:t>
            </a:r>
            <a:r>
              <a:rPr lang="de-AT" b="1" dirty="0" smtClean="0"/>
              <a:t>Wirtschaftskunde          </a:t>
            </a:r>
            <a:r>
              <a:rPr lang="de-AT" dirty="0" smtClean="0"/>
              <a:t>Nach  </a:t>
            </a:r>
            <a:r>
              <a:rPr lang="de-AT" b="1" dirty="0" smtClean="0"/>
              <a:t>SCHUG1962</a:t>
            </a:r>
            <a:r>
              <a:rPr lang="de-AT" dirty="0" smtClean="0"/>
              <a:t>    -  LP 1963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683568" y="980728"/>
            <a:ext cx="75608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/>
              <a:t>Weiterhin</a:t>
            </a:r>
            <a:endParaRPr lang="de-AT" dirty="0"/>
          </a:p>
          <a:p>
            <a:r>
              <a:rPr lang="de-AT" dirty="0" smtClean="0"/>
              <a:t>             Länderkunde-</a:t>
            </a:r>
            <a:r>
              <a:rPr lang="de-AT" dirty="0" err="1" smtClean="0"/>
              <a:t>paradigma</a:t>
            </a:r>
            <a:endParaRPr lang="de-AT" dirty="0"/>
          </a:p>
          <a:p>
            <a:r>
              <a:rPr lang="de-AT" sz="1000" dirty="0"/>
              <a:t> </a:t>
            </a:r>
          </a:p>
          <a:p>
            <a:r>
              <a:rPr lang="de-AT" dirty="0" smtClean="0"/>
              <a:t>         + </a:t>
            </a:r>
            <a:r>
              <a:rPr lang="de-AT" dirty="0"/>
              <a:t>Wirtschaftskunde, die </a:t>
            </a:r>
            <a:r>
              <a:rPr lang="de-AT" b="1" dirty="0"/>
              <a:t>additiv  angehängt </a:t>
            </a:r>
            <a:r>
              <a:rPr lang="de-AT" dirty="0"/>
              <a:t>wird             </a:t>
            </a:r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683568" y="2564904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„</a:t>
            </a:r>
            <a:r>
              <a:rPr lang="de-AT" dirty="0" err="1" smtClean="0"/>
              <a:t>Wirtschaftskundlich</a:t>
            </a:r>
            <a:r>
              <a:rPr lang="de-AT" dirty="0" smtClean="0"/>
              <a:t>    möblierte </a:t>
            </a:r>
            <a:r>
              <a:rPr lang="de-AT" dirty="0"/>
              <a:t>Staatenkunde“</a:t>
            </a:r>
          </a:p>
          <a:p>
            <a:r>
              <a:rPr lang="de-AT" dirty="0"/>
              <a:t> </a:t>
            </a:r>
          </a:p>
          <a:p>
            <a:r>
              <a:rPr lang="de-AT" dirty="0"/>
              <a:t> </a:t>
            </a:r>
            <a:r>
              <a:rPr lang="de-AT" dirty="0" smtClean="0"/>
              <a:t>Wirtschaft  meist faktenorientiert </a:t>
            </a:r>
            <a:endParaRPr lang="de-AT" dirty="0"/>
          </a:p>
          <a:p>
            <a:r>
              <a:rPr lang="de-AT" dirty="0" smtClean="0"/>
              <a:t>                      im </a:t>
            </a:r>
            <a:r>
              <a:rPr lang="de-AT" dirty="0"/>
              <a:t>Sinne einer Aufzählung von Daten</a:t>
            </a:r>
            <a:r>
              <a:rPr lang="de-AT" dirty="0" smtClean="0"/>
              <a:t>, Definitionen </a:t>
            </a:r>
            <a:r>
              <a:rPr lang="de-AT" dirty="0"/>
              <a:t>&amp; </a:t>
            </a:r>
            <a:r>
              <a:rPr lang="de-AT" dirty="0" smtClean="0"/>
              <a:t>Dogmen</a:t>
            </a:r>
          </a:p>
          <a:p>
            <a:endParaRPr lang="de-AT" dirty="0"/>
          </a:p>
          <a:p>
            <a:r>
              <a:rPr lang="de-AT" dirty="0" smtClean="0"/>
              <a:t>Das „Exemplarische Prinzip“</a:t>
            </a:r>
          </a:p>
          <a:p>
            <a:r>
              <a:rPr lang="de-AT" dirty="0"/>
              <a:t> </a:t>
            </a:r>
            <a:r>
              <a:rPr lang="de-AT" dirty="0" smtClean="0"/>
              <a:t>        kam überwiegend vulgarisiert als „Mut zur Lücke“  an</a:t>
            </a:r>
          </a:p>
          <a:p>
            <a:r>
              <a:rPr lang="de-AT" dirty="0"/>
              <a:t> </a:t>
            </a:r>
            <a:r>
              <a:rPr lang="de-AT" dirty="0" smtClean="0"/>
              <a:t>        also  o h n e   seiner methodisch/didaktischen Intentionen</a:t>
            </a:r>
          </a:p>
          <a:p>
            <a:endParaRPr lang="de-AT" dirty="0"/>
          </a:p>
          <a:p>
            <a:r>
              <a:rPr lang="de-AT" dirty="0"/>
              <a:t> 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11560" y="494116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/>
              <a:t>______________________________________________________________________</a:t>
            </a:r>
          </a:p>
          <a:p>
            <a:r>
              <a:rPr lang="de-AT" i="1" dirty="0" smtClean="0"/>
              <a:t>Kritik:   Keine wirkliche   Integration </a:t>
            </a:r>
            <a:r>
              <a:rPr lang="de-AT" i="1" dirty="0"/>
              <a:t>G &amp; </a:t>
            </a:r>
            <a:r>
              <a:rPr lang="de-AT" i="1" dirty="0" smtClean="0"/>
              <a:t>W  - in HS oft dürftig (Fortbildung/ Drittfächer</a:t>
            </a:r>
            <a:endParaRPr lang="de-A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611560" y="40466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/>
              <a:t>GW  </a:t>
            </a:r>
            <a:r>
              <a:rPr lang="de-AT" b="1" dirty="0" smtClean="0"/>
              <a:t>    Lehrplan  </a:t>
            </a:r>
            <a:r>
              <a:rPr lang="de-AT" b="1" dirty="0"/>
              <a:t>1985 </a:t>
            </a:r>
            <a:r>
              <a:rPr lang="de-AT" b="1" dirty="0" smtClean="0"/>
              <a:t>  für S I      </a:t>
            </a:r>
            <a:r>
              <a:rPr lang="de-AT" dirty="0"/>
              <a:t>(</a:t>
            </a:r>
            <a:r>
              <a:rPr lang="de-AT" dirty="0" smtClean="0"/>
              <a:t>1989  dann S II)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755576" y="980728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i="1" dirty="0"/>
              <a:t>Neu: </a:t>
            </a:r>
            <a:endParaRPr lang="de-AT" dirty="0"/>
          </a:p>
          <a:p>
            <a:r>
              <a:rPr lang="de-AT" sz="1000" b="1" i="1" dirty="0"/>
              <a:t> </a:t>
            </a:r>
            <a:r>
              <a:rPr lang="de-AT" b="1" dirty="0" smtClean="0"/>
              <a:t>                       zielorientiert</a:t>
            </a:r>
            <a:r>
              <a:rPr lang="de-AT" b="1" dirty="0"/>
              <a:t>,</a:t>
            </a:r>
            <a:endParaRPr lang="de-AT" dirty="0"/>
          </a:p>
          <a:p>
            <a:r>
              <a:rPr lang="de-AT" b="1" dirty="0" smtClean="0"/>
              <a:t>                                                 thematisch,</a:t>
            </a:r>
            <a:endParaRPr lang="de-AT" dirty="0"/>
          </a:p>
          <a:p>
            <a:r>
              <a:rPr lang="de-AT" b="1" dirty="0" smtClean="0"/>
              <a:t>                                                                         aufbauend in Komplexität,</a:t>
            </a:r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899592" y="2204864"/>
            <a:ext cx="777686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- Integration  von G </a:t>
            </a:r>
            <a:r>
              <a:rPr lang="de-AT" dirty="0"/>
              <a:t>&amp; W</a:t>
            </a:r>
          </a:p>
          <a:p>
            <a:r>
              <a:rPr lang="de-AT" sz="1000" dirty="0"/>
              <a:t> </a:t>
            </a:r>
          </a:p>
          <a:p>
            <a:r>
              <a:rPr lang="de-AT" dirty="0" smtClean="0"/>
              <a:t>- Darum Paradigmenwechsel </a:t>
            </a:r>
            <a:r>
              <a:rPr lang="de-AT" dirty="0"/>
              <a:t>durch  die Formulierung</a:t>
            </a:r>
          </a:p>
          <a:p>
            <a:r>
              <a:rPr lang="de-AT" dirty="0" smtClean="0"/>
              <a:t>                                „</a:t>
            </a:r>
            <a:r>
              <a:rPr lang="de-AT" b="1" dirty="0"/>
              <a:t>Im Mittelpunkt steht der Mensch</a:t>
            </a:r>
            <a:r>
              <a:rPr lang="de-AT" dirty="0" smtClean="0"/>
              <a:t>….“    (</a:t>
            </a:r>
            <a:r>
              <a:rPr lang="de-AT" dirty="0"/>
              <a:t>statt Land[</a:t>
            </a:r>
            <a:r>
              <a:rPr lang="de-AT" dirty="0" err="1"/>
              <a:t>schaft</a:t>
            </a:r>
            <a:r>
              <a:rPr lang="de-AT" dirty="0"/>
              <a:t>])</a:t>
            </a:r>
          </a:p>
          <a:p>
            <a:r>
              <a:rPr lang="de-AT" sz="1000" dirty="0"/>
              <a:t> </a:t>
            </a:r>
          </a:p>
          <a:p>
            <a:r>
              <a:rPr lang="de-AT" dirty="0"/>
              <a:t>-Aufbau  „Vom Einfachen zum Komplexen“</a:t>
            </a:r>
          </a:p>
          <a:p>
            <a:r>
              <a:rPr lang="de-AT" sz="1000" dirty="0"/>
              <a:t> </a:t>
            </a:r>
          </a:p>
          <a:p>
            <a:r>
              <a:rPr lang="de-AT" dirty="0"/>
              <a:t>-Handlungsorientierter</a:t>
            </a:r>
            <a:r>
              <a:rPr lang="de-AT" dirty="0" smtClean="0"/>
              <a:t>,    operativer Unterricht  (</a:t>
            </a:r>
            <a:r>
              <a:rPr lang="de-AT" dirty="0"/>
              <a:t>Lern</a:t>
            </a:r>
            <a:r>
              <a:rPr lang="de-AT" b="1" i="1" dirty="0"/>
              <a:t>zie</a:t>
            </a:r>
            <a:r>
              <a:rPr lang="de-AT" dirty="0"/>
              <a:t>lorientierung</a:t>
            </a:r>
            <a:r>
              <a:rPr lang="de-AT" dirty="0" smtClean="0"/>
              <a:t>) </a:t>
            </a:r>
            <a:endParaRPr lang="de-AT" dirty="0"/>
          </a:p>
          <a:p>
            <a:r>
              <a:rPr lang="de-AT" sz="1000" dirty="0"/>
              <a:t> </a:t>
            </a:r>
          </a:p>
          <a:p>
            <a:r>
              <a:rPr lang="de-AT" dirty="0"/>
              <a:t>-Neue Rolle der topographischen „Orientierung</a:t>
            </a:r>
            <a:r>
              <a:rPr lang="de-AT" dirty="0" smtClean="0"/>
              <a:t>“  </a:t>
            </a:r>
          </a:p>
          <a:p>
            <a:r>
              <a:rPr lang="de-AT" dirty="0"/>
              <a:t> </a:t>
            </a:r>
            <a:r>
              <a:rPr lang="de-AT" dirty="0" smtClean="0"/>
              <a:t>                                                            als </a:t>
            </a:r>
            <a:r>
              <a:rPr lang="de-AT" dirty="0"/>
              <a:t>aufbauende Lernrampe der S I</a:t>
            </a:r>
          </a:p>
          <a:p>
            <a:r>
              <a:rPr lang="de-AT" dirty="0" smtClean="0"/>
              <a:t>- in </a:t>
            </a:r>
            <a:r>
              <a:rPr lang="de-AT" dirty="0"/>
              <a:t>einem thematischen Konzept</a:t>
            </a:r>
          </a:p>
          <a:p>
            <a:r>
              <a:rPr lang="de-AT" dirty="0" smtClean="0"/>
              <a:t>                                                             </a:t>
            </a:r>
            <a:r>
              <a:rPr lang="de-AT" i="1" dirty="0" smtClean="0"/>
              <a:t>&gt;&gt;&gt;  d.h. aber auch andere Methodenzugänge!</a:t>
            </a:r>
            <a:endParaRPr lang="de-AT" i="1" dirty="0"/>
          </a:p>
        </p:txBody>
      </p:sp>
      <p:sp>
        <p:nvSpPr>
          <p:cNvPr id="8" name="Textfeld 7"/>
          <p:cNvSpPr txBox="1"/>
          <p:nvPr/>
        </p:nvSpPr>
        <p:spPr>
          <a:xfrm>
            <a:off x="539552" y="508518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i="1" dirty="0" smtClean="0"/>
              <a:t>______________________________________________________________________</a:t>
            </a:r>
          </a:p>
          <a:p>
            <a:pPr algn="ctr"/>
            <a:r>
              <a:rPr lang="de-AT" i="1" dirty="0" smtClean="0"/>
              <a:t>Frage</a:t>
            </a:r>
            <a:r>
              <a:rPr lang="de-AT" dirty="0"/>
              <a:t>: </a:t>
            </a:r>
            <a:r>
              <a:rPr lang="de-AT" dirty="0" smtClean="0"/>
              <a:t>  </a:t>
            </a:r>
            <a:r>
              <a:rPr lang="de-AT" i="1" dirty="0" smtClean="0"/>
              <a:t>Wie </a:t>
            </a:r>
            <a:r>
              <a:rPr lang="de-AT" i="1" dirty="0"/>
              <a:t>nachhaltig </a:t>
            </a:r>
            <a:r>
              <a:rPr lang="de-AT" i="1" dirty="0" smtClean="0"/>
              <a:t>wirkten </a:t>
            </a:r>
            <a:r>
              <a:rPr lang="de-AT" i="1" dirty="0"/>
              <a:t>die Welle der </a:t>
            </a:r>
            <a:r>
              <a:rPr lang="de-AT" i="1" dirty="0" smtClean="0"/>
              <a:t>Lehrerfortbildung u. alte Gewohnheiten? </a:t>
            </a:r>
            <a:endParaRPr lang="de-AT" i="1" dirty="0"/>
          </a:p>
          <a:p>
            <a:pPr algn="ctr"/>
            <a:r>
              <a:rPr lang="de-AT" i="1" dirty="0" smtClean="0"/>
              <a:t>                                                                        wie </a:t>
            </a:r>
            <a:r>
              <a:rPr lang="de-AT" i="1" dirty="0"/>
              <a:t>die </a:t>
            </a:r>
            <a:r>
              <a:rPr lang="de-AT" i="1" dirty="0" smtClean="0"/>
              <a:t> Lehrerausbildung </a:t>
            </a:r>
            <a:r>
              <a:rPr lang="de-AT" i="1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539552" y="332656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GW      LP   2000</a:t>
            </a:r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611560" y="908720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Gleichbleibendes   Paradigma  wie  1985  !</a:t>
            </a:r>
          </a:p>
          <a:p>
            <a:r>
              <a:rPr lang="de-AT" dirty="0" smtClean="0"/>
              <a:t>                                 aber  inhaltliche </a:t>
            </a:r>
            <a:r>
              <a:rPr lang="de-AT" dirty="0"/>
              <a:t>Kürzungen im LP-Text der S I  </a:t>
            </a:r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755576" y="1700808"/>
            <a:ext cx="763284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000" dirty="0"/>
              <a:t> </a:t>
            </a:r>
          </a:p>
          <a:p>
            <a:r>
              <a:rPr lang="de-AT" dirty="0"/>
              <a:t>Neu für 10-14jährige (S I</a:t>
            </a:r>
            <a:r>
              <a:rPr lang="de-AT" dirty="0" smtClean="0"/>
              <a:t>):                                                      Normstunden 2-1-2-2</a:t>
            </a:r>
            <a:endParaRPr lang="de-AT" dirty="0"/>
          </a:p>
          <a:p>
            <a:r>
              <a:rPr lang="de-AT" dirty="0" smtClean="0"/>
              <a:t>                                             Kern- </a:t>
            </a:r>
            <a:r>
              <a:rPr lang="de-AT" dirty="0"/>
              <a:t>und </a:t>
            </a:r>
            <a:r>
              <a:rPr lang="de-AT" dirty="0" smtClean="0"/>
              <a:t>Erweiterungsbereich</a:t>
            </a:r>
            <a:endParaRPr lang="de-AT" dirty="0"/>
          </a:p>
          <a:p>
            <a:endParaRPr lang="de-AT" sz="1000" dirty="0" smtClean="0"/>
          </a:p>
          <a:p>
            <a:r>
              <a:rPr lang="de-AT" dirty="0"/>
              <a:t>  </a:t>
            </a:r>
            <a:r>
              <a:rPr lang="de-AT" dirty="0" smtClean="0"/>
              <a:t>Weitere </a:t>
            </a:r>
            <a:r>
              <a:rPr lang="de-AT" dirty="0"/>
              <a:t>Neuerung:</a:t>
            </a:r>
          </a:p>
          <a:p>
            <a:r>
              <a:rPr lang="de-AT" dirty="0" smtClean="0"/>
              <a:t>                Einführung </a:t>
            </a:r>
            <a:r>
              <a:rPr lang="de-AT" dirty="0"/>
              <a:t>der </a:t>
            </a:r>
            <a:r>
              <a:rPr lang="de-AT" dirty="0" smtClean="0"/>
              <a:t>Berufsorientierung  </a:t>
            </a:r>
          </a:p>
          <a:p>
            <a:r>
              <a:rPr lang="de-AT" dirty="0"/>
              <a:t> </a:t>
            </a:r>
            <a:r>
              <a:rPr lang="de-AT" dirty="0" smtClean="0"/>
              <a:t>                                           (</a:t>
            </a:r>
            <a:r>
              <a:rPr lang="de-AT" dirty="0"/>
              <a:t>integrativ oder als eigenes Fach </a:t>
            </a:r>
            <a:r>
              <a:rPr lang="de-AT" dirty="0" smtClean="0"/>
              <a:t>möglich – </a:t>
            </a:r>
          </a:p>
          <a:p>
            <a:r>
              <a:rPr lang="de-AT" dirty="0" smtClean="0"/>
              <a:t>                                                               schulautonome  Stundentafeln möglich....)</a:t>
            </a:r>
          </a:p>
          <a:p>
            <a:endParaRPr lang="de-AT" sz="1000" dirty="0"/>
          </a:p>
          <a:p>
            <a:r>
              <a:rPr lang="de-AT" dirty="0"/>
              <a:t>„Führerscheine“ drängen von außen </a:t>
            </a:r>
            <a:r>
              <a:rPr lang="de-AT" dirty="0" smtClean="0"/>
              <a:t>herein</a:t>
            </a:r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683568" y="4149080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/>
              <a:t>____________________________________________________________________</a:t>
            </a:r>
          </a:p>
          <a:p>
            <a:r>
              <a:rPr lang="de-AT" i="1" dirty="0" smtClean="0"/>
              <a:t>Kritik </a:t>
            </a:r>
            <a:r>
              <a:rPr lang="de-AT" i="1" dirty="0"/>
              <a:t>an </a:t>
            </a:r>
            <a:r>
              <a:rPr lang="de-AT" i="1" dirty="0" smtClean="0"/>
              <a:t>der  FD- Umsetzung ?</a:t>
            </a:r>
            <a:r>
              <a:rPr lang="de-AT" i="1" dirty="0"/>
              <a:t> </a:t>
            </a:r>
          </a:p>
          <a:p>
            <a:r>
              <a:rPr lang="de-AT" i="1" dirty="0" smtClean="0"/>
              <a:t>    Denn in </a:t>
            </a:r>
            <a:r>
              <a:rPr lang="de-AT" i="1" dirty="0"/>
              <a:t>einigen S I </a:t>
            </a:r>
            <a:r>
              <a:rPr lang="de-AT" i="1" dirty="0" smtClean="0"/>
              <a:t>Schulbüchern erfolgte  </a:t>
            </a:r>
            <a:r>
              <a:rPr lang="de-AT" i="1" dirty="0"/>
              <a:t>FD „Roll-back</a:t>
            </a:r>
            <a:r>
              <a:rPr lang="de-AT" i="1" dirty="0" smtClean="0"/>
              <a:t>“ zu  Länderkunderevival</a:t>
            </a:r>
          </a:p>
          <a:p>
            <a:endParaRPr lang="de-AT" i="1" dirty="0" smtClean="0"/>
          </a:p>
          <a:p>
            <a:r>
              <a:rPr lang="de-AT" i="1" dirty="0" smtClean="0"/>
              <a:t>    Probleme der schulautonomen Stundenaufteilungen – insbes. 3. </a:t>
            </a:r>
            <a:r>
              <a:rPr lang="de-AT" i="1" dirty="0" err="1" smtClean="0"/>
              <a:t>Kl</a:t>
            </a:r>
            <a:r>
              <a:rPr lang="de-AT" i="1" dirty="0" smtClean="0"/>
              <a:t> (= meiste LZ !)</a:t>
            </a:r>
            <a:endParaRPr lang="de-A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feld 5"/>
          <p:cNvSpPr txBox="1"/>
          <p:nvPr/>
        </p:nvSpPr>
        <p:spPr>
          <a:xfrm>
            <a:off x="683568" y="404664"/>
            <a:ext cx="8460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Geographie u </a:t>
            </a:r>
            <a:r>
              <a:rPr lang="de-AT" b="1" dirty="0" smtClean="0"/>
              <a:t>w</a:t>
            </a:r>
            <a:r>
              <a:rPr lang="de-AT" b="1" dirty="0" smtClean="0"/>
              <a:t>irtschaftliche Bildung    (GWB)       LP   2023</a:t>
            </a:r>
          </a:p>
          <a:p>
            <a:r>
              <a:rPr lang="de-AT" dirty="0" smtClean="0"/>
              <a:t>                      Weiterentwicklung des  Paradigmas von 1985   mit neuen Akzentuierungen</a:t>
            </a:r>
          </a:p>
          <a:p>
            <a:r>
              <a:rPr lang="de-AT" dirty="0" smtClean="0"/>
              <a:t>             „</a:t>
            </a:r>
            <a:r>
              <a:rPr lang="de-AT" i="1" dirty="0" smtClean="0"/>
              <a:t>Gesellschaft – Wirtschaft – Politik u Umwelt – in </a:t>
            </a:r>
            <a:r>
              <a:rPr lang="de-AT" i="1" dirty="0" err="1" smtClean="0"/>
              <a:t>räuml</a:t>
            </a:r>
            <a:r>
              <a:rPr lang="de-AT" i="1" dirty="0" smtClean="0"/>
              <a:t>. &amp; zeitlichen </a:t>
            </a:r>
            <a:r>
              <a:rPr lang="de-AT" i="1" dirty="0" err="1" smtClean="0"/>
              <a:t>Zushängen</a:t>
            </a:r>
            <a:r>
              <a:rPr lang="de-AT" dirty="0" smtClean="0"/>
              <a:t>“</a:t>
            </a:r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827584" y="1556792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„Themen“  wurden zu  „KOMPETENZBEREICHEN“       in allen Fächern ( 2 je </a:t>
            </a:r>
            <a:r>
              <a:rPr lang="de-AT" dirty="0" err="1" smtClean="0"/>
              <a:t>WoSt</a:t>
            </a:r>
            <a:r>
              <a:rPr lang="de-AT" dirty="0" smtClean="0"/>
              <a:t>)</a:t>
            </a:r>
          </a:p>
          <a:p>
            <a:r>
              <a:rPr lang="de-AT" dirty="0" smtClean="0"/>
              <a:t>                                   &gt;&gt;&gt;   sie sind für die Beurteilung der </a:t>
            </a:r>
            <a:r>
              <a:rPr lang="de-AT" dirty="0" err="1" smtClean="0"/>
              <a:t>SuS</a:t>
            </a:r>
            <a:r>
              <a:rPr lang="de-AT" dirty="0" smtClean="0"/>
              <a:t>   relevant !           </a:t>
            </a:r>
          </a:p>
          <a:p>
            <a:endParaRPr lang="de-AT" sz="1000" dirty="0"/>
          </a:p>
          <a:p>
            <a:r>
              <a:rPr lang="de-AT" dirty="0" smtClean="0"/>
              <a:t>„Ziele“  bekamen aussagekräftigere </a:t>
            </a:r>
            <a:r>
              <a:rPr lang="de-AT" b="1" dirty="0" smtClean="0"/>
              <a:t>Operatoren</a:t>
            </a:r>
          </a:p>
          <a:p>
            <a:r>
              <a:rPr lang="de-AT" dirty="0"/>
              <a:t> </a:t>
            </a:r>
            <a:r>
              <a:rPr lang="de-AT" dirty="0" smtClean="0"/>
              <a:t>                                                         (GW hatte solche schon 1985 als eines d. wenigen</a:t>
            </a:r>
          </a:p>
          <a:p>
            <a:r>
              <a:rPr lang="de-AT" dirty="0" smtClean="0"/>
              <a:t>                                     -  die hierarchisiert sind in   K 1 – K 2 – K 3</a:t>
            </a:r>
          </a:p>
          <a:p>
            <a:endParaRPr lang="de-AT" sz="1000" dirty="0" smtClean="0"/>
          </a:p>
          <a:p>
            <a:r>
              <a:rPr lang="de-AT" dirty="0" smtClean="0"/>
              <a:t>Im GW-Kompetenzmodell   sind nur    3  eher allgemein gehaltene  K., </a:t>
            </a:r>
          </a:p>
          <a:p>
            <a:r>
              <a:rPr lang="de-AT" dirty="0" smtClean="0"/>
              <a:t>            wobei ORIENTIERUNGSKOMP.  </a:t>
            </a:r>
            <a:r>
              <a:rPr lang="de-AT" dirty="0"/>
              <a:t>a</a:t>
            </a:r>
            <a:r>
              <a:rPr lang="de-AT" dirty="0" smtClean="0"/>
              <a:t>m stärksten wiegt, gefolgt v. Urteilskompetenz</a:t>
            </a:r>
          </a:p>
          <a:p>
            <a:endParaRPr lang="de-AT" sz="1000" dirty="0"/>
          </a:p>
          <a:p>
            <a:r>
              <a:rPr lang="de-AT" dirty="0" smtClean="0"/>
              <a:t>Inhaltlich stärkere Akzentuierung des wirtschaftlichen Bildungsbereichs</a:t>
            </a:r>
          </a:p>
          <a:p>
            <a:r>
              <a:rPr lang="de-AT" dirty="0" smtClean="0"/>
              <a:t>                                                                                        und  zeitgemäße „Raumbegriffe“ </a:t>
            </a:r>
            <a:endParaRPr lang="de-AT" dirty="0"/>
          </a:p>
        </p:txBody>
      </p:sp>
      <p:sp>
        <p:nvSpPr>
          <p:cNvPr id="8" name="Textfeld 7"/>
          <p:cNvSpPr txBox="1"/>
          <p:nvPr/>
        </p:nvSpPr>
        <p:spPr>
          <a:xfrm>
            <a:off x="827584" y="4293096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i="1" dirty="0" smtClean="0"/>
              <a:t>_____________________________________________________________________</a:t>
            </a:r>
          </a:p>
          <a:p>
            <a:r>
              <a:rPr lang="de-AT" i="1" dirty="0" smtClean="0"/>
              <a:t>Herausforderung wird </a:t>
            </a:r>
          </a:p>
          <a:p>
            <a:r>
              <a:rPr lang="de-AT" i="1" dirty="0"/>
              <a:t> </a:t>
            </a:r>
            <a:r>
              <a:rPr lang="de-AT" i="1" dirty="0" smtClean="0"/>
              <a:t> a)  wie die </a:t>
            </a:r>
            <a:r>
              <a:rPr lang="de-AT" i="1" dirty="0" err="1" smtClean="0"/>
              <a:t>LuL</a:t>
            </a:r>
            <a:r>
              <a:rPr lang="de-AT" i="1" dirty="0" smtClean="0"/>
              <a:t>   mit dem Ausfüllen der  Kompetenzbereiche  umgehen </a:t>
            </a:r>
            <a:r>
              <a:rPr lang="de-AT" i="1" dirty="0" err="1" smtClean="0"/>
              <a:t>z.B</a:t>
            </a:r>
            <a:r>
              <a:rPr lang="de-AT" i="1" dirty="0" smtClean="0"/>
              <a:t>   1.3 ?</a:t>
            </a:r>
          </a:p>
          <a:p>
            <a:endParaRPr lang="de-AT" i="1" dirty="0"/>
          </a:p>
          <a:p>
            <a:r>
              <a:rPr lang="de-AT" i="1" dirty="0" smtClean="0"/>
              <a:t>  b)  wie sie / OB sie (sic!)  bei der U-Planung die im LP  auch ( sic!) angeführten</a:t>
            </a:r>
          </a:p>
          <a:p>
            <a:r>
              <a:rPr lang="de-AT" i="1" dirty="0"/>
              <a:t> </a:t>
            </a:r>
            <a:r>
              <a:rPr lang="de-AT" i="1" dirty="0" smtClean="0"/>
              <a:t>                                       8  „Zentralen fachlichen Konzepte“  </a:t>
            </a:r>
            <a:r>
              <a:rPr lang="de-AT" i="1" dirty="0" err="1" smtClean="0"/>
              <a:t>miteinbauen</a:t>
            </a:r>
            <a:r>
              <a:rPr lang="de-AT" i="1" dirty="0" smtClean="0"/>
              <a:t> = komplexer!</a:t>
            </a:r>
            <a:endParaRPr lang="de-AT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611560" y="54868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/>
              <a:t>R e s ü m e </a:t>
            </a:r>
            <a:r>
              <a:rPr lang="de-AT" sz="2400" b="1" dirty="0" err="1" smtClean="0"/>
              <a:t>e</a:t>
            </a:r>
            <a:endParaRPr lang="de-AT" sz="2400" b="1" dirty="0"/>
          </a:p>
        </p:txBody>
      </p:sp>
      <p:sp>
        <p:nvSpPr>
          <p:cNvPr id="9" name="Rechteck 8"/>
          <p:cNvSpPr/>
          <p:nvPr/>
        </p:nvSpPr>
        <p:spPr>
          <a:xfrm>
            <a:off x="179512" y="1268760"/>
            <a:ext cx="2304256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Textfeld 9"/>
          <p:cNvSpPr txBox="1"/>
          <p:nvPr/>
        </p:nvSpPr>
        <p:spPr>
          <a:xfrm>
            <a:off x="2339752" y="90872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b="1" dirty="0" smtClean="0"/>
              <a:t>1962</a:t>
            </a:r>
            <a:endParaRPr lang="de-AT" b="1" dirty="0"/>
          </a:p>
        </p:txBody>
      </p:sp>
      <p:sp>
        <p:nvSpPr>
          <p:cNvPr id="12" name="Rechteck 11"/>
          <p:cNvSpPr/>
          <p:nvPr/>
        </p:nvSpPr>
        <p:spPr>
          <a:xfrm>
            <a:off x="2555776" y="1268760"/>
            <a:ext cx="2016224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3" name="Textfeld 12"/>
          <p:cNvSpPr txBox="1"/>
          <p:nvPr/>
        </p:nvSpPr>
        <p:spPr>
          <a:xfrm>
            <a:off x="2699792" y="1268760"/>
            <a:ext cx="15121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   G   u.  </a:t>
            </a:r>
            <a:r>
              <a:rPr lang="de-AT" sz="2000" b="1" dirty="0" smtClean="0"/>
              <a:t>W</a:t>
            </a:r>
          </a:p>
          <a:p>
            <a:r>
              <a:rPr lang="de-AT" dirty="0" smtClean="0"/>
              <a:t>Noch mit LK</a:t>
            </a:r>
            <a:endParaRPr lang="de-AT" dirty="0"/>
          </a:p>
        </p:txBody>
      </p:sp>
      <p:sp>
        <p:nvSpPr>
          <p:cNvPr id="14" name="Textfeld 13"/>
          <p:cNvSpPr txBox="1"/>
          <p:nvPr/>
        </p:nvSpPr>
        <p:spPr>
          <a:xfrm>
            <a:off x="251520" y="1268760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 LK   überwiegend      </a:t>
            </a:r>
          </a:p>
          <a:p>
            <a:r>
              <a:rPr lang="de-AT" dirty="0"/>
              <a:t> </a:t>
            </a:r>
            <a:r>
              <a:rPr lang="de-AT" dirty="0" smtClean="0"/>
              <a:t>       inventarisierend</a:t>
            </a:r>
            <a:endParaRPr lang="de-AT" dirty="0"/>
          </a:p>
        </p:txBody>
      </p:sp>
      <p:sp>
        <p:nvSpPr>
          <p:cNvPr id="15" name="Rechteck 14"/>
          <p:cNvSpPr/>
          <p:nvPr/>
        </p:nvSpPr>
        <p:spPr>
          <a:xfrm>
            <a:off x="4644008" y="1268760"/>
            <a:ext cx="2232248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6" name="Textfeld 15"/>
          <p:cNvSpPr txBox="1"/>
          <p:nvPr/>
        </p:nvSpPr>
        <p:spPr>
          <a:xfrm>
            <a:off x="4211960" y="83671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smtClean="0"/>
              <a:t>1985</a:t>
            </a:r>
            <a:endParaRPr lang="de-AT" sz="20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4716016" y="1268760"/>
            <a:ext cx="20882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smtClean="0"/>
              <a:t>GW</a:t>
            </a:r>
          </a:p>
          <a:p>
            <a:r>
              <a:rPr lang="de-AT" dirty="0" err="1" smtClean="0"/>
              <a:t>Themat</a:t>
            </a:r>
            <a:r>
              <a:rPr lang="de-AT" dirty="0" smtClean="0"/>
              <a:t>. / integriert</a:t>
            </a:r>
            <a:endParaRPr lang="de-AT" dirty="0"/>
          </a:p>
        </p:txBody>
      </p:sp>
      <p:sp>
        <p:nvSpPr>
          <p:cNvPr id="18" name="Textfeld 17"/>
          <p:cNvSpPr txBox="1"/>
          <p:nvPr/>
        </p:nvSpPr>
        <p:spPr>
          <a:xfrm>
            <a:off x="5652120" y="90872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2000</a:t>
            </a:r>
            <a:endParaRPr lang="de-AT" dirty="0"/>
          </a:p>
        </p:txBody>
      </p:sp>
      <p:sp>
        <p:nvSpPr>
          <p:cNvPr id="19" name="Pfeil nach rechts 18"/>
          <p:cNvSpPr/>
          <p:nvPr/>
        </p:nvSpPr>
        <p:spPr>
          <a:xfrm>
            <a:off x="6948264" y="836712"/>
            <a:ext cx="1872208" cy="1584176"/>
          </a:xfrm>
          <a:prstGeom prst="rightArrow">
            <a:avLst>
              <a:gd name="adj1" fmla="val 50000"/>
              <a:gd name="adj2" fmla="val 480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0" name="Textfeld 19"/>
          <p:cNvSpPr txBox="1"/>
          <p:nvPr/>
        </p:nvSpPr>
        <p:spPr>
          <a:xfrm>
            <a:off x="6804248" y="908720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smtClean="0"/>
              <a:t>2023</a:t>
            </a:r>
            <a:endParaRPr lang="de-AT" sz="2000" b="1" dirty="0"/>
          </a:p>
        </p:txBody>
      </p:sp>
      <p:sp>
        <p:nvSpPr>
          <p:cNvPr id="22" name="Textfeld 21"/>
          <p:cNvSpPr txBox="1"/>
          <p:nvPr/>
        </p:nvSpPr>
        <p:spPr>
          <a:xfrm>
            <a:off x="7020272" y="1268760"/>
            <a:ext cx="16561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b="1" dirty="0" err="1" smtClean="0"/>
              <a:t>GwB</a:t>
            </a:r>
            <a:endParaRPr lang="de-AT" sz="2000" b="1" dirty="0" smtClean="0"/>
          </a:p>
          <a:p>
            <a:r>
              <a:rPr lang="de-AT" dirty="0" err="1" smtClean="0"/>
              <a:t>Themat</a:t>
            </a:r>
            <a:r>
              <a:rPr lang="de-AT" dirty="0" smtClean="0"/>
              <a:t>/</a:t>
            </a:r>
            <a:r>
              <a:rPr lang="de-AT" dirty="0" err="1" smtClean="0"/>
              <a:t>komp</a:t>
            </a:r>
            <a:r>
              <a:rPr lang="de-AT" dirty="0" smtClean="0"/>
              <a:t>.</a:t>
            </a:r>
            <a:endParaRPr lang="de-AT" dirty="0"/>
          </a:p>
        </p:txBody>
      </p:sp>
      <p:sp>
        <p:nvSpPr>
          <p:cNvPr id="24" name="Textfeld 23"/>
          <p:cNvSpPr txBox="1"/>
          <p:nvPr/>
        </p:nvSpPr>
        <p:spPr>
          <a:xfrm>
            <a:off x="323528" y="2420888"/>
            <a:ext cx="8424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000" dirty="0" smtClean="0"/>
              <a:t>Unterricht ist  theoretisch/ im Prinzip   im Lauf der zeitkomplexer geworden</a:t>
            </a:r>
          </a:p>
          <a:p>
            <a:endParaRPr lang="de-AT" sz="2000" dirty="0"/>
          </a:p>
          <a:p>
            <a:r>
              <a:rPr lang="de-AT" sz="2000" dirty="0" smtClean="0"/>
              <a:t>Er gibt ihnen als Lehrkraft aber viele Handlungsmöglichkeiten</a:t>
            </a:r>
          </a:p>
          <a:p>
            <a:r>
              <a:rPr lang="de-AT" sz="2000" dirty="0" smtClean="0"/>
              <a:t>                                                wenn sie wissen worauf es fachdidaktisch ankommt</a:t>
            </a:r>
          </a:p>
          <a:p>
            <a:endParaRPr lang="de-AT" sz="2000" dirty="0"/>
          </a:p>
          <a:p>
            <a:r>
              <a:rPr lang="de-AT" sz="2000" dirty="0" smtClean="0"/>
              <a:t>Vieles -  z.B. etwa Topographie ist Orientierungskompetenz</a:t>
            </a:r>
          </a:p>
          <a:p>
            <a:r>
              <a:rPr lang="de-AT" sz="2000" dirty="0" smtClean="0"/>
              <a:t>                                         und damit stark eine </a:t>
            </a:r>
            <a:r>
              <a:rPr lang="de-AT" sz="2000" dirty="0" err="1" smtClean="0"/>
              <a:t>didakt</a:t>
            </a:r>
            <a:r>
              <a:rPr lang="de-AT" sz="2000" dirty="0" smtClean="0"/>
              <a:t>./ </a:t>
            </a:r>
            <a:r>
              <a:rPr lang="de-AT" sz="2000" dirty="0" err="1" smtClean="0"/>
              <a:t>method</a:t>
            </a:r>
            <a:r>
              <a:rPr lang="de-AT" sz="2000" dirty="0" smtClean="0"/>
              <a:t>. Herausforderung</a:t>
            </a:r>
          </a:p>
          <a:p>
            <a:endParaRPr lang="de-AT" sz="2000" dirty="0"/>
          </a:p>
          <a:p>
            <a:r>
              <a:rPr lang="de-AT" sz="2000" dirty="0" smtClean="0"/>
              <a:t>Sie sehen das Resultat nach  VIER Jahren  Unterricht ....</a:t>
            </a:r>
          </a:p>
          <a:p>
            <a:r>
              <a:rPr lang="de-AT" sz="2000" dirty="0" smtClean="0"/>
              <a:t>                                          .... möglicherweise aber nicht bei allen ihrer </a:t>
            </a:r>
            <a:r>
              <a:rPr lang="de-AT" sz="2000" dirty="0" err="1" smtClean="0"/>
              <a:t>SuS</a:t>
            </a:r>
            <a:r>
              <a:rPr lang="de-AT" sz="2000" dirty="0" smtClean="0"/>
              <a:t> ....</a:t>
            </a:r>
          </a:p>
          <a:p>
            <a:r>
              <a:rPr lang="de-AT" sz="2000" dirty="0"/>
              <a:t> </a:t>
            </a:r>
            <a:r>
              <a:rPr lang="de-AT" sz="2000" dirty="0" smtClean="0"/>
              <a:t>                                                      das aber passiert auch „altgedienten Hasen“                     </a:t>
            </a:r>
          </a:p>
          <a:p>
            <a:r>
              <a:rPr lang="de-AT" sz="2000" dirty="0"/>
              <a:t> </a:t>
            </a:r>
            <a:r>
              <a:rPr lang="de-AT" sz="2000" dirty="0" smtClean="0"/>
              <a:t>                                       </a:t>
            </a:r>
            <a:endParaRPr lang="de-AT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323528" y="548680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400" b="1" dirty="0" smtClean="0"/>
              <a:t>Worauf es aber   i m </a:t>
            </a:r>
            <a:r>
              <a:rPr lang="de-AT" sz="2400" b="1" dirty="0" err="1" smtClean="0"/>
              <a:t>m</a:t>
            </a:r>
            <a:r>
              <a:rPr lang="de-AT" sz="2400" b="1" dirty="0" smtClean="0"/>
              <a:t> e r    ankam   &amp; ankommen wird:</a:t>
            </a:r>
          </a:p>
          <a:p>
            <a:endParaRPr lang="de-AT" sz="2400" dirty="0"/>
          </a:p>
          <a:p>
            <a:pPr algn="ctr"/>
            <a:r>
              <a:rPr lang="de-AT" sz="2400" dirty="0" smtClean="0"/>
              <a:t>Ist ihre Begeisterung diese</a:t>
            </a:r>
          </a:p>
          <a:p>
            <a:pPr algn="ctr"/>
            <a:r>
              <a:rPr lang="de-AT" sz="2400" dirty="0" smtClean="0"/>
              <a:t>jungen Heranwachsenden  in ihren Klassen </a:t>
            </a:r>
          </a:p>
          <a:p>
            <a:pPr algn="ctr"/>
            <a:r>
              <a:rPr lang="de-AT" sz="2400" dirty="0" smtClean="0"/>
              <a:t>ein Stück ihres Weges zu begleiten</a:t>
            </a:r>
          </a:p>
          <a:p>
            <a:pPr algn="ctr"/>
            <a:r>
              <a:rPr lang="de-AT" sz="2400" dirty="0"/>
              <a:t>u</a:t>
            </a:r>
            <a:r>
              <a:rPr lang="de-AT" sz="2400" dirty="0" smtClean="0"/>
              <a:t>nd ihnen etwas mitzugeben, </a:t>
            </a:r>
          </a:p>
          <a:p>
            <a:pPr algn="ctr"/>
            <a:r>
              <a:rPr lang="de-AT" sz="2400" dirty="0" smtClean="0"/>
              <a:t>mit dem sie  ihre Zukunft gestalten können</a:t>
            </a:r>
          </a:p>
          <a:p>
            <a:pPr algn="ctr"/>
            <a:endParaRPr lang="de-AT" sz="2400" dirty="0"/>
          </a:p>
          <a:p>
            <a:pPr algn="ctr"/>
            <a:r>
              <a:rPr lang="de-AT" sz="2400" dirty="0" smtClean="0"/>
              <a:t>W i c h t i g   ist dabei immer, dass sie darüber nachdenken </a:t>
            </a:r>
          </a:p>
          <a:p>
            <a:pPr algn="ctr"/>
            <a:r>
              <a:rPr lang="de-AT" sz="2400" dirty="0" smtClean="0"/>
              <a:t>W A R U M  dieser junge Mensch  D A S  wissen, können... soll!</a:t>
            </a:r>
          </a:p>
          <a:p>
            <a:pPr algn="ctr"/>
            <a:endParaRPr lang="de-AT" sz="2400" dirty="0"/>
          </a:p>
          <a:p>
            <a:pPr algn="ctr"/>
            <a:r>
              <a:rPr lang="de-AT" sz="2400" dirty="0" smtClean="0"/>
              <a:t>Dazu wollen wir sie in diesem Kurs einige Schritte weiter bringen!</a:t>
            </a:r>
            <a:endParaRPr lang="de-A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699792" y="623731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i="1" dirty="0" smtClean="0">
                <a:hlinkClick r:id="rId2"/>
              </a:rPr>
              <a:t>   https://fachportal.ph-noe.ac.at/gwk/</a:t>
            </a:r>
            <a:r>
              <a:rPr lang="de-AT" sz="1400" i="1" dirty="0" smtClean="0"/>
              <a:t>                                                 </a:t>
            </a:r>
            <a:r>
              <a:rPr lang="de-AT" sz="1400" i="1" dirty="0" err="1" smtClean="0"/>
              <a:t>Ch</a:t>
            </a:r>
            <a:r>
              <a:rPr lang="de-AT" sz="1400" i="1" dirty="0" smtClean="0"/>
              <a:t>. Sitte 2023</a:t>
            </a:r>
            <a:endParaRPr lang="de-AT" sz="1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6165304"/>
            <a:ext cx="1914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feld 5"/>
          <p:cNvSpPr txBox="1"/>
          <p:nvPr/>
        </p:nvSpPr>
        <p:spPr>
          <a:xfrm>
            <a:off x="611560" y="692696"/>
            <a:ext cx="83529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smtClean="0"/>
              <a:t>Genauere, Erläuterungen finden sie in der laufenden Literatur (und Materialien) dieses </a:t>
            </a:r>
            <a:r>
              <a:rPr lang="de-AT" dirty="0" err="1" smtClean="0"/>
              <a:t>Moodlekurses</a:t>
            </a:r>
            <a:endParaRPr lang="de-AT" dirty="0" smtClean="0"/>
          </a:p>
          <a:p>
            <a:endParaRPr lang="de-AT" sz="1000" dirty="0"/>
          </a:p>
          <a:p>
            <a:r>
              <a:rPr lang="de-AT" dirty="0" smtClean="0"/>
              <a:t>Ferner  auch </a:t>
            </a:r>
          </a:p>
          <a:p>
            <a:endParaRPr lang="de-AT" sz="800" dirty="0"/>
          </a:p>
          <a:p>
            <a:r>
              <a:rPr lang="de-AT" dirty="0" smtClean="0"/>
              <a:t>1. „Post </a:t>
            </a:r>
            <a:r>
              <a:rPr lang="de-AT" dirty="0" err="1"/>
              <a:t>triginta</a:t>
            </a:r>
            <a:r>
              <a:rPr lang="de-AT" dirty="0"/>
              <a:t> </a:t>
            </a:r>
            <a:r>
              <a:rPr lang="de-AT" dirty="0" err="1"/>
              <a:t>annos</a:t>
            </a:r>
            <a:r>
              <a:rPr lang="de-AT" dirty="0"/>
              <a:t>“ – 30 Jahre nach dem </a:t>
            </a:r>
            <a:r>
              <a:rPr lang="de-AT" dirty="0" smtClean="0"/>
              <a:t>Paradigmenwechsel .....(= Überblick, </a:t>
            </a:r>
            <a:r>
              <a:rPr lang="de-AT" dirty="0" err="1" smtClean="0"/>
              <a:t>Ch.S</a:t>
            </a:r>
            <a:r>
              <a:rPr lang="de-AT" dirty="0" smtClean="0"/>
              <a:t>)</a:t>
            </a:r>
          </a:p>
          <a:p>
            <a:r>
              <a:rPr lang="de-AT" dirty="0" smtClean="0"/>
              <a:t> </a:t>
            </a:r>
            <a:r>
              <a:rPr lang="de-AT" sz="1400" dirty="0" smtClean="0">
                <a:hlinkClick r:id="rId4"/>
              </a:rPr>
              <a:t>https://fachportal.ph-noe.ac.at/fileadmin/gwk/Forschung/M%C3%96GG_2015_19_Beitrag_Sitte_Lit_Juli22ausgeb2023.pdf</a:t>
            </a:r>
            <a:endParaRPr lang="de-AT" sz="1400" dirty="0" smtClean="0"/>
          </a:p>
          <a:p>
            <a:endParaRPr lang="de-AT" sz="1000" dirty="0"/>
          </a:p>
          <a:p>
            <a:r>
              <a:rPr lang="de-AT" dirty="0" smtClean="0"/>
              <a:t>2. „Lernrampe sich orientieren.... (</a:t>
            </a:r>
            <a:r>
              <a:rPr lang="de-AT" dirty="0" err="1" smtClean="0"/>
              <a:t>Ch.S</a:t>
            </a:r>
            <a:r>
              <a:rPr lang="de-AT" dirty="0" smtClean="0"/>
              <a:t>.</a:t>
            </a:r>
          </a:p>
          <a:p>
            <a:r>
              <a:rPr lang="de-AT" sz="1400" dirty="0" smtClean="0">
                <a:hlinkClick r:id="rId5"/>
              </a:rPr>
              <a:t>http://fachportal.ph-noe.ac.at/fileadmin/gwk/Forschung/Lernrampe_orientieren_Sitte_Ch_in_WrSchrGeoundKarto_Bd20_2011.pdf</a:t>
            </a:r>
            <a:endParaRPr lang="de-AT" sz="1400" dirty="0" smtClean="0"/>
          </a:p>
          <a:p>
            <a:endParaRPr lang="de-AT" sz="1000" dirty="0"/>
          </a:p>
          <a:p>
            <a:r>
              <a:rPr lang="de-AT" dirty="0" smtClean="0"/>
              <a:t>3. </a:t>
            </a:r>
            <a:r>
              <a:rPr lang="de-AT" dirty="0" err="1" smtClean="0"/>
              <a:t>Lebensweltl</a:t>
            </a:r>
            <a:r>
              <a:rPr lang="de-AT" dirty="0" smtClean="0"/>
              <a:t>. </a:t>
            </a:r>
            <a:r>
              <a:rPr lang="de-AT" dirty="0" err="1" smtClean="0"/>
              <a:t>Ökonom.Bildung</a:t>
            </a:r>
            <a:r>
              <a:rPr lang="de-AT" dirty="0" smtClean="0"/>
              <a:t> (</a:t>
            </a:r>
            <a:r>
              <a:rPr lang="de-AT" dirty="0" err="1" smtClean="0"/>
              <a:t>Ch</a:t>
            </a:r>
            <a:r>
              <a:rPr lang="de-AT" dirty="0" smtClean="0"/>
              <a:t> Fridrich) </a:t>
            </a:r>
            <a:r>
              <a:rPr lang="de-AT" sz="1400" dirty="0" smtClean="0">
                <a:hlinkClick r:id="rId6"/>
              </a:rPr>
              <a:t>https://unipub.uni-graz.at/download/pdf/196660?name=Christian%20Fridrich%20Von%20der%20Theorie%20zur%20Praxis%20-%20lebensweltorientierte%20%C3%B6konomisch</a:t>
            </a:r>
            <a:endParaRPr lang="de-AT" sz="1400" dirty="0" smtClean="0"/>
          </a:p>
          <a:p>
            <a:endParaRPr lang="de-AT" sz="1000" dirty="0"/>
          </a:p>
          <a:p>
            <a:r>
              <a:rPr lang="de-AT" dirty="0" smtClean="0"/>
              <a:t>4.  „Handbuch FD-GW 2001“</a:t>
            </a:r>
            <a:r>
              <a:rPr lang="de-AT" sz="1400" dirty="0" smtClean="0">
                <a:hlinkClick r:id="rId7"/>
              </a:rPr>
              <a:t>https://</a:t>
            </a:r>
            <a:r>
              <a:rPr lang="de-AT" sz="1400" dirty="0" err="1" smtClean="0">
                <a:hlinkClick r:id="rId7"/>
              </a:rPr>
              <a:t>gwb.schule.at</a:t>
            </a:r>
            <a:r>
              <a:rPr lang="de-AT" sz="1400" dirty="0" smtClean="0">
                <a:hlinkClick r:id="rId7"/>
              </a:rPr>
              <a:t>/</a:t>
            </a:r>
            <a:r>
              <a:rPr lang="de-AT" sz="1400" dirty="0" err="1" smtClean="0">
                <a:hlinkClick r:id="rId7"/>
              </a:rPr>
              <a:t>course</a:t>
            </a:r>
            <a:r>
              <a:rPr lang="de-AT" sz="1400" dirty="0" smtClean="0">
                <a:hlinkClick r:id="rId7"/>
              </a:rPr>
              <a:t>/</a:t>
            </a:r>
            <a:r>
              <a:rPr lang="de-AT" sz="1400" dirty="0" err="1" smtClean="0">
                <a:hlinkClick r:id="rId7"/>
              </a:rPr>
              <a:t>index.php?categoryid</a:t>
            </a:r>
            <a:r>
              <a:rPr lang="de-AT" sz="1400" dirty="0" smtClean="0">
                <a:hlinkClick r:id="rId7"/>
              </a:rPr>
              <a:t>=21</a:t>
            </a:r>
            <a:endParaRPr lang="de-AT" sz="1400" dirty="0" smtClean="0"/>
          </a:p>
          <a:p>
            <a:r>
              <a:rPr lang="de-AT" sz="1400" dirty="0" smtClean="0"/>
              <a:t>     </a:t>
            </a:r>
            <a:r>
              <a:rPr lang="de-AT" dirty="0" smtClean="0"/>
              <a:t>4a</a:t>
            </a:r>
            <a:r>
              <a:rPr lang="de-AT" sz="1400" dirty="0" smtClean="0"/>
              <a:t>   und ebenda auf der Online-GW-Didaktik PH-Linz </a:t>
            </a:r>
            <a:r>
              <a:rPr lang="de-AT" sz="1400" dirty="0" err="1" smtClean="0"/>
              <a:t>hg</a:t>
            </a:r>
            <a:r>
              <a:rPr lang="de-AT" sz="1400" dirty="0" smtClean="0"/>
              <a:t>. A Koller   LP-Texte exemplarisch </a:t>
            </a:r>
            <a:r>
              <a:rPr lang="de-AT" sz="1400" dirty="0" smtClean="0">
                <a:hlinkClick r:id="rId8"/>
              </a:rPr>
              <a:t>https://gwb.schule.at/pluginfile.php/52909/mod_resource/content/2/Entwicklung_der_Lehrplaene.pdf</a:t>
            </a:r>
            <a:endParaRPr lang="de-AT" sz="1400" dirty="0" smtClean="0"/>
          </a:p>
          <a:p>
            <a:endParaRPr lang="de-AT" sz="1000" dirty="0"/>
          </a:p>
          <a:p>
            <a:r>
              <a:rPr lang="de-AT" dirty="0"/>
              <a:t>5</a:t>
            </a:r>
            <a:r>
              <a:rPr lang="de-AT" dirty="0" smtClean="0"/>
              <a:t>.  Kurzüberblick bei  </a:t>
            </a:r>
            <a:r>
              <a:rPr lang="de-AT" sz="1400" dirty="0" smtClean="0">
                <a:hlinkClick r:id="rId9"/>
              </a:rPr>
              <a:t>http://de.wikipedia.org/wiki/Geographie_und_Wirtschaftskunde</a:t>
            </a:r>
            <a:endParaRPr lang="de-AT" sz="1400" dirty="0" smtClean="0"/>
          </a:p>
          <a:p>
            <a:endParaRPr lang="de-AT" sz="1400" dirty="0"/>
          </a:p>
          <a:p>
            <a:endParaRPr lang="de-AT" sz="1400" dirty="0"/>
          </a:p>
          <a:p>
            <a:endParaRPr lang="de-AT" sz="1400" dirty="0" smtClean="0"/>
          </a:p>
          <a:p>
            <a:endParaRPr lang="de-AT" sz="1400" dirty="0" smtClean="0"/>
          </a:p>
          <a:p>
            <a:endParaRPr lang="de-AT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</Words>
  <Application>Microsoft Office PowerPoint</Application>
  <PresentationFormat>Bildschirmpräsentation (4:3)</PresentationFormat>
  <Paragraphs>168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Kerstin Sitte</dc:creator>
  <cp:lastModifiedBy>Kerstin Sitte</cp:lastModifiedBy>
  <cp:revision>32</cp:revision>
  <dcterms:created xsi:type="dcterms:W3CDTF">2023-03-06T13:56:27Z</dcterms:created>
  <dcterms:modified xsi:type="dcterms:W3CDTF">2023-03-06T23:05:00Z</dcterms:modified>
</cp:coreProperties>
</file>