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3" r:id="rId3"/>
    <p:sldId id="353" r:id="rId4"/>
    <p:sldId id="371" r:id="rId5"/>
    <p:sldId id="366" r:id="rId6"/>
    <p:sldId id="372" r:id="rId7"/>
    <p:sldId id="373" r:id="rId8"/>
    <p:sldId id="374" r:id="rId9"/>
    <p:sldId id="376" r:id="rId10"/>
    <p:sldId id="375" r:id="rId11"/>
    <p:sldId id="377" r:id="rId12"/>
    <p:sldId id="378" r:id="rId13"/>
    <p:sldId id="380" r:id="rId14"/>
    <p:sldId id="379" r:id="rId15"/>
    <p:sldId id="367" r:id="rId16"/>
    <p:sldId id="368" r:id="rId17"/>
    <p:sldId id="370" r:id="rId18"/>
    <p:sldId id="381" r:id="rId19"/>
    <p:sldId id="382" r:id="rId20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0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0CA7-DEC3-4760-BA61-3A1CD636EDB6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F519-1AC4-4A0B-A90E-1C6E5168D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3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15D1B-EF71-4BA7-A565-58447DB1A3D8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46DFA-415F-4C0A-90C6-826B2BAF34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6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371475" y="1167788"/>
            <a:ext cx="11449050" cy="3944039"/>
            <a:chOff x="355170" y="1167788"/>
            <a:chExt cx="11465355" cy="3944039"/>
          </a:xfrm>
        </p:grpSpPr>
        <p:sp>
          <p:nvSpPr>
            <p:cNvPr id="7" name="Rechteck 6"/>
            <p:cNvSpPr/>
            <p:nvPr/>
          </p:nvSpPr>
          <p:spPr>
            <a:xfrm>
              <a:off x="355170" y="1167788"/>
              <a:ext cx="11465355" cy="3944039"/>
            </a:xfrm>
            <a:prstGeom prst="rect">
              <a:avLst/>
            </a:prstGeom>
            <a:solidFill>
              <a:srgbClr val="009E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641513" y="1692953"/>
              <a:ext cx="524182" cy="499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2209800" y="1696598"/>
              <a:ext cx="8322325" cy="495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214562" y="2254900"/>
              <a:ext cx="8322325" cy="98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214581" y="3319146"/>
              <a:ext cx="8322325" cy="980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688306"/>
            <a:ext cx="8322325" cy="516732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220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05038" y="2277609"/>
            <a:ext cx="8322324" cy="957791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1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209800" y="3319146"/>
            <a:ext cx="8334375" cy="980501"/>
          </a:xfrm>
        </p:spPr>
        <p:txBody>
          <a:bodyPr lIns="90000" anchor="ctr">
            <a:noAutofit/>
          </a:bodyPr>
          <a:lstStyle>
            <a:lvl1pPr marL="0" indent="0">
              <a:buNone/>
              <a:defRPr sz="4400" b="1" baseline="0"/>
            </a:lvl1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89414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E3AE02D7-4473-4A69-B20D-01A27FD0A920}" type="datetime1">
              <a:rPr lang="de-DE" smtClean="0"/>
              <a:t>20.03.2023</a:t>
            </a:fld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0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&amp;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6" y="1825625"/>
            <a:ext cx="5648324" cy="449897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48325" cy="44989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4C2F100C-9BB4-46F3-8BD5-A5EB57768476}" type="datetime1">
              <a:rPr lang="de-DE" smtClean="0"/>
              <a:t>20.03.2023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&amp;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71474" y="795681"/>
            <a:ext cx="11449051" cy="102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9CA3D79B-D8DB-4238-8A30-BD48C4F1DB93}" type="datetime1">
              <a:rPr lang="de-DE" smtClean="0"/>
              <a:t>20.03.2023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83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D40DDB74-9F1A-4226-AA9D-C000C69B7389}" type="datetime1">
              <a:rPr lang="de-DE" smtClean="0"/>
              <a:t>20.03.2023</a:t>
            </a:fld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4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6" y="795681"/>
            <a:ext cx="11449050" cy="102994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1" cy="4530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1" y="283970"/>
            <a:ext cx="2264208" cy="51171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643604" y="6363493"/>
            <a:ext cx="228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baseline="0" dirty="0">
                <a:solidFill>
                  <a:srgbClr val="009EE3"/>
                </a:solidFill>
              </a:rPr>
              <a:t>www.ph-noe.ac.at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371475" y="6363493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1600">
                <a:solidFill>
                  <a:srgbClr val="595959"/>
                </a:solidFill>
              </a:defRPr>
            </a:lvl1pPr>
          </a:lstStyle>
          <a:p>
            <a:fld id="{AE99332F-735F-43BE-B3CD-069175A814C8}" type="datetime1">
              <a:rPr lang="de-DE" smtClean="0"/>
              <a:t>20.03.2023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66646"/>
            <a:ext cx="27432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solidFill>
                  <a:srgbClr val="595959"/>
                </a:solidFill>
              </a:defRPr>
            </a:lvl1pPr>
          </a:lstStyle>
          <a:p>
            <a:fld id="{C9FD63C8-80C0-4A72-8B82-3EF818665A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0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44450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6223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809625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4pPr>
      <a:lvl5pPr marL="987425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446">
          <p15:clr>
            <a:srgbClr val="F26B43"/>
          </p15:clr>
        </p15:guide>
        <p15:guide id="5" pos="234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Mag. Dr. </a:t>
            </a:r>
            <a:r>
              <a:rPr lang="de-DE" b="1" dirty="0" smtClean="0"/>
              <a:t>Christian Sitte</a:t>
            </a:r>
            <a:r>
              <a:rPr lang="de-DE" dirty="0" smtClean="0"/>
              <a:t>; Dipl</a:t>
            </a:r>
            <a:r>
              <a:rPr lang="de-DE" dirty="0"/>
              <a:t>.-Kfm. </a:t>
            </a:r>
            <a:r>
              <a:rPr lang="de-DE" b="1" dirty="0"/>
              <a:t>Holger </a:t>
            </a:r>
            <a:r>
              <a:rPr lang="de-DE" b="1" dirty="0" smtClean="0"/>
              <a:t>Stärz</a:t>
            </a:r>
            <a:r>
              <a:rPr lang="de-DE" dirty="0" smtClean="0"/>
              <a:t>, </a:t>
            </a:r>
            <a:r>
              <a:rPr lang="de-DE" dirty="0" err="1" smtClean="0"/>
              <a:t>MEd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sz="3100" dirty="0"/>
              <a:t>Unterricht fachdidaktisch </a:t>
            </a:r>
            <a:r>
              <a:rPr lang="de-DE" sz="3100" dirty="0" smtClean="0"/>
              <a:t>vor- </a:t>
            </a:r>
            <a:r>
              <a:rPr lang="de-DE" sz="3100" dirty="0"/>
              <a:t>und nachbereiten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0" dirty="0" smtClean="0"/>
              <a:t>Geographie und Wirtschaftskunde </a:t>
            </a:r>
            <a:endParaRPr lang="de-DE" b="0" dirty="0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2221850" y="5155389"/>
            <a:ext cx="8322325" cy="516732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LV </a:t>
            </a:r>
            <a:r>
              <a:rPr lang="de-DE" dirty="0" smtClean="0"/>
              <a:t>1 </a:t>
            </a:r>
            <a:r>
              <a:rPr lang="de-DE" dirty="0"/>
              <a:t>am </a:t>
            </a:r>
            <a:r>
              <a:rPr lang="de-DE" dirty="0" smtClean="0"/>
              <a:t>07.03.2023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5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 Grundsätze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3853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dirty="0"/>
              <a:t>Der Unterricht im Fach Geographie und </a:t>
            </a:r>
            <a:r>
              <a:rPr lang="de-DE" dirty="0" smtClean="0"/>
              <a:t>wirtschaftliche </a:t>
            </a:r>
            <a:r>
              <a:rPr lang="de-DE" dirty="0"/>
              <a:t>Bildung orientiert sich an </a:t>
            </a:r>
            <a:r>
              <a:rPr lang="de-DE" dirty="0" smtClean="0"/>
              <a:t>aktuellen </a:t>
            </a:r>
            <a:r>
              <a:rPr lang="de-DE" dirty="0"/>
              <a:t>Erkenntnissen der </a:t>
            </a:r>
            <a:r>
              <a:rPr lang="de-DE" b="1" dirty="0"/>
              <a:t>wissenschaftlichen </a:t>
            </a:r>
            <a:r>
              <a:rPr lang="de-DE" b="1" dirty="0" smtClean="0"/>
              <a:t>Geographie </a:t>
            </a:r>
            <a:r>
              <a:rPr lang="de-DE" b="1" dirty="0"/>
              <a:t>und der Sozial- und </a:t>
            </a:r>
            <a:r>
              <a:rPr lang="de-DE" b="1" dirty="0" smtClean="0"/>
              <a:t>Wirtschaftswissenschaften</a:t>
            </a:r>
            <a:r>
              <a:rPr lang="de-DE" dirty="0"/>
              <a:t>. </a:t>
            </a:r>
            <a:endParaRPr lang="de-DE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dirty="0" smtClean="0"/>
              <a:t>Alle </a:t>
            </a:r>
            <a:r>
              <a:rPr lang="de-DE" dirty="0"/>
              <a:t>Zielsetzungen und </a:t>
            </a:r>
            <a:r>
              <a:rPr lang="de-DE" dirty="0" smtClean="0"/>
              <a:t>Inhalte sollen </a:t>
            </a:r>
            <a:r>
              <a:rPr lang="de-DE" dirty="0"/>
              <a:t>daher im Wirkungsgefüge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b="1" dirty="0" smtClean="0"/>
              <a:t>Gesellschaft </a:t>
            </a:r>
            <a:r>
              <a:rPr lang="de-DE" b="1" dirty="0"/>
              <a:t>– Wirtschaft – </a:t>
            </a:r>
            <a:r>
              <a:rPr lang="de-DE" b="1" dirty="0" smtClean="0"/>
              <a:t>Politik </a:t>
            </a:r>
            <a:r>
              <a:rPr lang="de-DE" b="1" dirty="0"/>
              <a:t>– Umwelt</a:t>
            </a:r>
            <a:r>
              <a:rPr lang="de-DE" dirty="0"/>
              <a:t>“ </a:t>
            </a:r>
            <a:r>
              <a:rPr lang="de-DE" dirty="0" smtClean="0"/>
              <a:t>bearbeitet </a:t>
            </a:r>
            <a:r>
              <a:rPr lang="de-DE" dirty="0"/>
              <a:t>werden</a:t>
            </a:r>
            <a:r>
              <a:rPr lang="de-DE" dirty="0" smtClean="0"/>
              <a:t>.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dirty="0" smtClean="0"/>
              <a:t>… Somit </a:t>
            </a:r>
            <a:r>
              <a:rPr lang="de-DE" dirty="0"/>
              <a:t>leistet der Unterricht </a:t>
            </a:r>
            <a:r>
              <a:rPr lang="de-DE" dirty="0" smtClean="0"/>
              <a:t>einen </a:t>
            </a:r>
            <a:r>
              <a:rPr lang="de-DE" dirty="0"/>
              <a:t>besonderen Beitrag zum Verständnis der</a:t>
            </a:r>
            <a:br>
              <a:rPr lang="de-DE" dirty="0"/>
            </a:br>
            <a:r>
              <a:rPr lang="de-DE" dirty="0"/>
              <a:t>Lernenden, sich als relevanten Teil der </a:t>
            </a:r>
            <a:r>
              <a:rPr lang="de-DE" dirty="0" smtClean="0"/>
              <a:t>Wirtschaft </a:t>
            </a:r>
            <a:r>
              <a:rPr lang="de-DE" dirty="0"/>
              <a:t>zu begreifen, mit dem Wunsch, </a:t>
            </a:r>
            <a:r>
              <a:rPr lang="de-DE" dirty="0" smtClean="0"/>
              <a:t>sich durch </a:t>
            </a:r>
            <a:r>
              <a:rPr lang="de-DE" b="1" dirty="0"/>
              <a:t>selbstbestimmtes Handeln auch </a:t>
            </a:r>
            <a:r>
              <a:rPr lang="de-DE" b="1" dirty="0" smtClean="0"/>
              <a:t>aktiv einzubringen</a:t>
            </a:r>
            <a:r>
              <a:rPr lang="de-DE" dirty="0"/>
              <a:t>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0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 fachliche Konzepte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90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 smtClean="0"/>
              <a:t> </a:t>
            </a:r>
            <a:r>
              <a:rPr lang="de-DE" b="1" dirty="0" smtClean="0"/>
              <a:t>Gemeinsamkeiten </a:t>
            </a:r>
            <a:r>
              <a:rPr lang="de-DE" b="1" dirty="0"/>
              <a:t>und </a:t>
            </a:r>
            <a:r>
              <a:rPr lang="de-DE" b="1" dirty="0" smtClean="0"/>
              <a:t>Unterschiede </a:t>
            </a:r>
            <a:r>
              <a:rPr lang="de-DE" dirty="0" smtClean="0"/>
              <a:t>(Vielfalt und Ungleichheit)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Veränderung und </a:t>
            </a:r>
            <a:r>
              <a:rPr lang="de-DE" b="1" dirty="0" smtClean="0"/>
              <a:t>Wandel </a:t>
            </a:r>
            <a:r>
              <a:rPr lang="de-DE" dirty="0" smtClean="0"/>
              <a:t>(Transformation der Gesellschaft)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Interessen </a:t>
            </a:r>
            <a:r>
              <a:rPr lang="de-DE" b="1" dirty="0" smtClean="0"/>
              <a:t>und Macht </a:t>
            </a:r>
            <a:r>
              <a:rPr lang="de-DE" dirty="0" smtClean="0"/>
              <a:t>(Interessensgruppen und Entscheidungsträger)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Maßstabsebenen </a:t>
            </a:r>
            <a:r>
              <a:rPr lang="de-DE" b="1" dirty="0" smtClean="0"/>
              <a:t>und Raum </a:t>
            </a:r>
            <a:r>
              <a:rPr lang="de-DE" dirty="0" smtClean="0"/>
              <a:t>(räumliche Darstellung, Perspektiven)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Leistungserstellung und </a:t>
            </a:r>
            <a:r>
              <a:rPr lang="de-DE" b="1" dirty="0" smtClean="0"/>
              <a:t>Nachhaltigkeit </a:t>
            </a:r>
            <a:r>
              <a:rPr lang="de-DE" dirty="0" smtClean="0"/>
              <a:t>(Umgang mit Ressourcen)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Kooperation und </a:t>
            </a:r>
            <a:r>
              <a:rPr lang="de-DE" b="1" dirty="0" smtClean="0"/>
              <a:t>Konkurrenz </a:t>
            </a:r>
            <a:r>
              <a:rPr lang="de-DE" dirty="0" smtClean="0"/>
              <a:t>(Wirtschaftsakteure und Wettbewerb)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 smtClean="0"/>
              <a:t> </a:t>
            </a:r>
            <a:r>
              <a:rPr lang="de-DE" b="1" dirty="0" smtClean="0"/>
              <a:t>Vernetzung </a:t>
            </a:r>
            <a:r>
              <a:rPr lang="de-DE" b="1" dirty="0"/>
              <a:t>und </a:t>
            </a:r>
            <a:r>
              <a:rPr lang="de-DE" b="1" dirty="0" smtClean="0"/>
              <a:t>Märkte </a:t>
            </a:r>
            <a:r>
              <a:rPr lang="de-DE" dirty="0" smtClean="0"/>
              <a:t>(Zusammenhängende Marktmechanismen)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Ökonomische Prinzipien und Entscheidungsfindung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8322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Kompetenzmodelle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825624"/>
            <a:ext cx="11708229" cy="45390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 smtClean="0"/>
              <a:t> </a:t>
            </a:r>
            <a:r>
              <a:rPr lang="de-DE" b="1" dirty="0" smtClean="0"/>
              <a:t>Orientierungskompetenz: </a:t>
            </a:r>
            <a:r>
              <a:rPr lang="de-DE" dirty="0" smtClean="0"/>
              <a:t>Wahrnehmen</a:t>
            </a:r>
            <a:r>
              <a:rPr lang="de-DE" dirty="0"/>
              <a:t>, Lokalisieren, Verstehen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Analysieren von gesellschaftlichen, wirtschaftlichen</a:t>
            </a:r>
            <a:r>
              <a:rPr lang="de-DE" dirty="0"/>
              <a:t>, politischen sowie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umweltbezogenen Strukturen</a:t>
            </a:r>
            <a:r>
              <a:rPr lang="de-DE" dirty="0"/>
              <a:t>, </a:t>
            </a:r>
            <a:r>
              <a:rPr lang="de-DE" dirty="0" smtClean="0"/>
              <a:t>Prozessen</a:t>
            </a:r>
            <a:r>
              <a:rPr lang="de-DE" dirty="0"/>
              <a:t>, </a:t>
            </a:r>
            <a:r>
              <a:rPr lang="de-DE" dirty="0" smtClean="0"/>
              <a:t>Kontroversen</a:t>
            </a:r>
            <a:r>
              <a:rPr lang="de-DE" dirty="0"/>
              <a:t>, Konflikten und deren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Darstellungen. </a:t>
            </a:r>
            <a:r>
              <a:rPr lang="de-DE" b="1" dirty="0" smtClean="0"/>
              <a:t>(= Wissen)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/>
              <a:t> </a:t>
            </a:r>
            <a:r>
              <a:rPr lang="de-DE" b="1" dirty="0" smtClean="0"/>
              <a:t>Urteilskompetenz:</a:t>
            </a:r>
            <a:r>
              <a:rPr lang="de-DE" dirty="0" smtClean="0"/>
              <a:t>  differenziertes</a:t>
            </a:r>
            <a:r>
              <a:rPr lang="de-DE" dirty="0"/>
              <a:t>, mehrperspektivisches Reflektieren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Bewerten </a:t>
            </a:r>
            <a:r>
              <a:rPr lang="de-DE" dirty="0"/>
              <a:t>der </a:t>
            </a:r>
            <a:r>
              <a:rPr lang="de-DE" dirty="0" smtClean="0"/>
              <a:t>eigenen </a:t>
            </a:r>
            <a:r>
              <a:rPr lang="de-DE" dirty="0"/>
              <a:t>und der gesellschaftlichen Handlungsoptionen,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Entscheidungen, Handlungen und </a:t>
            </a:r>
            <a:r>
              <a:rPr lang="de-DE" dirty="0"/>
              <a:t>deren Folgen</a:t>
            </a:r>
            <a:r>
              <a:rPr lang="de-DE" dirty="0" smtClean="0"/>
              <a:t>. </a:t>
            </a:r>
            <a:r>
              <a:rPr lang="de-DE" b="1" dirty="0"/>
              <a:t>(= </a:t>
            </a:r>
            <a:r>
              <a:rPr lang="de-DE" b="1" dirty="0" smtClean="0"/>
              <a:t>Beurteilen)</a:t>
            </a:r>
            <a:endParaRPr lang="de-DE" dirty="0" smtClean="0"/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dirty="0"/>
              <a:t> </a:t>
            </a:r>
            <a:r>
              <a:rPr lang="de-DE" b="1" dirty="0"/>
              <a:t>Handlungskompetenz</a:t>
            </a:r>
            <a:r>
              <a:rPr lang="de-DE" dirty="0"/>
              <a:t> entwickelt sich auf der Basis individueller Erfahrungen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und </a:t>
            </a:r>
            <a:r>
              <a:rPr lang="de-DE" dirty="0"/>
              <a:t>sozial wie </a:t>
            </a:r>
            <a:r>
              <a:rPr lang="de-DE" dirty="0" smtClean="0"/>
              <a:t>individuell konstruierter </a:t>
            </a:r>
            <a:r>
              <a:rPr lang="de-DE" dirty="0"/>
              <a:t>Einstellungen und Werthaltungen.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b="1" dirty="0"/>
              <a:t>(= </a:t>
            </a:r>
            <a:r>
              <a:rPr lang="de-DE" b="1" dirty="0" smtClean="0"/>
              <a:t>Umsetzen)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025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Kompetenzbereiche = Inhalte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1. Klasse und 2. Klasse: Leben und Wirtschaften</a:t>
            </a:r>
            <a:br>
              <a:rPr lang="de-DE" sz="2400" b="1" dirty="0" smtClean="0"/>
            </a:br>
            <a:r>
              <a:rPr lang="de-DE" sz="2400" i="1" dirty="0" smtClean="0"/>
              <a:t>1: </a:t>
            </a:r>
            <a:r>
              <a:rPr lang="de-DE" sz="2400" dirty="0" smtClean="0"/>
              <a:t>Leben </a:t>
            </a:r>
            <a:r>
              <a:rPr lang="de-DE" sz="2400" dirty="0"/>
              <a:t>und </a:t>
            </a:r>
            <a:r>
              <a:rPr lang="de-DE" sz="2400" dirty="0" smtClean="0"/>
              <a:t>Wirtschaften…  a) im </a:t>
            </a:r>
            <a:r>
              <a:rPr lang="de-DE" sz="2400" dirty="0"/>
              <a:t>eigenen </a:t>
            </a:r>
            <a:r>
              <a:rPr lang="de-DE" sz="2400" dirty="0" smtClean="0"/>
              <a:t>Haushalt    b) in </a:t>
            </a:r>
            <a:r>
              <a:rPr lang="de-DE" sz="2400" dirty="0"/>
              <a:t>aller </a:t>
            </a:r>
            <a:r>
              <a:rPr lang="de-DE" sz="2400" dirty="0" smtClean="0"/>
              <a:t>Welt    c) im </a:t>
            </a:r>
            <a:r>
              <a:rPr lang="de-DE" sz="2400" dirty="0"/>
              <a:t>Hinblick auf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	nachhaltige Ernährung        d) unter </a:t>
            </a:r>
            <a:r>
              <a:rPr lang="de-DE" sz="2400" dirty="0"/>
              <a:t>Beachtung </a:t>
            </a:r>
            <a:r>
              <a:rPr lang="de-DE" sz="2400" dirty="0" smtClean="0"/>
              <a:t>der natürlichen Prozesse</a:t>
            </a:r>
            <a:endParaRPr lang="de-DE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i="1" dirty="0" smtClean="0"/>
              <a:t>2:	</a:t>
            </a:r>
            <a:r>
              <a:rPr lang="de-DE" sz="2400" dirty="0" smtClean="0"/>
              <a:t>a) Nachhaltiger </a:t>
            </a:r>
            <a:r>
              <a:rPr lang="de-DE" sz="2400" dirty="0"/>
              <a:t>Umgang mit Energie und </a:t>
            </a:r>
            <a:r>
              <a:rPr lang="de-DE" sz="2400" dirty="0" smtClean="0"/>
              <a:t>Ressourcen </a:t>
            </a:r>
            <a:br>
              <a:rPr lang="de-DE" sz="2400" dirty="0" smtClean="0"/>
            </a:br>
            <a:r>
              <a:rPr lang="de-DE" sz="2400" dirty="0" smtClean="0"/>
              <a:t>   	b) </a:t>
            </a:r>
            <a:r>
              <a:rPr lang="de-DE" sz="2400" dirty="0"/>
              <a:t>Vernetztes Wirtschaften zwischen </a:t>
            </a:r>
            <a:r>
              <a:rPr lang="de-DE" sz="2400" dirty="0" smtClean="0"/>
              <a:t>Produktion und Konsum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3. </a:t>
            </a:r>
            <a:r>
              <a:rPr lang="de-DE" sz="2400" b="1" dirty="0"/>
              <a:t>Klasse: </a:t>
            </a:r>
            <a:r>
              <a:rPr lang="de-DE" sz="2400" b="1" dirty="0" smtClean="0"/>
              <a:t>Österreich</a:t>
            </a:r>
            <a:br>
              <a:rPr lang="de-DE" sz="2400" b="1" dirty="0" smtClean="0"/>
            </a:br>
            <a:r>
              <a:rPr lang="de-DE" sz="2400" b="1" dirty="0" smtClean="0"/>
              <a:t>	</a:t>
            </a:r>
            <a:r>
              <a:rPr lang="de-DE" sz="2400" dirty="0" smtClean="0"/>
              <a:t>a) Österreichische Gesellschaftsentwicklung   b) </a:t>
            </a:r>
            <a:r>
              <a:rPr lang="de-DE" sz="2400" dirty="0"/>
              <a:t>Bildungswege und </a:t>
            </a:r>
            <a:r>
              <a:rPr lang="de-DE" sz="2400" dirty="0" smtClean="0"/>
              <a:t>Arbeitswelten</a:t>
            </a:r>
            <a:br>
              <a:rPr lang="de-DE" sz="2400" dirty="0" smtClean="0"/>
            </a:br>
            <a:r>
              <a:rPr lang="de-DE" sz="2400" dirty="0" smtClean="0"/>
              <a:t>	c) </a:t>
            </a:r>
            <a:r>
              <a:rPr lang="de-DE" sz="2400" dirty="0"/>
              <a:t>Entwicklungen am Wirtschaftsstandort </a:t>
            </a:r>
            <a:r>
              <a:rPr lang="de-DE" sz="2400" dirty="0" smtClean="0"/>
              <a:t>Ö    d) </a:t>
            </a:r>
            <a:r>
              <a:rPr lang="de-DE" sz="2400" dirty="0"/>
              <a:t>Zentren und Peripherien in </a:t>
            </a:r>
            <a:r>
              <a:rPr lang="de-DE" sz="2400" dirty="0" smtClean="0"/>
              <a:t>Ö</a:t>
            </a:r>
            <a:endParaRPr lang="de-DE" sz="2400" dirty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4. </a:t>
            </a:r>
            <a:r>
              <a:rPr lang="de-DE" sz="2400" b="1" dirty="0"/>
              <a:t>Klasse: </a:t>
            </a:r>
            <a:r>
              <a:rPr lang="de-DE" sz="2400" b="1" dirty="0" smtClean="0"/>
              <a:t>Europa und Globalisierung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/>
              <a:t>	</a:t>
            </a:r>
            <a:r>
              <a:rPr lang="de-DE" sz="2400" dirty="0" smtClean="0"/>
              <a:t>a</a:t>
            </a:r>
            <a:r>
              <a:rPr lang="de-DE" sz="2400" dirty="0"/>
              <a:t>) Entwicklungen in einer globalisierten Welt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	b) </a:t>
            </a:r>
            <a:r>
              <a:rPr lang="de-DE" sz="2400" dirty="0"/>
              <a:t>Das eigene Ich in einer vernetzten Welt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289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Fächerübergreifende Themen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688990"/>
            <a:ext cx="11574716" cy="48904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/>
              <a:t>1 Sprachliche Bildung und Lesen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2 </a:t>
            </a:r>
            <a:r>
              <a:rPr lang="de-DE" sz="2400" dirty="0"/>
              <a:t>Medienbildung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3 </a:t>
            </a:r>
            <a:r>
              <a:rPr lang="de-DE" sz="2400" dirty="0"/>
              <a:t>Informatische Bildung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4 </a:t>
            </a:r>
            <a:r>
              <a:rPr lang="de-DE" sz="2400" dirty="0"/>
              <a:t>Politische Bildung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5 </a:t>
            </a:r>
            <a:r>
              <a:rPr lang="de-DE" sz="2400" dirty="0"/>
              <a:t>Wirtschafts- und Verbraucher/</a:t>
            </a:r>
            <a:r>
              <a:rPr lang="de-DE" sz="2400" dirty="0" err="1"/>
              <a:t>innenbildung</a:t>
            </a:r>
            <a:r>
              <a:rPr lang="de-DE" sz="2400" dirty="0"/>
              <a:t>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6 </a:t>
            </a:r>
            <a:r>
              <a:rPr lang="de-DE" sz="2400" dirty="0"/>
              <a:t>Umweltbildung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b="1" dirty="0" smtClean="0"/>
              <a:t>7 </a:t>
            </a:r>
            <a:r>
              <a:rPr lang="de-DE" sz="2400" b="1" dirty="0"/>
              <a:t>Bildungs-, Berufs- und Lebensorientierung </a:t>
            </a:r>
            <a:endParaRPr lang="de-DE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b="1" dirty="0" smtClean="0"/>
              <a:t>8 </a:t>
            </a:r>
            <a:r>
              <a:rPr lang="de-DE" sz="2400" b="1" dirty="0"/>
              <a:t>Entrepreneurship Education </a:t>
            </a:r>
            <a:endParaRPr lang="de-DE" sz="24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9 </a:t>
            </a:r>
            <a:r>
              <a:rPr lang="de-DE" sz="2400" dirty="0"/>
              <a:t>Gesundheitsförderung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10 </a:t>
            </a:r>
            <a:r>
              <a:rPr lang="de-DE" sz="2400" dirty="0"/>
              <a:t>Interkulturelle Bildung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11 </a:t>
            </a:r>
            <a:r>
              <a:rPr lang="de-DE" sz="2400" dirty="0"/>
              <a:t>Reflexive Geschlechterpädagogik und Gleichstellung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12 </a:t>
            </a:r>
            <a:r>
              <a:rPr lang="de-DE" sz="2400" dirty="0"/>
              <a:t>Sexualpädagogik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95275" algn="l"/>
              </a:tabLst>
            </a:pPr>
            <a:r>
              <a:rPr lang="de-DE" sz="2400" dirty="0" smtClean="0"/>
              <a:t>13 </a:t>
            </a:r>
            <a:r>
              <a:rPr lang="de-DE" sz="2400" dirty="0"/>
              <a:t>Verkehrs- und Mobilitätsbildung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6632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Schulbuch – der ‚heimliche Lehrplan‘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Welche Schulbücher nutzen Sie? Wie sind Ihre Erfahrungen?</a:t>
            </a: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2401921"/>
            <a:ext cx="2384461" cy="33803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1" y="2396366"/>
            <a:ext cx="2357511" cy="3331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823" y="2396366"/>
            <a:ext cx="2357511" cy="33374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559" y="2396366"/>
            <a:ext cx="2376892" cy="33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</a:t>
            </a:r>
            <a:r>
              <a:rPr lang="de-DE" b="0" dirty="0" smtClean="0"/>
              <a:t>nutzen Sie - </a:t>
            </a:r>
            <a:r>
              <a:rPr lang="de-DE" dirty="0" smtClean="0"/>
              <a:t>Materialien und Unterrichtsmittel?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Welche Materialien nutzen Sie? Wie sind Ihre Erfahrungen?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Schulbuch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Arbeitsheft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Arbeitsblätter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Tafelbilder</a:t>
            </a:r>
            <a:endParaRPr lang="de-DE" sz="2400" dirty="0"/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Videos / Filme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/>
              <a:t>Landkarten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Atlas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2400" dirty="0" smtClean="0"/>
              <a:t>Digitale U-Mittel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32" y="2875826"/>
            <a:ext cx="7495666" cy="26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0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</a:t>
            </a:r>
            <a:r>
              <a:rPr lang="de-DE" b="0" dirty="0" smtClean="0"/>
              <a:t>gestalten Sie den Unterricht? </a:t>
            </a:r>
            <a:r>
              <a:rPr lang="de-DE" dirty="0" smtClean="0"/>
              <a:t>Methoden?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3257989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Unterrichtsform: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 smtClean="0"/>
              <a:t>* </a:t>
            </a:r>
            <a:r>
              <a:rPr lang="de-DE" sz="2400" dirty="0" smtClean="0"/>
              <a:t>Frontalunterricht:</a:t>
            </a:r>
            <a:br>
              <a:rPr lang="de-DE" sz="2400" dirty="0" smtClean="0"/>
            </a:br>
            <a:r>
              <a:rPr lang="de-DE" sz="2400" dirty="0" smtClean="0"/>
              <a:t>   Unterrichtsgespräch </a:t>
            </a:r>
            <a:br>
              <a:rPr lang="de-DE" sz="2400" dirty="0" smtClean="0"/>
            </a:br>
            <a:r>
              <a:rPr lang="de-DE" sz="2400" dirty="0" smtClean="0"/>
              <a:t>* Offenes Lernen?</a:t>
            </a:r>
            <a:br>
              <a:rPr lang="de-DE" sz="2400" dirty="0" smtClean="0"/>
            </a:br>
            <a:r>
              <a:rPr lang="de-DE" sz="2400" dirty="0" smtClean="0"/>
              <a:t>* Projektarbeit</a:t>
            </a:r>
            <a:br>
              <a:rPr lang="de-DE" sz="2400" dirty="0" smtClean="0"/>
            </a:br>
            <a:r>
              <a:rPr lang="de-DE" sz="2400" dirty="0" smtClean="0"/>
              <a:t>   …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b="1" dirty="0" smtClean="0"/>
              <a:t>Sozialformen:</a:t>
            </a:r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dirty="0" smtClean="0"/>
              <a:t>* Einzelarbeit</a:t>
            </a:r>
            <a:br>
              <a:rPr lang="de-DE" sz="2400" dirty="0" smtClean="0"/>
            </a:br>
            <a:r>
              <a:rPr lang="de-DE" sz="2400" dirty="0" smtClean="0"/>
              <a:t>* Partnerarbeit</a:t>
            </a:r>
            <a:br>
              <a:rPr lang="de-DE" sz="2400" dirty="0" smtClean="0"/>
            </a:br>
            <a:r>
              <a:rPr lang="de-DE" sz="2400" dirty="0" smtClean="0"/>
              <a:t>* Gruppenarbeit</a:t>
            </a:r>
            <a:br>
              <a:rPr lang="de-DE" sz="2400" dirty="0" smtClean="0"/>
            </a:br>
            <a:r>
              <a:rPr lang="de-DE" sz="2400" dirty="0" smtClean="0"/>
              <a:t>   …</a:t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endParaRPr lang="de-DE" sz="2400" dirty="0" smtClean="0"/>
          </a:p>
          <a:p>
            <a:pPr>
              <a:lnSpc>
                <a:spcPct val="100000"/>
              </a:lnSpc>
              <a:tabLst>
                <a:tab pos="295275" algn="l"/>
              </a:tabLst>
            </a:pP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791" y="1825624"/>
            <a:ext cx="3417364" cy="462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421821" y="1825624"/>
            <a:ext cx="3257989" cy="353416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445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809625" indent="-1873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8742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295275" algn="l"/>
              </a:tabLst>
            </a:pPr>
            <a:r>
              <a:rPr lang="de-DE" sz="2400" b="1" dirty="0" smtClean="0"/>
              <a:t>Methoden:</a:t>
            </a:r>
            <a:br>
              <a:rPr lang="de-DE" sz="2400" b="1" dirty="0" smtClean="0"/>
            </a:br>
            <a:r>
              <a:rPr lang="de-DE" sz="2400" b="1" dirty="0" smtClean="0"/>
              <a:t>* </a:t>
            </a:r>
            <a:r>
              <a:rPr lang="de-DE" sz="2400" dirty="0" smtClean="0"/>
              <a:t>Abbildung</a:t>
            </a:r>
            <a:br>
              <a:rPr lang="de-DE" sz="2400" dirty="0" smtClean="0"/>
            </a:br>
            <a:r>
              <a:rPr lang="de-DE" sz="2400" dirty="0" smtClean="0"/>
              <a:t>* Bildvergleich</a:t>
            </a:r>
            <a:br>
              <a:rPr lang="de-DE" sz="2400" dirty="0" smtClean="0"/>
            </a:br>
            <a:r>
              <a:rPr lang="de-DE" sz="2400" dirty="0" smtClean="0"/>
              <a:t>* Diagramm</a:t>
            </a:r>
            <a:br>
              <a:rPr lang="de-DE" sz="2400" dirty="0" smtClean="0"/>
            </a:br>
            <a:r>
              <a:rPr lang="de-DE" sz="2400" dirty="0" smtClean="0"/>
              <a:t>* Experiment</a:t>
            </a:r>
            <a:br>
              <a:rPr lang="de-DE" sz="2400" dirty="0" smtClean="0"/>
            </a:br>
            <a:r>
              <a:rPr lang="de-DE" sz="2400" dirty="0" smtClean="0"/>
              <a:t>* Sachtext</a:t>
            </a:r>
            <a:br>
              <a:rPr lang="de-DE" sz="2400" dirty="0" smtClean="0"/>
            </a:br>
            <a:r>
              <a:rPr lang="de-DE" sz="2400" dirty="0" smtClean="0"/>
              <a:t>* Film</a:t>
            </a:r>
            <a:br>
              <a:rPr lang="de-DE" sz="2400" dirty="0" smtClean="0"/>
            </a:br>
            <a:r>
              <a:rPr lang="de-DE" sz="2400" dirty="0" smtClean="0"/>
              <a:t>* Brainstorming</a:t>
            </a:r>
            <a:br>
              <a:rPr lang="de-DE" sz="2400" dirty="0" smtClean="0"/>
            </a:br>
            <a:r>
              <a:rPr lang="de-DE" sz="2400" dirty="0" smtClean="0"/>
              <a:t>* </a:t>
            </a:r>
            <a:r>
              <a:rPr lang="de-DE" sz="2400" dirty="0" err="1" smtClean="0"/>
              <a:t>Mindmapping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…</a:t>
            </a:r>
          </a:p>
        </p:txBody>
      </p:sp>
    </p:spTree>
    <p:extLst>
      <p:ext uri="{BB962C8B-B14F-4D97-AF65-F5344CB8AC3E}">
        <p14:creationId xmlns:p14="http://schemas.microsoft.com/office/powerpoint/2010/main" val="243505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GWB-Fachdidaktik </a:t>
            </a:r>
            <a:r>
              <a:rPr lang="de-DE" dirty="0"/>
              <a:t>= Unterrichtsplanung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449050" cy="42178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3200" b="1" dirty="0" smtClean="0"/>
              <a:t>… das ‚Wohin‘ unter Einbezug und Abstimmung mit: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Lehrplan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Inhalten</a:t>
            </a:r>
            <a:r>
              <a:rPr lang="de-DE" dirty="0" smtClean="0"/>
              <a:t> (Kompetenzen) und </a:t>
            </a:r>
            <a:r>
              <a:rPr lang="de-DE" b="1" dirty="0" smtClean="0"/>
              <a:t>Kompetenzniveaus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Methoden, Unterrichts- </a:t>
            </a:r>
            <a:r>
              <a:rPr lang="de-DE" dirty="0" smtClean="0"/>
              <a:t>und</a:t>
            </a:r>
            <a:r>
              <a:rPr lang="de-DE" b="1" dirty="0" smtClean="0"/>
              <a:t> Sozialformen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Unterrichtmaterial </a:t>
            </a:r>
            <a:r>
              <a:rPr lang="de-DE" dirty="0" smtClean="0"/>
              <a:t>(Schulbuch, Atlanten, Filme, Globen, Karten, etc.)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Schüler*innen </a:t>
            </a:r>
            <a:r>
              <a:rPr lang="de-DE" dirty="0" smtClean="0"/>
              <a:t>(Vorwissen, Lebenswelt)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b="1" dirty="0" smtClean="0"/>
              <a:t>Kolleg*innen und anderen Fächern </a:t>
            </a:r>
            <a:r>
              <a:rPr lang="de-DE" dirty="0" smtClean="0"/>
              <a:t>(z.B. im Rahmen der BBO, Projekten)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3140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645" y="3134435"/>
            <a:ext cx="11449050" cy="10299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DE" dirty="0"/>
              <a:t>Block </a:t>
            </a:r>
            <a:r>
              <a:rPr lang="de-DE" dirty="0" smtClean="0"/>
              <a:t>B:  </a:t>
            </a:r>
            <a:r>
              <a:rPr lang="de-DE" dirty="0"/>
              <a:t>Lehrplan 1. und 2. Klasse: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</a:t>
            </a:r>
            <a:r>
              <a:rPr lang="de-DE" b="0" dirty="0" smtClean="0"/>
              <a:t>Paradigma </a:t>
            </a:r>
            <a:r>
              <a:rPr lang="de-DE" b="0" dirty="0"/>
              <a:t>und Methoden-Ansätze</a:t>
            </a:r>
          </a:p>
        </p:txBody>
      </p:sp>
    </p:spTree>
    <p:extLst>
      <p:ext uri="{BB962C8B-B14F-4D97-AF65-F5344CB8AC3E}">
        <p14:creationId xmlns:p14="http://schemas.microsoft.com/office/powerpoint/2010/main" val="37906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Termine und vorläufige Planung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9261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 smtClean="0"/>
              <a:t>9 Termine, immer dienstags, 18:00 bis 21:15 Uhr – Online</a:t>
            </a:r>
          </a:p>
          <a:p>
            <a:pPr marL="0" indent="0">
              <a:lnSpc>
                <a:spcPct val="100000"/>
              </a:lnSpc>
              <a:buNone/>
            </a:pPr>
            <a:endParaRPr lang="de-DE" sz="600" b="1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1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07.03.		Einführung in das Fach GW – </a:t>
            </a:r>
            <a:r>
              <a:rPr lang="de-DE" sz="2400" i="1" dirty="0" smtClean="0"/>
              <a:t>„Was will GW  5. – 8. Schulstufe/S I“ ?</a:t>
            </a:r>
            <a:r>
              <a:rPr lang="de-DE" sz="2400" dirty="0" smtClean="0"/>
              <a:t>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21.03.		Lehrplan 1. und 2. Klasse: Paradigma und Methoden-Ansätze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28.03</a:t>
            </a:r>
            <a:r>
              <a:rPr lang="de-DE" sz="2400" dirty="0"/>
              <a:t>.	</a:t>
            </a:r>
            <a:r>
              <a:rPr lang="de-DE" sz="2400" dirty="0" smtClean="0"/>
              <a:t>	Methoden I: Die Gretchenfrage mit der Topographie und Karten	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18.04.	</a:t>
            </a:r>
            <a:r>
              <a:rPr lang="de-DE" sz="2400" dirty="0"/>
              <a:t>	</a:t>
            </a:r>
            <a:r>
              <a:rPr lang="de-DE" sz="2400" dirty="0" smtClean="0"/>
              <a:t>Methoden II</a:t>
            </a:r>
            <a:r>
              <a:rPr lang="de-DE" sz="2400" dirty="0"/>
              <a:t>: </a:t>
            </a:r>
            <a:r>
              <a:rPr lang="de-DE" sz="2400" dirty="0" err="1" smtClean="0"/>
              <a:t>Mindmap</a:t>
            </a:r>
            <a:r>
              <a:rPr lang="de-DE" sz="2400" dirty="0" smtClean="0"/>
              <a:t> und Arbeitsblatt, Lesen von Sachtexten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25.04.		Methoden III</a:t>
            </a:r>
            <a:r>
              <a:rPr lang="de-DE" sz="2400" dirty="0"/>
              <a:t>: </a:t>
            </a:r>
            <a:r>
              <a:rPr lang="de-DE" sz="2400" dirty="0" smtClean="0"/>
              <a:t>Bilder, Filme und Diagramme		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09.05.</a:t>
            </a:r>
            <a:r>
              <a:rPr lang="de-DE" sz="2400" dirty="0"/>
              <a:t>		Lehrplan </a:t>
            </a:r>
            <a:r>
              <a:rPr lang="de-DE" sz="2400" dirty="0" smtClean="0"/>
              <a:t>3. Klasse</a:t>
            </a:r>
            <a:r>
              <a:rPr lang="de-DE" sz="2400" dirty="0"/>
              <a:t>: Paradigma und Methoden-Ansätze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16.05.</a:t>
            </a:r>
            <a:r>
              <a:rPr lang="de-DE" sz="2400" dirty="0"/>
              <a:t>		</a:t>
            </a:r>
            <a:r>
              <a:rPr lang="de-DE" sz="2400" dirty="0" smtClean="0"/>
              <a:t>Inhalte, Methoden Jahresplanung</a:t>
            </a:r>
            <a:endParaRPr lang="de-DE" sz="24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23.05</a:t>
            </a:r>
            <a:r>
              <a:rPr lang="de-DE" sz="2400" dirty="0"/>
              <a:t>.		</a:t>
            </a:r>
            <a:r>
              <a:rPr lang="de-DE" sz="2400" dirty="0" smtClean="0"/>
              <a:t>Lehrplan </a:t>
            </a:r>
            <a:r>
              <a:rPr lang="de-DE" sz="2400" dirty="0"/>
              <a:t>4. Klasse: Paradigma und Methoden-Ansätze </a:t>
            </a:r>
            <a:endParaRPr lang="de-DE" sz="2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dirty="0" smtClean="0"/>
              <a:t>30.05</a:t>
            </a:r>
            <a:r>
              <a:rPr lang="de-DE" sz="2400" dirty="0"/>
              <a:t>.		Inhalte, Methoden </a:t>
            </a:r>
            <a:r>
              <a:rPr lang="de-DE" sz="2400" dirty="0" smtClean="0"/>
              <a:t>Jahresplanung – ein 4-Jahres-Zyklus + Ausblick (9. </a:t>
            </a:r>
            <a:r>
              <a:rPr lang="de-DE" sz="2400" dirty="0" err="1" smtClean="0"/>
              <a:t>Schst</a:t>
            </a:r>
            <a:r>
              <a:rPr lang="de-DE" sz="2400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14.03., </a:t>
            </a: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11.04. 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und </a:t>
            </a:r>
            <a:r>
              <a:rPr lang="de-DE" sz="2400" i="1" dirty="0">
                <a:solidFill>
                  <a:schemeClr val="bg1">
                    <a:lumMod val="65000"/>
                  </a:schemeClr>
                </a:solidFill>
              </a:rPr>
              <a:t>02.05. 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Selbststudium (</a:t>
            </a:r>
            <a:r>
              <a:rPr lang="de-DE" sz="2400" i="1" dirty="0" err="1" smtClean="0">
                <a:solidFill>
                  <a:schemeClr val="bg1">
                    <a:lumMod val="65000"/>
                  </a:schemeClr>
                </a:solidFill>
              </a:rPr>
              <a:t>Moodle</a:t>
            </a:r>
            <a:r>
              <a:rPr lang="de-DE" sz="2400" i="1" dirty="0" smtClean="0">
                <a:solidFill>
                  <a:schemeClr val="bg1">
                    <a:lumMod val="65000"/>
                  </a:schemeClr>
                </a:solidFill>
              </a:rPr>
              <a:t>: Materialien + Texte)</a:t>
            </a:r>
            <a:endParaRPr lang="de-DE" sz="2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de-DE" sz="20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400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de-DE" sz="2400" dirty="0"/>
          </a:p>
          <a:p>
            <a:pPr marL="0" indent="0">
              <a:lnSpc>
                <a:spcPct val="100000"/>
              </a:lnSpc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8708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&amp; Zeitplan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43782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400" b="1" dirty="0" smtClean="0"/>
              <a:t>Block A	</a:t>
            </a:r>
            <a:r>
              <a:rPr lang="de-DE" sz="2400" dirty="0" smtClean="0"/>
              <a:t>Begrüßung</a:t>
            </a:r>
            <a:r>
              <a:rPr lang="de-DE" sz="2400" dirty="0"/>
              <a:t>, </a:t>
            </a:r>
            <a:r>
              <a:rPr lang="de-DE" sz="2400" dirty="0" smtClean="0"/>
              <a:t>Organisatorisches,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     </a:t>
            </a:r>
            <a:r>
              <a:rPr lang="de-DE" sz="2400" b="1" dirty="0" smtClean="0"/>
              <a:t>Überblick Didaktik</a:t>
            </a:r>
            <a:r>
              <a:rPr lang="de-DE" sz="2400" dirty="0" smtClean="0"/>
              <a:t> </a:t>
            </a:r>
            <a:r>
              <a:rPr lang="de-DE" sz="2400" dirty="0" smtClean="0"/>
              <a:t>(HST)</a:t>
            </a:r>
          </a:p>
          <a:p>
            <a:pPr marL="0" indent="0">
              <a:lnSpc>
                <a:spcPct val="100000"/>
              </a:lnSpc>
              <a:buNone/>
              <a:tabLst>
                <a:tab pos="2786063" algn="l"/>
                <a:tab pos="5922963" algn="l"/>
              </a:tabLst>
            </a:pPr>
            <a:r>
              <a:rPr lang="de-DE" sz="2400" dirty="0" smtClean="0"/>
              <a:t>Block B              </a:t>
            </a:r>
            <a:r>
              <a:rPr lang="de-DE" sz="2400" b="1" dirty="0" smtClean="0"/>
              <a:t>1. und 2. Klasse</a:t>
            </a:r>
            <a:r>
              <a:rPr lang="de-DE" sz="2400" dirty="0" smtClean="0"/>
              <a:t> 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7931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645" y="3134435"/>
            <a:ext cx="11449050" cy="1029944"/>
          </a:xfrm>
        </p:spPr>
        <p:txBody>
          <a:bodyPr>
            <a:normAutofit/>
          </a:bodyPr>
          <a:lstStyle/>
          <a:p>
            <a:r>
              <a:rPr lang="de-DE" dirty="0"/>
              <a:t>Block </a:t>
            </a:r>
            <a:r>
              <a:rPr lang="de-DE" dirty="0" smtClean="0"/>
              <a:t>A: </a:t>
            </a:r>
            <a:r>
              <a:rPr lang="de-DE" dirty="0" smtClean="0"/>
              <a:t> Überblick Didaktik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3375" t="3580" r="10967" b="659"/>
          <a:stretch/>
        </p:blipFill>
        <p:spPr>
          <a:xfrm>
            <a:off x="1171074" y="272716"/>
            <a:ext cx="8999621" cy="64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4984" t="14298" r="10904" b="11930"/>
          <a:stretch/>
        </p:blipFill>
        <p:spPr>
          <a:xfrm>
            <a:off x="120315" y="962525"/>
            <a:ext cx="10094495" cy="56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Definition: Didaktik - Methodik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449050" cy="45329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sz="2400" dirty="0"/>
              <a:t>Die wissenschaftliche Disziplin der Didaktik wird auch als </a:t>
            </a:r>
            <a:r>
              <a:rPr lang="de-DE" sz="2400" b="1" dirty="0"/>
              <a:t>Kunst der Lehre </a:t>
            </a:r>
            <a:r>
              <a:rPr lang="de-DE" sz="2400" dirty="0"/>
              <a:t>bezeichnet und findet überall dort statt, wo Lehrende und Lernende aufeinandertreffen. Der Begriff leitet sich vom griechischen Wort „</a:t>
            </a:r>
            <a:r>
              <a:rPr lang="de-DE" sz="2400" b="1" dirty="0" err="1"/>
              <a:t>didasko</a:t>
            </a:r>
            <a:r>
              <a:rPr lang="de-DE" sz="2400" dirty="0"/>
              <a:t>“ ab, was übersetzt „</a:t>
            </a:r>
            <a:r>
              <a:rPr lang="de-DE" sz="2400" b="1" dirty="0"/>
              <a:t>lehren und belehren</a:t>
            </a:r>
            <a:r>
              <a:rPr lang="de-DE" sz="2400" dirty="0"/>
              <a:t>“ bedeutet. 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Unter Didaktik wird sowohl die </a:t>
            </a:r>
            <a:r>
              <a:rPr lang="de-DE" sz="2400" b="1" dirty="0"/>
              <a:t>Theorie der Lehre </a:t>
            </a:r>
            <a:r>
              <a:rPr lang="de-DE" sz="2400" dirty="0"/>
              <a:t>und des Lernens als auch die </a:t>
            </a:r>
            <a:r>
              <a:rPr lang="de-DE" sz="2400" b="1" dirty="0"/>
              <a:t>praktische Vermittlung</a:t>
            </a:r>
            <a:r>
              <a:rPr lang="de-DE" sz="2400" dirty="0"/>
              <a:t> von theoretischem Wissen verstanden. Somit zählt die Auswahl des Lernstoffs  ebenfalls zu einem Teilbereich der Didaktik</a:t>
            </a:r>
            <a:r>
              <a:rPr lang="de-DE" sz="2400" dirty="0" smtClean="0"/>
              <a:t>. 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(CORNELSEN, o.J.)</a:t>
            </a:r>
          </a:p>
          <a:p>
            <a:pPr marL="0" indent="0">
              <a:buNone/>
            </a:pPr>
            <a:r>
              <a:rPr lang="de-AT" sz="2400" dirty="0" err="1" smtClean="0"/>
              <a:t>Ch</a:t>
            </a:r>
            <a:r>
              <a:rPr lang="de-AT" sz="2400" dirty="0" smtClean="0"/>
              <a:t>. Sitte: </a:t>
            </a:r>
            <a:r>
              <a:rPr lang="de-AT" sz="2400" b="1" i="1" dirty="0" smtClean="0"/>
              <a:t>WO </a:t>
            </a:r>
            <a:r>
              <a:rPr lang="de-AT" sz="2400" b="1" i="1" dirty="0"/>
              <a:t>ich </a:t>
            </a:r>
            <a:r>
              <a:rPr lang="de-AT" sz="2400" b="1" i="1" dirty="0" smtClean="0"/>
              <a:t>hin will </a:t>
            </a:r>
            <a:r>
              <a:rPr lang="de-AT" sz="2400" dirty="0"/>
              <a:t>(= </a:t>
            </a:r>
            <a:r>
              <a:rPr lang="de-AT" sz="2400" i="1" dirty="0"/>
              <a:t>Didaktik</a:t>
            </a:r>
            <a:r>
              <a:rPr lang="de-AT" sz="2400" dirty="0"/>
              <a:t>), </a:t>
            </a:r>
          </a:p>
          <a:p>
            <a:pPr marL="0" indent="0">
              <a:buNone/>
            </a:pPr>
            <a:r>
              <a:rPr lang="de-DE" sz="2400" dirty="0" smtClean="0"/>
              <a:t>Der </a:t>
            </a:r>
            <a:r>
              <a:rPr lang="de-DE" sz="2400" dirty="0"/>
              <a:t>Begriff der </a:t>
            </a:r>
            <a:r>
              <a:rPr lang="de-DE" sz="2400" b="1" dirty="0"/>
              <a:t>Methodik</a:t>
            </a:r>
            <a:r>
              <a:rPr lang="de-DE" sz="2400" dirty="0"/>
              <a:t> stammt aus dem Griechischen und bedeutet übersetzt „Kunst des planmäßigen Vorgehens“. Er bezeichnet somit eine festgelegte, systematische Art des Handelns zum Erreichen vorbestimmter Ziele</a:t>
            </a:r>
            <a:r>
              <a:rPr lang="de-DE" sz="2400" dirty="0" smtClean="0"/>
              <a:t>. 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(CORNELSEN, o.J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.)</a:t>
            </a:r>
          </a:p>
          <a:p>
            <a:pPr marL="0" indent="0">
              <a:buNone/>
            </a:pPr>
            <a:r>
              <a:rPr lang="de-AT" sz="2400" dirty="0" err="1"/>
              <a:t>Ch</a:t>
            </a:r>
            <a:r>
              <a:rPr lang="de-AT" sz="2400" dirty="0"/>
              <a:t>. Sitte: </a:t>
            </a:r>
            <a:r>
              <a:rPr lang="de-AT" sz="2400" b="1" i="1" dirty="0" smtClean="0"/>
              <a:t>WIE </a:t>
            </a:r>
            <a:r>
              <a:rPr lang="de-AT" sz="2400" b="1" i="1" dirty="0"/>
              <a:t>ich </a:t>
            </a:r>
            <a:r>
              <a:rPr lang="de-AT" sz="2400" b="1" i="1" dirty="0" smtClean="0"/>
              <a:t>dorthin komme </a:t>
            </a:r>
            <a:r>
              <a:rPr lang="de-AT" sz="2400" dirty="0" smtClean="0"/>
              <a:t>(= </a:t>
            </a:r>
            <a:r>
              <a:rPr lang="de-AT" sz="2400" i="1" dirty="0" smtClean="0"/>
              <a:t>Methodik</a:t>
            </a:r>
            <a:r>
              <a:rPr lang="de-AT" sz="2400" dirty="0" smtClean="0"/>
              <a:t>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55429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 Vorgaben durch den Lehrplan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38532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 smtClean="0"/>
              <a:t> Bildungs- und Lehraufgabe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 smtClean="0"/>
              <a:t> Didaktische Grundsätze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 smtClean="0"/>
              <a:t> Zentrale fachliche Konzepte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 smtClean="0"/>
              <a:t> Kompetenzmodelle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 smtClean="0"/>
              <a:t> Kompetenzbereiche</a:t>
            </a:r>
          </a:p>
          <a:p>
            <a:pPr>
              <a:lnSpc>
                <a:spcPct val="100000"/>
              </a:lnSpc>
              <a:tabLst>
                <a:tab pos="295275" algn="l"/>
              </a:tabLst>
            </a:pPr>
            <a:r>
              <a:rPr lang="de-DE" sz="3200" b="1" dirty="0"/>
              <a:t> </a:t>
            </a:r>
            <a:r>
              <a:rPr lang="de-DE" sz="3200" b="1" dirty="0" smtClean="0"/>
              <a:t>Fächerübergreifende Themen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193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Bildungs- und Lehraufgabe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825624"/>
            <a:ext cx="11574716" cy="3853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dirty="0"/>
              <a:t>Der Unterrichtsgegenstand Geographie </a:t>
            </a:r>
            <a:r>
              <a:rPr lang="de-DE" dirty="0" smtClean="0"/>
              <a:t>und wirtschaftliche </a:t>
            </a:r>
            <a:r>
              <a:rPr lang="de-DE" dirty="0"/>
              <a:t>Bildung stellt den mündig </a:t>
            </a:r>
            <a:r>
              <a:rPr lang="de-DE" dirty="0" smtClean="0"/>
              <a:t>handelnden </a:t>
            </a:r>
            <a:r>
              <a:rPr lang="de-DE" dirty="0"/>
              <a:t>Menschen in </a:t>
            </a:r>
            <a:r>
              <a:rPr lang="de-DE" b="1" dirty="0"/>
              <a:t>Gesellschaft</a:t>
            </a:r>
            <a:r>
              <a:rPr lang="de-DE" dirty="0"/>
              <a:t>, </a:t>
            </a:r>
            <a:r>
              <a:rPr lang="de-DE" b="1" dirty="0" smtClean="0"/>
              <a:t>Wirtschaft</a:t>
            </a:r>
            <a:r>
              <a:rPr lang="de-DE" dirty="0" smtClean="0"/>
              <a:t>, </a:t>
            </a:r>
            <a:r>
              <a:rPr lang="de-DE" b="1" dirty="0" smtClean="0"/>
              <a:t>Politik</a:t>
            </a:r>
            <a:r>
              <a:rPr lang="de-DE" dirty="0" smtClean="0"/>
              <a:t> </a:t>
            </a:r>
            <a:r>
              <a:rPr lang="de-DE" b="1" dirty="0" smtClean="0"/>
              <a:t>und </a:t>
            </a:r>
            <a:r>
              <a:rPr lang="de-DE" b="1" dirty="0"/>
              <a:t>Umwelt </a:t>
            </a:r>
            <a:r>
              <a:rPr lang="de-DE" dirty="0"/>
              <a:t>sowie dabei </a:t>
            </a:r>
            <a:r>
              <a:rPr lang="de-DE" dirty="0" smtClean="0"/>
              <a:t>relevante </a:t>
            </a:r>
            <a:r>
              <a:rPr lang="de-DE" b="1" dirty="0" smtClean="0"/>
              <a:t>räumliche </a:t>
            </a:r>
            <a:r>
              <a:rPr lang="de-DE" b="1" dirty="0"/>
              <a:t>und zeitliche Zusammenhänge </a:t>
            </a:r>
            <a:r>
              <a:rPr lang="de-DE" dirty="0" smtClean="0"/>
              <a:t>in den Mittelpunkt</a:t>
            </a:r>
            <a:r>
              <a:rPr lang="de-DE" dirty="0"/>
              <a:t>. </a:t>
            </a:r>
            <a:endParaRPr lang="de-DE" dirty="0" smtClean="0"/>
          </a:p>
          <a:p>
            <a:pPr marL="0" indent="0">
              <a:lnSpc>
                <a:spcPct val="100000"/>
              </a:lnSpc>
              <a:buNone/>
              <a:tabLst>
                <a:tab pos="295275" algn="l"/>
              </a:tabLst>
            </a:pPr>
            <a:r>
              <a:rPr lang="de-DE" dirty="0"/>
              <a:t>Ein wichtiger </a:t>
            </a:r>
            <a:r>
              <a:rPr lang="de-DE" dirty="0" smtClean="0"/>
              <a:t>Ausgangspunkt der </a:t>
            </a:r>
            <a:r>
              <a:rPr lang="de-DE" dirty="0"/>
              <a:t>Lehr-/Lernprozesse sind dabei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Lebenswelten </a:t>
            </a:r>
            <a:r>
              <a:rPr lang="de-DE" b="1" dirty="0"/>
              <a:t>der </a:t>
            </a:r>
            <a:r>
              <a:rPr lang="de-DE" b="1" dirty="0" smtClean="0"/>
              <a:t>Schüler*innen</a:t>
            </a:r>
            <a:r>
              <a:rPr lang="de-DE" dirty="0" smtClean="0"/>
              <a:t>. Im Bewusstsein</a:t>
            </a:r>
            <a:r>
              <a:rPr lang="de-DE" dirty="0"/>
              <a:t>, dass </a:t>
            </a:r>
            <a:r>
              <a:rPr lang="de-DE" b="1" dirty="0"/>
              <a:t>geographische und </a:t>
            </a:r>
            <a:r>
              <a:rPr lang="de-DE" b="1" dirty="0" smtClean="0"/>
              <a:t>ökonomische </a:t>
            </a:r>
            <a:r>
              <a:rPr lang="de-DE" b="1" dirty="0"/>
              <a:t>Prozesse</a:t>
            </a:r>
            <a:r>
              <a:rPr lang="de-DE" dirty="0"/>
              <a:t> sowie ihre Darstellung </a:t>
            </a:r>
            <a:r>
              <a:rPr lang="de-DE" dirty="0" smtClean="0"/>
              <a:t>immer auch </a:t>
            </a:r>
            <a:r>
              <a:rPr lang="de-DE" dirty="0"/>
              <a:t>gesellschaftlich eingebettet </a:t>
            </a:r>
            <a:r>
              <a:rPr lang="de-DE" dirty="0" smtClean="0"/>
              <a:t>sind…</a:t>
            </a:r>
          </a:p>
        </p:txBody>
      </p:sp>
    </p:spTree>
    <p:extLst>
      <p:ext uri="{BB962C8B-B14F-4D97-AF65-F5344CB8AC3E}">
        <p14:creationId xmlns:p14="http://schemas.microsoft.com/office/powerpoint/2010/main" val="5294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template-nov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template-nov2016 [Schreibgeschützt]" id="{66069BAC-AF2F-4557-BFA4-8A8465711AD5}" vid="{6ADE5244-EB52-4B0E-82CA-73BD593570F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pp-template-nov2016-2</Template>
  <TotalTime>0</TotalTime>
  <Words>1076</Words>
  <Application>Microsoft Office PowerPoint</Application>
  <PresentationFormat>Breitbild</PresentationFormat>
  <Paragraphs>103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pp-template-nov2016</vt:lpstr>
      <vt:lpstr>PowerPoint-Präsentation</vt:lpstr>
      <vt:lpstr>Termine und vorläufige Planung</vt:lpstr>
      <vt:lpstr>Agenda &amp; Zeitplan</vt:lpstr>
      <vt:lpstr>Block A:  Überblick Didaktik</vt:lpstr>
      <vt:lpstr>PowerPoint-Präsentation</vt:lpstr>
      <vt:lpstr>PowerPoint-Präsentation</vt:lpstr>
      <vt:lpstr>Definition: Didaktik - Methodik</vt:lpstr>
      <vt:lpstr>Didaktische Vorgaben durch den Lehrplan</vt:lpstr>
      <vt:lpstr>Bildungs- und Lehraufgabe</vt:lpstr>
      <vt:lpstr>Didaktische Grundsätze</vt:lpstr>
      <vt:lpstr>Zentrale fachliche Konzepte</vt:lpstr>
      <vt:lpstr>Kompetenzmodelle</vt:lpstr>
      <vt:lpstr>Kompetenzbereiche = Inhalte</vt:lpstr>
      <vt:lpstr>Fächerübergreifende Themen</vt:lpstr>
      <vt:lpstr>Das Schulbuch – der ‚heimliche Lehrplan‘</vt:lpstr>
      <vt:lpstr>Was nutzen Sie - Materialien und Unterrichtsmittel?</vt:lpstr>
      <vt:lpstr>Wie gestalten Sie den Unterricht? Methoden?</vt:lpstr>
      <vt:lpstr>GWB-Fachdidaktik = Unterrichtsplanung</vt:lpstr>
      <vt:lpstr>Block B:  Lehrplan 1. und 2. Klasse:                  Paradigma und Methoden-Ansätze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Erhard Franz</dc:creator>
  <cp:lastModifiedBy>Holger Stärz</cp:lastModifiedBy>
  <cp:revision>203</cp:revision>
  <cp:lastPrinted>2022-12-05T15:39:56Z</cp:lastPrinted>
  <dcterms:created xsi:type="dcterms:W3CDTF">2017-05-04T06:09:01Z</dcterms:created>
  <dcterms:modified xsi:type="dcterms:W3CDTF">2023-03-20T14:43:41Z</dcterms:modified>
</cp:coreProperties>
</file>