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6" r:id="rId2"/>
    <p:sldId id="475" r:id="rId3"/>
    <p:sldId id="384" r:id="rId4"/>
    <p:sldId id="372" r:id="rId5"/>
    <p:sldId id="348" r:id="rId6"/>
    <p:sldId id="349" r:id="rId7"/>
    <p:sldId id="350" r:id="rId8"/>
    <p:sldId id="351" r:id="rId9"/>
    <p:sldId id="352" r:id="rId10"/>
    <p:sldId id="353" r:id="rId11"/>
    <p:sldId id="354" r:id="rId12"/>
    <p:sldId id="355" r:id="rId13"/>
    <p:sldId id="257" r:id="rId14"/>
    <p:sldId id="338" r:id="rId15"/>
    <p:sldId id="339" r:id="rId16"/>
    <p:sldId id="340" r:id="rId17"/>
    <p:sldId id="341" r:id="rId18"/>
    <p:sldId id="342" r:id="rId19"/>
    <p:sldId id="343" r:id="rId20"/>
    <p:sldId id="344" r:id="rId21"/>
    <p:sldId id="345" r:id="rId22"/>
    <p:sldId id="346" r:id="rId23"/>
    <p:sldId id="260" r:id="rId24"/>
    <p:sldId id="261" r:id="rId25"/>
    <p:sldId id="262" r:id="rId26"/>
    <p:sldId id="263" r:id="rId27"/>
    <p:sldId id="476" r:id="rId28"/>
    <p:sldId id="264" r:id="rId29"/>
    <p:sldId id="265" r:id="rId30"/>
    <p:sldId id="266" r:id="rId31"/>
    <p:sldId id="267" r:id="rId32"/>
    <p:sldId id="320" r:id="rId33"/>
    <p:sldId id="268" r:id="rId34"/>
    <p:sldId id="311" r:id="rId35"/>
    <p:sldId id="312" r:id="rId36"/>
    <p:sldId id="314" r:id="rId37"/>
    <p:sldId id="477" r:id="rId38"/>
    <p:sldId id="315" r:id="rId39"/>
    <p:sldId id="316" r:id="rId40"/>
    <p:sldId id="313" r:id="rId41"/>
    <p:sldId id="317" r:id="rId42"/>
    <p:sldId id="478" r:id="rId43"/>
    <p:sldId id="318" r:id="rId44"/>
    <p:sldId id="319" r:id="rId45"/>
    <p:sldId id="330" r:id="rId46"/>
    <p:sldId id="331" r:id="rId47"/>
    <p:sldId id="332" r:id="rId48"/>
    <p:sldId id="333" r:id="rId49"/>
    <p:sldId id="286" r:id="rId50"/>
    <p:sldId id="321" r:id="rId51"/>
    <p:sldId id="322" r:id="rId52"/>
    <p:sldId id="323" r:id="rId53"/>
    <p:sldId id="325" r:id="rId54"/>
    <p:sldId id="326" r:id="rId55"/>
    <p:sldId id="327" r:id="rId56"/>
    <p:sldId id="328" r:id="rId57"/>
    <p:sldId id="329" r:id="rId58"/>
    <p:sldId id="324" r:id="rId59"/>
    <p:sldId id="272" r:id="rId60"/>
    <p:sldId id="277" r:id="rId61"/>
    <p:sldId id="278" r:id="rId62"/>
    <p:sldId id="279" r:id="rId63"/>
    <p:sldId id="335" r:id="rId64"/>
    <p:sldId id="336" r:id="rId65"/>
    <p:sldId id="280" r:id="rId66"/>
    <p:sldId id="285" r:id="rId67"/>
    <p:sldId id="287" r:id="rId68"/>
    <p:sldId id="288" r:id="rId69"/>
    <p:sldId id="289" r:id="rId70"/>
    <p:sldId id="290" r:id="rId71"/>
    <p:sldId id="291" r:id="rId72"/>
    <p:sldId id="292" r:id="rId73"/>
    <p:sldId id="295" r:id="rId74"/>
    <p:sldId id="296" r:id="rId75"/>
    <p:sldId id="297" r:id="rId76"/>
    <p:sldId id="298" r:id="rId77"/>
    <p:sldId id="299" r:id="rId78"/>
    <p:sldId id="300" r:id="rId79"/>
    <p:sldId id="301" r:id="rId80"/>
    <p:sldId id="381" r:id="rId81"/>
    <p:sldId id="382" r:id="rId82"/>
    <p:sldId id="383" r:id="rId83"/>
    <p:sldId id="356" r:id="rId84"/>
    <p:sldId id="357" r:id="rId85"/>
    <p:sldId id="359" r:id="rId86"/>
    <p:sldId id="368" r:id="rId87"/>
    <p:sldId id="358" r:id="rId88"/>
    <p:sldId id="360" r:id="rId89"/>
    <p:sldId id="361" r:id="rId90"/>
    <p:sldId id="362" r:id="rId91"/>
    <p:sldId id="363" r:id="rId92"/>
    <p:sldId id="364" r:id="rId93"/>
    <p:sldId id="365" r:id="rId94"/>
    <p:sldId id="366" r:id="rId95"/>
    <p:sldId id="367" r:id="rId96"/>
    <p:sldId id="369" r:id="rId97"/>
    <p:sldId id="370" r:id="rId98"/>
    <p:sldId id="371" r:id="rId99"/>
    <p:sldId id="373" r:id="rId100"/>
    <p:sldId id="374" r:id="rId101"/>
    <p:sldId id="375" r:id="rId102"/>
    <p:sldId id="376" r:id="rId103"/>
    <p:sldId id="377" r:id="rId104"/>
    <p:sldId id="379" r:id="rId105"/>
    <p:sldId id="380" r:id="rId106"/>
    <p:sldId id="378" r:id="rId107"/>
    <p:sldId id="479" r:id="rId10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2" d="100"/>
          <a:sy n="82" d="100"/>
        </p:scale>
        <p:origin x="1502"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FCFFB7-165C-F0A7-4E75-137CFB2B5692}"/>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8DBCE42F-6678-F7DF-5101-DB09C2DC17E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A0A01F4D-76E4-740B-65A9-90574AFEFFB2}"/>
              </a:ext>
            </a:extLst>
          </p:cNvPr>
          <p:cNvSpPr>
            <a:spLocks noGrp="1"/>
          </p:cNvSpPr>
          <p:nvPr>
            <p:ph type="dt" sz="half" idx="10"/>
          </p:nvPr>
        </p:nvSpPr>
        <p:spPr/>
        <p:txBody>
          <a:bodyPr/>
          <a:lstStyle/>
          <a:p>
            <a:pPr>
              <a:defRPr/>
            </a:pPr>
            <a:endParaRPr lang="de-DE"/>
          </a:p>
        </p:txBody>
      </p:sp>
      <p:sp>
        <p:nvSpPr>
          <p:cNvPr id="5" name="Fußzeilenplatzhalter 4">
            <a:extLst>
              <a:ext uri="{FF2B5EF4-FFF2-40B4-BE49-F238E27FC236}">
                <a16:creationId xmlns:a16="http://schemas.microsoft.com/office/drawing/2014/main" id="{17F49E3D-918C-CBF0-F165-F10610312A92}"/>
              </a:ext>
            </a:extLst>
          </p:cNvPr>
          <p:cNvSpPr>
            <a:spLocks noGrp="1"/>
          </p:cNvSpPr>
          <p:nvPr>
            <p:ph type="ftr" sz="quarter" idx="11"/>
          </p:nvPr>
        </p:nvSpPr>
        <p:spPr/>
        <p:txBody>
          <a:bodyPr/>
          <a:lstStyle/>
          <a:p>
            <a:pPr>
              <a:defRPr/>
            </a:pPr>
            <a:endParaRPr lang="de-DE"/>
          </a:p>
        </p:txBody>
      </p:sp>
      <p:sp>
        <p:nvSpPr>
          <p:cNvPr id="6" name="Foliennummernplatzhalter 5">
            <a:extLst>
              <a:ext uri="{FF2B5EF4-FFF2-40B4-BE49-F238E27FC236}">
                <a16:creationId xmlns:a16="http://schemas.microsoft.com/office/drawing/2014/main" id="{EA2AF7E6-04A5-2037-E91F-0C609241FF0A}"/>
              </a:ext>
            </a:extLst>
          </p:cNvPr>
          <p:cNvSpPr>
            <a:spLocks noGrp="1"/>
          </p:cNvSpPr>
          <p:nvPr>
            <p:ph type="sldNum" sz="quarter" idx="12"/>
          </p:nvPr>
        </p:nvSpPr>
        <p:spPr/>
        <p:txBody>
          <a:bodyPr/>
          <a:lstStyle/>
          <a:p>
            <a:pPr>
              <a:defRPr/>
            </a:pPr>
            <a:fld id="{1E10C01C-4479-4C96-8E02-C0DC78F75822}" type="slidenum">
              <a:rPr lang="de-DE" altLang="de-DE" smtClean="0"/>
              <a:pPr>
                <a:defRPr/>
              </a:pPr>
              <a:t>‹Nr.›</a:t>
            </a:fld>
            <a:endParaRPr lang="de-DE" altLang="de-DE"/>
          </a:p>
        </p:txBody>
      </p:sp>
    </p:spTree>
    <p:extLst>
      <p:ext uri="{BB962C8B-B14F-4D97-AF65-F5344CB8AC3E}">
        <p14:creationId xmlns:p14="http://schemas.microsoft.com/office/powerpoint/2010/main" val="4034298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D229-CCF7-4188-8DE9-F099A111795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0BD8C38-61C4-FBBE-600C-E6F8F6B6E98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3648DCF-7475-0396-B73B-7EAA42635B52}"/>
              </a:ext>
            </a:extLst>
          </p:cNvPr>
          <p:cNvSpPr>
            <a:spLocks noGrp="1"/>
          </p:cNvSpPr>
          <p:nvPr>
            <p:ph type="dt" sz="half" idx="10"/>
          </p:nvPr>
        </p:nvSpPr>
        <p:spPr/>
        <p:txBody>
          <a:bodyPr/>
          <a:lstStyle/>
          <a:p>
            <a:pPr>
              <a:defRPr/>
            </a:pPr>
            <a:endParaRPr lang="de-DE"/>
          </a:p>
        </p:txBody>
      </p:sp>
      <p:sp>
        <p:nvSpPr>
          <p:cNvPr id="5" name="Fußzeilenplatzhalter 4">
            <a:extLst>
              <a:ext uri="{FF2B5EF4-FFF2-40B4-BE49-F238E27FC236}">
                <a16:creationId xmlns:a16="http://schemas.microsoft.com/office/drawing/2014/main" id="{E93D9B2D-8715-EACC-43F0-5E56A10B026B}"/>
              </a:ext>
            </a:extLst>
          </p:cNvPr>
          <p:cNvSpPr>
            <a:spLocks noGrp="1"/>
          </p:cNvSpPr>
          <p:nvPr>
            <p:ph type="ftr" sz="quarter" idx="11"/>
          </p:nvPr>
        </p:nvSpPr>
        <p:spPr/>
        <p:txBody>
          <a:bodyPr/>
          <a:lstStyle/>
          <a:p>
            <a:pPr>
              <a:defRPr/>
            </a:pPr>
            <a:endParaRPr lang="de-DE"/>
          </a:p>
        </p:txBody>
      </p:sp>
      <p:sp>
        <p:nvSpPr>
          <p:cNvPr id="6" name="Foliennummernplatzhalter 5">
            <a:extLst>
              <a:ext uri="{FF2B5EF4-FFF2-40B4-BE49-F238E27FC236}">
                <a16:creationId xmlns:a16="http://schemas.microsoft.com/office/drawing/2014/main" id="{A2EE37E7-6E72-3149-8AEF-9F082508EE6C}"/>
              </a:ext>
            </a:extLst>
          </p:cNvPr>
          <p:cNvSpPr>
            <a:spLocks noGrp="1"/>
          </p:cNvSpPr>
          <p:nvPr>
            <p:ph type="sldNum" sz="quarter" idx="12"/>
          </p:nvPr>
        </p:nvSpPr>
        <p:spPr/>
        <p:txBody>
          <a:bodyPr/>
          <a:lstStyle/>
          <a:p>
            <a:pPr>
              <a:defRPr/>
            </a:pPr>
            <a:fld id="{D8F25BBD-4637-4694-8FE6-84EC5C0591E9}" type="slidenum">
              <a:rPr lang="de-DE" altLang="de-DE" smtClean="0"/>
              <a:pPr>
                <a:defRPr/>
              </a:pPr>
              <a:t>‹Nr.›</a:t>
            </a:fld>
            <a:endParaRPr lang="de-DE" altLang="de-DE"/>
          </a:p>
        </p:txBody>
      </p:sp>
    </p:spTree>
    <p:extLst>
      <p:ext uri="{BB962C8B-B14F-4D97-AF65-F5344CB8AC3E}">
        <p14:creationId xmlns:p14="http://schemas.microsoft.com/office/powerpoint/2010/main" val="5313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70AD23F-B46F-57D2-B505-DF823719509C}"/>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325EE49-39B0-1F32-64DA-87E5DE3BF84F}"/>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8D4281A-50DB-9B8D-2810-6016A7457721}"/>
              </a:ext>
            </a:extLst>
          </p:cNvPr>
          <p:cNvSpPr>
            <a:spLocks noGrp="1"/>
          </p:cNvSpPr>
          <p:nvPr>
            <p:ph type="dt" sz="half" idx="10"/>
          </p:nvPr>
        </p:nvSpPr>
        <p:spPr/>
        <p:txBody>
          <a:bodyPr/>
          <a:lstStyle/>
          <a:p>
            <a:pPr>
              <a:defRPr/>
            </a:pPr>
            <a:endParaRPr lang="de-DE"/>
          </a:p>
        </p:txBody>
      </p:sp>
      <p:sp>
        <p:nvSpPr>
          <p:cNvPr id="5" name="Fußzeilenplatzhalter 4">
            <a:extLst>
              <a:ext uri="{FF2B5EF4-FFF2-40B4-BE49-F238E27FC236}">
                <a16:creationId xmlns:a16="http://schemas.microsoft.com/office/drawing/2014/main" id="{60767464-27F8-A18A-E705-0679672F22CD}"/>
              </a:ext>
            </a:extLst>
          </p:cNvPr>
          <p:cNvSpPr>
            <a:spLocks noGrp="1"/>
          </p:cNvSpPr>
          <p:nvPr>
            <p:ph type="ftr" sz="quarter" idx="11"/>
          </p:nvPr>
        </p:nvSpPr>
        <p:spPr/>
        <p:txBody>
          <a:bodyPr/>
          <a:lstStyle/>
          <a:p>
            <a:pPr>
              <a:defRPr/>
            </a:pPr>
            <a:endParaRPr lang="de-DE"/>
          </a:p>
        </p:txBody>
      </p:sp>
      <p:sp>
        <p:nvSpPr>
          <p:cNvPr id="6" name="Foliennummernplatzhalter 5">
            <a:extLst>
              <a:ext uri="{FF2B5EF4-FFF2-40B4-BE49-F238E27FC236}">
                <a16:creationId xmlns:a16="http://schemas.microsoft.com/office/drawing/2014/main" id="{65B7B107-EA55-4875-E5FD-96F11B5F7138}"/>
              </a:ext>
            </a:extLst>
          </p:cNvPr>
          <p:cNvSpPr>
            <a:spLocks noGrp="1"/>
          </p:cNvSpPr>
          <p:nvPr>
            <p:ph type="sldNum" sz="quarter" idx="12"/>
          </p:nvPr>
        </p:nvSpPr>
        <p:spPr/>
        <p:txBody>
          <a:bodyPr/>
          <a:lstStyle/>
          <a:p>
            <a:pPr>
              <a:defRPr/>
            </a:pPr>
            <a:fld id="{6A580A71-E2D3-43F2-B030-90D750299CE2}" type="slidenum">
              <a:rPr lang="de-DE" altLang="de-DE" smtClean="0"/>
              <a:pPr>
                <a:defRPr/>
              </a:pPr>
              <a:t>‹Nr.›</a:t>
            </a:fld>
            <a:endParaRPr lang="de-DE" altLang="de-DE"/>
          </a:p>
        </p:txBody>
      </p:sp>
    </p:spTree>
    <p:extLst>
      <p:ext uri="{BB962C8B-B14F-4D97-AF65-F5344CB8AC3E}">
        <p14:creationId xmlns:p14="http://schemas.microsoft.com/office/powerpoint/2010/main" val="12944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55AC0-288C-7123-32B6-A16BB4DA9D5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9C0C203-C8E3-4F8C-FE7A-A331E9D9C56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BEEF69A-AAE2-8F2E-2EFC-F19BD41F8DBC}"/>
              </a:ext>
            </a:extLst>
          </p:cNvPr>
          <p:cNvSpPr>
            <a:spLocks noGrp="1"/>
          </p:cNvSpPr>
          <p:nvPr>
            <p:ph type="dt" sz="half" idx="10"/>
          </p:nvPr>
        </p:nvSpPr>
        <p:spPr/>
        <p:txBody>
          <a:bodyPr/>
          <a:lstStyle/>
          <a:p>
            <a:pPr>
              <a:defRPr/>
            </a:pPr>
            <a:endParaRPr lang="de-DE"/>
          </a:p>
        </p:txBody>
      </p:sp>
      <p:sp>
        <p:nvSpPr>
          <p:cNvPr id="5" name="Fußzeilenplatzhalter 4">
            <a:extLst>
              <a:ext uri="{FF2B5EF4-FFF2-40B4-BE49-F238E27FC236}">
                <a16:creationId xmlns:a16="http://schemas.microsoft.com/office/drawing/2014/main" id="{A8220CC6-4B05-18A0-BEBC-55B027936F5E}"/>
              </a:ext>
            </a:extLst>
          </p:cNvPr>
          <p:cNvSpPr>
            <a:spLocks noGrp="1"/>
          </p:cNvSpPr>
          <p:nvPr>
            <p:ph type="ftr" sz="quarter" idx="11"/>
          </p:nvPr>
        </p:nvSpPr>
        <p:spPr/>
        <p:txBody>
          <a:bodyPr/>
          <a:lstStyle/>
          <a:p>
            <a:pPr>
              <a:defRPr/>
            </a:pPr>
            <a:endParaRPr lang="de-DE"/>
          </a:p>
        </p:txBody>
      </p:sp>
      <p:sp>
        <p:nvSpPr>
          <p:cNvPr id="6" name="Foliennummernplatzhalter 5">
            <a:extLst>
              <a:ext uri="{FF2B5EF4-FFF2-40B4-BE49-F238E27FC236}">
                <a16:creationId xmlns:a16="http://schemas.microsoft.com/office/drawing/2014/main" id="{E91D8AFA-9DE5-1A76-89A2-8E665F05EE0C}"/>
              </a:ext>
            </a:extLst>
          </p:cNvPr>
          <p:cNvSpPr>
            <a:spLocks noGrp="1"/>
          </p:cNvSpPr>
          <p:nvPr>
            <p:ph type="sldNum" sz="quarter" idx="12"/>
          </p:nvPr>
        </p:nvSpPr>
        <p:spPr/>
        <p:txBody>
          <a:bodyPr/>
          <a:lstStyle/>
          <a:p>
            <a:pPr>
              <a:defRPr/>
            </a:pPr>
            <a:fld id="{083C4352-526C-444F-9584-D481515E01D9}" type="slidenum">
              <a:rPr lang="de-DE" altLang="de-DE" smtClean="0"/>
              <a:pPr>
                <a:defRPr/>
              </a:pPr>
              <a:t>‹Nr.›</a:t>
            </a:fld>
            <a:endParaRPr lang="de-DE" altLang="de-DE"/>
          </a:p>
        </p:txBody>
      </p:sp>
    </p:spTree>
    <p:extLst>
      <p:ext uri="{BB962C8B-B14F-4D97-AF65-F5344CB8AC3E}">
        <p14:creationId xmlns:p14="http://schemas.microsoft.com/office/powerpoint/2010/main" val="343922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364366-A86D-75B5-7E07-2F44B0A237FA}"/>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p>
        </p:txBody>
      </p:sp>
      <p:sp>
        <p:nvSpPr>
          <p:cNvPr id="3" name="Textplatzhalter 2">
            <a:extLst>
              <a:ext uri="{FF2B5EF4-FFF2-40B4-BE49-F238E27FC236}">
                <a16:creationId xmlns:a16="http://schemas.microsoft.com/office/drawing/2014/main" id="{DE505E7D-ABC5-16EC-5DB9-CA4D02F12DF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3B4A6A0-8314-9152-153A-BE42DDE6CFA4}"/>
              </a:ext>
            </a:extLst>
          </p:cNvPr>
          <p:cNvSpPr>
            <a:spLocks noGrp="1"/>
          </p:cNvSpPr>
          <p:nvPr>
            <p:ph type="dt" sz="half" idx="10"/>
          </p:nvPr>
        </p:nvSpPr>
        <p:spPr/>
        <p:txBody>
          <a:bodyPr/>
          <a:lstStyle/>
          <a:p>
            <a:pPr>
              <a:defRPr/>
            </a:pPr>
            <a:endParaRPr lang="de-DE"/>
          </a:p>
        </p:txBody>
      </p:sp>
      <p:sp>
        <p:nvSpPr>
          <p:cNvPr id="5" name="Fußzeilenplatzhalter 4">
            <a:extLst>
              <a:ext uri="{FF2B5EF4-FFF2-40B4-BE49-F238E27FC236}">
                <a16:creationId xmlns:a16="http://schemas.microsoft.com/office/drawing/2014/main" id="{EB32EEC0-7FFF-86FD-1F74-8EEF7F8BE5F7}"/>
              </a:ext>
            </a:extLst>
          </p:cNvPr>
          <p:cNvSpPr>
            <a:spLocks noGrp="1"/>
          </p:cNvSpPr>
          <p:nvPr>
            <p:ph type="ftr" sz="quarter" idx="11"/>
          </p:nvPr>
        </p:nvSpPr>
        <p:spPr/>
        <p:txBody>
          <a:bodyPr/>
          <a:lstStyle/>
          <a:p>
            <a:pPr>
              <a:defRPr/>
            </a:pPr>
            <a:endParaRPr lang="de-DE"/>
          </a:p>
        </p:txBody>
      </p:sp>
      <p:sp>
        <p:nvSpPr>
          <p:cNvPr id="6" name="Foliennummernplatzhalter 5">
            <a:extLst>
              <a:ext uri="{FF2B5EF4-FFF2-40B4-BE49-F238E27FC236}">
                <a16:creationId xmlns:a16="http://schemas.microsoft.com/office/drawing/2014/main" id="{7633A886-E691-F858-9D80-956045A857BF}"/>
              </a:ext>
            </a:extLst>
          </p:cNvPr>
          <p:cNvSpPr>
            <a:spLocks noGrp="1"/>
          </p:cNvSpPr>
          <p:nvPr>
            <p:ph type="sldNum" sz="quarter" idx="12"/>
          </p:nvPr>
        </p:nvSpPr>
        <p:spPr/>
        <p:txBody>
          <a:bodyPr/>
          <a:lstStyle/>
          <a:p>
            <a:pPr>
              <a:defRPr/>
            </a:pPr>
            <a:fld id="{FA9A8FC1-8533-450B-BDDE-2DF031A150D4}" type="slidenum">
              <a:rPr lang="de-DE" altLang="de-DE" smtClean="0"/>
              <a:pPr>
                <a:defRPr/>
              </a:pPr>
              <a:t>‹Nr.›</a:t>
            </a:fld>
            <a:endParaRPr lang="de-DE" altLang="de-DE"/>
          </a:p>
        </p:txBody>
      </p:sp>
    </p:spTree>
    <p:extLst>
      <p:ext uri="{BB962C8B-B14F-4D97-AF65-F5344CB8AC3E}">
        <p14:creationId xmlns:p14="http://schemas.microsoft.com/office/powerpoint/2010/main" val="167542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7F7E2C-F762-40A9-E106-73ADB18ACF5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4AC9D9D-B9EE-E8C0-FEB3-B5DEDF227BF2}"/>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04FDB27-4E9A-4987-FD25-3E4E40712B2F}"/>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3122CF5-60A1-14BE-A4FA-511F3434DAE6}"/>
              </a:ext>
            </a:extLst>
          </p:cNvPr>
          <p:cNvSpPr>
            <a:spLocks noGrp="1"/>
          </p:cNvSpPr>
          <p:nvPr>
            <p:ph type="dt" sz="half" idx="10"/>
          </p:nvPr>
        </p:nvSpPr>
        <p:spPr/>
        <p:txBody>
          <a:bodyPr/>
          <a:lstStyle/>
          <a:p>
            <a:pPr>
              <a:defRPr/>
            </a:pPr>
            <a:endParaRPr lang="de-DE"/>
          </a:p>
        </p:txBody>
      </p:sp>
      <p:sp>
        <p:nvSpPr>
          <p:cNvPr id="6" name="Fußzeilenplatzhalter 5">
            <a:extLst>
              <a:ext uri="{FF2B5EF4-FFF2-40B4-BE49-F238E27FC236}">
                <a16:creationId xmlns:a16="http://schemas.microsoft.com/office/drawing/2014/main" id="{CC859501-C104-F64E-F87E-449BC75AB17C}"/>
              </a:ext>
            </a:extLst>
          </p:cNvPr>
          <p:cNvSpPr>
            <a:spLocks noGrp="1"/>
          </p:cNvSpPr>
          <p:nvPr>
            <p:ph type="ftr" sz="quarter" idx="11"/>
          </p:nvPr>
        </p:nvSpPr>
        <p:spPr/>
        <p:txBody>
          <a:bodyPr/>
          <a:lstStyle/>
          <a:p>
            <a:pPr>
              <a:defRPr/>
            </a:pPr>
            <a:endParaRPr lang="de-DE"/>
          </a:p>
        </p:txBody>
      </p:sp>
      <p:sp>
        <p:nvSpPr>
          <p:cNvPr id="7" name="Foliennummernplatzhalter 6">
            <a:extLst>
              <a:ext uri="{FF2B5EF4-FFF2-40B4-BE49-F238E27FC236}">
                <a16:creationId xmlns:a16="http://schemas.microsoft.com/office/drawing/2014/main" id="{376E8DD3-6B16-5374-BA31-3FD2E95BD87E}"/>
              </a:ext>
            </a:extLst>
          </p:cNvPr>
          <p:cNvSpPr>
            <a:spLocks noGrp="1"/>
          </p:cNvSpPr>
          <p:nvPr>
            <p:ph type="sldNum" sz="quarter" idx="12"/>
          </p:nvPr>
        </p:nvSpPr>
        <p:spPr/>
        <p:txBody>
          <a:bodyPr/>
          <a:lstStyle/>
          <a:p>
            <a:pPr>
              <a:defRPr/>
            </a:pPr>
            <a:fld id="{4C69D6C6-946E-4007-9D07-E4E06DF63AAF}" type="slidenum">
              <a:rPr lang="de-DE" altLang="de-DE" smtClean="0"/>
              <a:pPr>
                <a:defRPr/>
              </a:pPr>
              <a:t>‹Nr.›</a:t>
            </a:fld>
            <a:endParaRPr lang="de-DE" altLang="de-DE"/>
          </a:p>
        </p:txBody>
      </p:sp>
    </p:spTree>
    <p:extLst>
      <p:ext uri="{BB962C8B-B14F-4D97-AF65-F5344CB8AC3E}">
        <p14:creationId xmlns:p14="http://schemas.microsoft.com/office/powerpoint/2010/main" val="3879275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3DD7F-89A3-1282-58E2-010451BB2419}"/>
              </a:ext>
            </a:extLst>
          </p:cNvPr>
          <p:cNvSpPr>
            <a:spLocks noGrp="1"/>
          </p:cNvSpPr>
          <p:nvPr>
            <p:ph type="title"/>
          </p:nvPr>
        </p:nvSpPr>
        <p:spPr>
          <a:xfrm>
            <a:off x="629841" y="365126"/>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146B9C7-08DC-7BE3-B163-228673AEDB9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3D8AB33C-661A-302D-446B-5823145D5546}"/>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C514FD7-C9E5-314F-E115-A5BF3FB140E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D013E22A-A152-62DC-9DA3-BAA0D211D512}"/>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0C296E2-6789-6FEF-919E-9FB5E1243C8E}"/>
              </a:ext>
            </a:extLst>
          </p:cNvPr>
          <p:cNvSpPr>
            <a:spLocks noGrp="1"/>
          </p:cNvSpPr>
          <p:nvPr>
            <p:ph type="dt" sz="half" idx="10"/>
          </p:nvPr>
        </p:nvSpPr>
        <p:spPr/>
        <p:txBody>
          <a:bodyPr/>
          <a:lstStyle/>
          <a:p>
            <a:pPr>
              <a:defRPr/>
            </a:pPr>
            <a:endParaRPr lang="de-DE"/>
          </a:p>
        </p:txBody>
      </p:sp>
      <p:sp>
        <p:nvSpPr>
          <p:cNvPr id="8" name="Fußzeilenplatzhalter 7">
            <a:extLst>
              <a:ext uri="{FF2B5EF4-FFF2-40B4-BE49-F238E27FC236}">
                <a16:creationId xmlns:a16="http://schemas.microsoft.com/office/drawing/2014/main" id="{4A9BDC93-AB39-2451-2D13-9FDCE553EF37}"/>
              </a:ext>
            </a:extLst>
          </p:cNvPr>
          <p:cNvSpPr>
            <a:spLocks noGrp="1"/>
          </p:cNvSpPr>
          <p:nvPr>
            <p:ph type="ftr" sz="quarter" idx="11"/>
          </p:nvPr>
        </p:nvSpPr>
        <p:spPr/>
        <p:txBody>
          <a:bodyPr/>
          <a:lstStyle/>
          <a:p>
            <a:pPr>
              <a:defRPr/>
            </a:pPr>
            <a:endParaRPr lang="de-DE"/>
          </a:p>
        </p:txBody>
      </p:sp>
      <p:sp>
        <p:nvSpPr>
          <p:cNvPr id="9" name="Foliennummernplatzhalter 8">
            <a:extLst>
              <a:ext uri="{FF2B5EF4-FFF2-40B4-BE49-F238E27FC236}">
                <a16:creationId xmlns:a16="http://schemas.microsoft.com/office/drawing/2014/main" id="{0DD682BA-FDDE-32EE-BB4B-11046F69FAF8}"/>
              </a:ext>
            </a:extLst>
          </p:cNvPr>
          <p:cNvSpPr>
            <a:spLocks noGrp="1"/>
          </p:cNvSpPr>
          <p:nvPr>
            <p:ph type="sldNum" sz="quarter" idx="12"/>
          </p:nvPr>
        </p:nvSpPr>
        <p:spPr/>
        <p:txBody>
          <a:bodyPr/>
          <a:lstStyle/>
          <a:p>
            <a:pPr>
              <a:defRPr/>
            </a:pPr>
            <a:fld id="{F39EE16F-A76A-495A-8097-3AA20BC69667}" type="slidenum">
              <a:rPr lang="de-DE" altLang="de-DE" smtClean="0"/>
              <a:pPr>
                <a:defRPr/>
              </a:pPr>
              <a:t>‹Nr.›</a:t>
            </a:fld>
            <a:endParaRPr lang="de-DE" altLang="de-DE"/>
          </a:p>
        </p:txBody>
      </p:sp>
    </p:spTree>
    <p:extLst>
      <p:ext uri="{BB962C8B-B14F-4D97-AF65-F5344CB8AC3E}">
        <p14:creationId xmlns:p14="http://schemas.microsoft.com/office/powerpoint/2010/main" val="1586191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108C9F-B060-5A55-C64B-26CEFE649E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2C507A9-8A20-07D2-D9D8-BAE7BC26DD54}"/>
              </a:ext>
            </a:extLst>
          </p:cNvPr>
          <p:cNvSpPr>
            <a:spLocks noGrp="1"/>
          </p:cNvSpPr>
          <p:nvPr>
            <p:ph type="dt" sz="half" idx="10"/>
          </p:nvPr>
        </p:nvSpPr>
        <p:spPr/>
        <p:txBody>
          <a:bodyPr/>
          <a:lstStyle/>
          <a:p>
            <a:pPr>
              <a:defRPr/>
            </a:pPr>
            <a:endParaRPr lang="de-DE"/>
          </a:p>
        </p:txBody>
      </p:sp>
      <p:sp>
        <p:nvSpPr>
          <p:cNvPr id="4" name="Fußzeilenplatzhalter 3">
            <a:extLst>
              <a:ext uri="{FF2B5EF4-FFF2-40B4-BE49-F238E27FC236}">
                <a16:creationId xmlns:a16="http://schemas.microsoft.com/office/drawing/2014/main" id="{26623622-007B-A290-3C1B-73813A3619CD}"/>
              </a:ext>
            </a:extLst>
          </p:cNvPr>
          <p:cNvSpPr>
            <a:spLocks noGrp="1"/>
          </p:cNvSpPr>
          <p:nvPr>
            <p:ph type="ftr" sz="quarter" idx="11"/>
          </p:nvPr>
        </p:nvSpPr>
        <p:spPr/>
        <p:txBody>
          <a:bodyPr/>
          <a:lstStyle/>
          <a:p>
            <a:pPr>
              <a:defRPr/>
            </a:pPr>
            <a:endParaRPr lang="de-DE"/>
          </a:p>
        </p:txBody>
      </p:sp>
      <p:sp>
        <p:nvSpPr>
          <p:cNvPr id="5" name="Foliennummernplatzhalter 4">
            <a:extLst>
              <a:ext uri="{FF2B5EF4-FFF2-40B4-BE49-F238E27FC236}">
                <a16:creationId xmlns:a16="http://schemas.microsoft.com/office/drawing/2014/main" id="{7DBA40FA-570C-D156-C6A3-D3C63A160651}"/>
              </a:ext>
            </a:extLst>
          </p:cNvPr>
          <p:cNvSpPr>
            <a:spLocks noGrp="1"/>
          </p:cNvSpPr>
          <p:nvPr>
            <p:ph type="sldNum" sz="quarter" idx="12"/>
          </p:nvPr>
        </p:nvSpPr>
        <p:spPr/>
        <p:txBody>
          <a:bodyPr/>
          <a:lstStyle/>
          <a:p>
            <a:pPr>
              <a:defRPr/>
            </a:pPr>
            <a:fld id="{C5623006-F8CF-48D0-905B-9DCDE78921D6}" type="slidenum">
              <a:rPr lang="de-DE" altLang="de-DE" smtClean="0"/>
              <a:pPr>
                <a:defRPr/>
              </a:pPr>
              <a:t>‹Nr.›</a:t>
            </a:fld>
            <a:endParaRPr lang="de-DE" altLang="de-DE"/>
          </a:p>
        </p:txBody>
      </p:sp>
    </p:spTree>
    <p:extLst>
      <p:ext uri="{BB962C8B-B14F-4D97-AF65-F5344CB8AC3E}">
        <p14:creationId xmlns:p14="http://schemas.microsoft.com/office/powerpoint/2010/main" val="1822347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6D14937-7B87-1F43-E66A-7C28D3A49DDC}"/>
              </a:ext>
            </a:extLst>
          </p:cNvPr>
          <p:cNvSpPr>
            <a:spLocks noGrp="1"/>
          </p:cNvSpPr>
          <p:nvPr>
            <p:ph type="dt" sz="half" idx="10"/>
          </p:nvPr>
        </p:nvSpPr>
        <p:spPr/>
        <p:txBody>
          <a:bodyPr/>
          <a:lstStyle/>
          <a:p>
            <a:pPr>
              <a:defRPr/>
            </a:pPr>
            <a:endParaRPr lang="de-DE"/>
          </a:p>
        </p:txBody>
      </p:sp>
      <p:sp>
        <p:nvSpPr>
          <p:cNvPr id="3" name="Fußzeilenplatzhalter 2">
            <a:extLst>
              <a:ext uri="{FF2B5EF4-FFF2-40B4-BE49-F238E27FC236}">
                <a16:creationId xmlns:a16="http://schemas.microsoft.com/office/drawing/2014/main" id="{FF6DC2C9-8330-6BEE-C5B1-79FB418135D9}"/>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65991AEA-2389-95F2-7B70-ED5B73340A27}"/>
              </a:ext>
            </a:extLst>
          </p:cNvPr>
          <p:cNvSpPr>
            <a:spLocks noGrp="1"/>
          </p:cNvSpPr>
          <p:nvPr>
            <p:ph type="sldNum" sz="quarter" idx="12"/>
          </p:nvPr>
        </p:nvSpPr>
        <p:spPr/>
        <p:txBody>
          <a:bodyPr/>
          <a:lstStyle/>
          <a:p>
            <a:pPr>
              <a:defRPr/>
            </a:pPr>
            <a:fld id="{898CE7D7-DB31-4F68-B575-5809E93F6749}" type="slidenum">
              <a:rPr lang="de-DE" altLang="de-DE" smtClean="0"/>
              <a:pPr>
                <a:defRPr/>
              </a:pPr>
              <a:t>‹Nr.›</a:t>
            </a:fld>
            <a:endParaRPr lang="de-DE" altLang="de-DE"/>
          </a:p>
        </p:txBody>
      </p:sp>
    </p:spTree>
    <p:extLst>
      <p:ext uri="{BB962C8B-B14F-4D97-AF65-F5344CB8AC3E}">
        <p14:creationId xmlns:p14="http://schemas.microsoft.com/office/powerpoint/2010/main" val="2927990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AAE70-BC70-2494-177C-8FC352611F9D}"/>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Inhaltsplatzhalter 2">
            <a:extLst>
              <a:ext uri="{FF2B5EF4-FFF2-40B4-BE49-F238E27FC236}">
                <a16:creationId xmlns:a16="http://schemas.microsoft.com/office/drawing/2014/main" id="{C24255FB-3959-CC28-0497-2414613AE4C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A7F74A5-7CF3-FA13-F070-F10CBF114E3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23B4FA4F-27E4-805C-93CB-AA1058219978}"/>
              </a:ext>
            </a:extLst>
          </p:cNvPr>
          <p:cNvSpPr>
            <a:spLocks noGrp="1"/>
          </p:cNvSpPr>
          <p:nvPr>
            <p:ph type="dt" sz="half" idx="10"/>
          </p:nvPr>
        </p:nvSpPr>
        <p:spPr/>
        <p:txBody>
          <a:bodyPr/>
          <a:lstStyle/>
          <a:p>
            <a:pPr>
              <a:defRPr/>
            </a:pPr>
            <a:endParaRPr lang="de-DE"/>
          </a:p>
        </p:txBody>
      </p:sp>
      <p:sp>
        <p:nvSpPr>
          <p:cNvPr id="6" name="Fußzeilenplatzhalter 5">
            <a:extLst>
              <a:ext uri="{FF2B5EF4-FFF2-40B4-BE49-F238E27FC236}">
                <a16:creationId xmlns:a16="http://schemas.microsoft.com/office/drawing/2014/main" id="{CA4A928D-3F38-5212-5F0C-C8F3901D4A19}"/>
              </a:ext>
            </a:extLst>
          </p:cNvPr>
          <p:cNvSpPr>
            <a:spLocks noGrp="1"/>
          </p:cNvSpPr>
          <p:nvPr>
            <p:ph type="ftr" sz="quarter" idx="11"/>
          </p:nvPr>
        </p:nvSpPr>
        <p:spPr/>
        <p:txBody>
          <a:bodyPr/>
          <a:lstStyle/>
          <a:p>
            <a:pPr>
              <a:defRPr/>
            </a:pPr>
            <a:endParaRPr lang="de-DE"/>
          </a:p>
        </p:txBody>
      </p:sp>
      <p:sp>
        <p:nvSpPr>
          <p:cNvPr id="7" name="Foliennummernplatzhalter 6">
            <a:extLst>
              <a:ext uri="{FF2B5EF4-FFF2-40B4-BE49-F238E27FC236}">
                <a16:creationId xmlns:a16="http://schemas.microsoft.com/office/drawing/2014/main" id="{0F204CF9-80F0-6A47-3A7C-5C6B1C49CFA4}"/>
              </a:ext>
            </a:extLst>
          </p:cNvPr>
          <p:cNvSpPr>
            <a:spLocks noGrp="1"/>
          </p:cNvSpPr>
          <p:nvPr>
            <p:ph type="sldNum" sz="quarter" idx="12"/>
          </p:nvPr>
        </p:nvSpPr>
        <p:spPr/>
        <p:txBody>
          <a:bodyPr/>
          <a:lstStyle/>
          <a:p>
            <a:pPr>
              <a:defRPr/>
            </a:pPr>
            <a:fld id="{6C2A93D7-B4D5-42BC-A07B-AD9FE34F3338}" type="slidenum">
              <a:rPr lang="de-DE" altLang="de-DE" smtClean="0"/>
              <a:pPr>
                <a:defRPr/>
              </a:pPr>
              <a:t>‹Nr.›</a:t>
            </a:fld>
            <a:endParaRPr lang="de-DE" altLang="de-DE"/>
          </a:p>
        </p:txBody>
      </p:sp>
    </p:spTree>
    <p:extLst>
      <p:ext uri="{BB962C8B-B14F-4D97-AF65-F5344CB8AC3E}">
        <p14:creationId xmlns:p14="http://schemas.microsoft.com/office/powerpoint/2010/main" val="184061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D8471D-E50E-3AF5-DBD3-7633A35A831E}"/>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Bildplatzhalter 2">
            <a:extLst>
              <a:ext uri="{FF2B5EF4-FFF2-40B4-BE49-F238E27FC236}">
                <a16:creationId xmlns:a16="http://schemas.microsoft.com/office/drawing/2014/main" id="{89CAB5B7-9E11-C44B-051E-5B6FB94D9FE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p>
        </p:txBody>
      </p:sp>
      <p:sp>
        <p:nvSpPr>
          <p:cNvPr id="4" name="Textplatzhalter 3">
            <a:extLst>
              <a:ext uri="{FF2B5EF4-FFF2-40B4-BE49-F238E27FC236}">
                <a16:creationId xmlns:a16="http://schemas.microsoft.com/office/drawing/2014/main" id="{02BCF917-30C3-7938-3B1E-345389F5FBA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90632971-1A6C-4A6A-93A3-4DA5C2621D3A}"/>
              </a:ext>
            </a:extLst>
          </p:cNvPr>
          <p:cNvSpPr>
            <a:spLocks noGrp="1"/>
          </p:cNvSpPr>
          <p:nvPr>
            <p:ph type="dt" sz="half" idx="10"/>
          </p:nvPr>
        </p:nvSpPr>
        <p:spPr/>
        <p:txBody>
          <a:bodyPr/>
          <a:lstStyle/>
          <a:p>
            <a:pPr>
              <a:defRPr/>
            </a:pPr>
            <a:endParaRPr lang="de-DE"/>
          </a:p>
        </p:txBody>
      </p:sp>
      <p:sp>
        <p:nvSpPr>
          <p:cNvPr id="6" name="Fußzeilenplatzhalter 5">
            <a:extLst>
              <a:ext uri="{FF2B5EF4-FFF2-40B4-BE49-F238E27FC236}">
                <a16:creationId xmlns:a16="http://schemas.microsoft.com/office/drawing/2014/main" id="{921F1E62-4FCF-536D-F716-9A49DDAECF4C}"/>
              </a:ext>
            </a:extLst>
          </p:cNvPr>
          <p:cNvSpPr>
            <a:spLocks noGrp="1"/>
          </p:cNvSpPr>
          <p:nvPr>
            <p:ph type="ftr" sz="quarter" idx="11"/>
          </p:nvPr>
        </p:nvSpPr>
        <p:spPr/>
        <p:txBody>
          <a:bodyPr/>
          <a:lstStyle/>
          <a:p>
            <a:pPr>
              <a:defRPr/>
            </a:pPr>
            <a:endParaRPr lang="de-DE"/>
          </a:p>
        </p:txBody>
      </p:sp>
      <p:sp>
        <p:nvSpPr>
          <p:cNvPr id="7" name="Foliennummernplatzhalter 6">
            <a:extLst>
              <a:ext uri="{FF2B5EF4-FFF2-40B4-BE49-F238E27FC236}">
                <a16:creationId xmlns:a16="http://schemas.microsoft.com/office/drawing/2014/main" id="{09C3CA1D-758B-1C18-06BF-F50DA9DFF62E}"/>
              </a:ext>
            </a:extLst>
          </p:cNvPr>
          <p:cNvSpPr>
            <a:spLocks noGrp="1"/>
          </p:cNvSpPr>
          <p:nvPr>
            <p:ph type="sldNum" sz="quarter" idx="12"/>
          </p:nvPr>
        </p:nvSpPr>
        <p:spPr/>
        <p:txBody>
          <a:bodyPr/>
          <a:lstStyle/>
          <a:p>
            <a:pPr>
              <a:defRPr/>
            </a:pPr>
            <a:fld id="{C1C9BB83-629F-4BC6-A702-F5C97A7F0EA5}" type="slidenum">
              <a:rPr lang="de-DE" altLang="de-DE" smtClean="0"/>
              <a:pPr>
                <a:defRPr/>
              </a:pPr>
              <a:t>‹Nr.›</a:t>
            </a:fld>
            <a:endParaRPr lang="de-DE" altLang="de-DE"/>
          </a:p>
        </p:txBody>
      </p:sp>
    </p:spTree>
    <p:extLst>
      <p:ext uri="{BB962C8B-B14F-4D97-AF65-F5344CB8AC3E}">
        <p14:creationId xmlns:p14="http://schemas.microsoft.com/office/powerpoint/2010/main" val="371708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67000">
              <a:schemeClr val="accent1">
                <a:lumMod val="20000"/>
                <a:lumOff val="80000"/>
              </a:schemeClr>
            </a:gs>
            <a:gs pos="83000">
              <a:schemeClr val="tx2">
                <a:lumMod val="20000"/>
                <a:lumOff val="80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B5EDB7F-5031-81F9-F1C3-22A24BD4335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8E5B354-8076-DFDB-D76C-065F77B56C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C92F3C5D-10A0-EEA7-FDDB-D20DFCEE288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de-DE"/>
          </a:p>
        </p:txBody>
      </p:sp>
      <p:sp>
        <p:nvSpPr>
          <p:cNvPr id="5" name="Fußzeilenplatzhalter 4">
            <a:extLst>
              <a:ext uri="{FF2B5EF4-FFF2-40B4-BE49-F238E27FC236}">
                <a16:creationId xmlns:a16="http://schemas.microsoft.com/office/drawing/2014/main" id="{2A20266D-CAA8-3FBC-92BA-C2A5D598A59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de-DE"/>
          </a:p>
        </p:txBody>
      </p:sp>
      <p:sp>
        <p:nvSpPr>
          <p:cNvPr id="6" name="Foliennummernplatzhalter 5">
            <a:extLst>
              <a:ext uri="{FF2B5EF4-FFF2-40B4-BE49-F238E27FC236}">
                <a16:creationId xmlns:a16="http://schemas.microsoft.com/office/drawing/2014/main" id="{2C054CA9-A3D5-8082-0337-99CDC16334B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A9A8FC1-8533-450B-BDDE-2DF031A150D4}" type="slidenum">
              <a:rPr lang="de-DE" altLang="de-DE" smtClean="0"/>
              <a:pPr>
                <a:defRPr/>
              </a:pPr>
              <a:t>‹Nr.›</a:t>
            </a:fld>
            <a:endParaRPr lang="de-DE" altLang="de-DE"/>
          </a:p>
        </p:txBody>
      </p:sp>
      <p:sp>
        <p:nvSpPr>
          <p:cNvPr id="7" name="Textfeld 6">
            <a:extLst>
              <a:ext uri="{FF2B5EF4-FFF2-40B4-BE49-F238E27FC236}">
                <a16:creationId xmlns:a16="http://schemas.microsoft.com/office/drawing/2014/main" id="{4A073F2B-F7A0-1642-784B-1BCA3F67C856}"/>
              </a:ext>
            </a:extLst>
          </p:cNvPr>
          <p:cNvSpPr txBox="1"/>
          <p:nvPr/>
        </p:nvSpPr>
        <p:spPr>
          <a:xfrm rot="1246574">
            <a:off x="427201" y="2081354"/>
            <a:ext cx="8084144" cy="1938992"/>
          </a:xfrm>
          <a:prstGeom prst="rect">
            <a:avLst/>
          </a:prstGeom>
          <a:solidFill>
            <a:schemeClr val="bg1">
              <a:lumMod val="95000"/>
              <a:alpha val="2000"/>
            </a:schemeClr>
          </a:solidFill>
        </p:spPr>
        <p:txBody>
          <a:bodyPr wrap="square" rtlCol="0">
            <a:spAutoFit/>
          </a:bodyPr>
          <a:lstStyle/>
          <a:p>
            <a:r>
              <a:rPr lang="de-AT" sz="6000" dirty="0">
                <a:solidFill>
                  <a:schemeClr val="bg2">
                    <a:alpha val="15000"/>
                  </a:schemeClr>
                </a:solidFill>
                <a:effectLst>
                  <a:outerShdw blurRad="38100" dist="38100" dir="2700000" algn="tl">
                    <a:srgbClr val="000000">
                      <a:alpha val="43137"/>
                    </a:srgbClr>
                  </a:outerShdw>
                </a:effectLst>
              </a:rPr>
              <a:t>©Christian Schöndorfer</a:t>
            </a:r>
          </a:p>
        </p:txBody>
      </p:sp>
    </p:spTree>
    <p:extLst>
      <p:ext uri="{BB962C8B-B14F-4D97-AF65-F5344CB8AC3E}">
        <p14:creationId xmlns:p14="http://schemas.microsoft.com/office/powerpoint/2010/main" val="35270618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ellular.co.za/glossary.htm#CEPT"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hyperlink" Target="http://www.cellular.co.za/glossary.htm#sectE" TargetMode="External"/><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de.statista.com/statistik/daten/studie/306689/umfrage/marktanteile-der-mobilfunkanbieter-in-oesterreich/"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www.umtslink.at/GSM/SIM_Karte.htm" TargetMode="External"/><Relationship Id="rId2" Type="http://schemas.openxmlformats.org/officeDocument/2006/relationships/hyperlink" Target="http://www.umtslink.at/GSM/mobile_equipment.htm" TargetMode="Externa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hyperlink" Target="http://www.umtslink.at/GSM/daten_simkarte.htm"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www.umtslink.at/GSM/daten_simkarte.htm" TargetMode="Externa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umtslink.at/GSM/base_tranceiver_station.htm" TargetMode="External"/><Relationship Id="rId2" Type="http://schemas.openxmlformats.org/officeDocument/2006/relationships/hyperlink" Target="http://www.umtslink.at/GSM/base_station_controller.htm" TargetMode="Externa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umtslink.at/GSM/msc.htm" TargetMode="Externa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42.xml.rels><?xml version="1.0" encoding="UTF-8" standalone="yes"?>
<Relationships xmlns="http://schemas.openxmlformats.org/package/2006/relationships"><Relationship Id="rId3" Type="http://schemas.openxmlformats.org/officeDocument/2006/relationships/hyperlink" Target="http://www.umtslink.at/GSM/base_tranceiver_station.htm" TargetMode="External"/><Relationship Id="rId7" Type="http://schemas.openxmlformats.org/officeDocument/2006/relationships/image" Target="../media/image2.svg"/><Relationship Id="rId2" Type="http://schemas.openxmlformats.org/officeDocument/2006/relationships/hyperlink" Target="http://www.umtslink.at/GSM/radio_subsystem.htm#Mobile Station" TargetMode="Externa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43.jpg"/><Relationship Id="rId4" Type="http://schemas.openxmlformats.org/officeDocument/2006/relationships/hyperlink" Target="http://www.umtslink.at/GSM/intra_bts__handover.ht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umtslink.at/GSM/burst.htm#titel" TargetMode="External"/><Relationship Id="rId7" Type="http://schemas.openxmlformats.org/officeDocument/2006/relationships/image" Target="../media/image2.svg"/><Relationship Id="rId2" Type="http://schemas.openxmlformats.org/officeDocument/2006/relationships/image" Target="../media/image44.jp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hyperlink" Target="http://www.umtslink.at/GSM/base_station_controller.htm" TargetMode="External"/><Relationship Id="rId4" Type="http://schemas.openxmlformats.org/officeDocument/2006/relationships/hyperlink" Target="http://www.umtslink.at/GSM/gsm_schnittstellen.ht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g"/><Relationship Id="rId1" Type="http://schemas.openxmlformats.org/officeDocument/2006/relationships/slideLayout" Target="../slideLayouts/slideLayout4.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emf"/><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8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emf"/><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emf"/><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emf"/><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85A7D91-619D-771F-CFA7-780651CD8FC2}"/>
              </a:ext>
            </a:extLst>
          </p:cNvPr>
          <p:cNvSpPr>
            <a:spLocks noGrp="1" noChangeArrowheads="1"/>
          </p:cNvSpPr>
          <p:nvPr>
            <p:ph type="ctrTitle"/>
          </p:nvPr>
        </p:nvSpPr>
        <p:spPr/>
        <p:txBody>
          <a:bodyPr/>
          <a:lstStyle/>
          <a:p>
            <a:pPr eaLnBrk="1" hangingPunct="1"/>
            <a:r>
              <a:rPr lang="de-DE" altLang="de-DE" dirty="0"/>
              <a:t>Mobile Kommunikation</a:t>
            </a:r>
          </a:p>
        </p:txBody>
      </p:sp>
      <p:sp>
        <p:nvSpPr>
          <p:cNvPr id="2051" name="Rectangle 3">
            <a:extLst>
              <a:ext uri="{FF2B5EF4-FFF2-40B4-BE49-F238E27FC236}">
                <a16:creationId xmlns:a16="http://schemas.microsoft.com/office/drawing/2014/main" id="{12CC4594-4D7E-3DB1-4E77-558BA0A0B112}"/>
              </a:ext>
            </a:extLst>
          </p:cNvPr>
          <p:cNvSpPr>
            <a:spLocks noGrp="1" noChangeArrowheads="1"/>
          </p:cNvSpPr>
          <p:nvPr>
            <p:ph type="subTitle" idx="1"/>
          </p:nvPr>
        </p:nvSpPr>
        <p:spPr/>
        <p:txBody>
          <a:bodyPr>
            <a:normAutofit/>
          </a:bodyPr>
          <a:lstStyle/>
          <a:p>
            <a:r>
              <a:rPr lang="de-DE" sz="2400" dirty="0"/>
              <a:t>Beginn</a:t>
            </a:r>
            <a:r>
              <a:rPr lang="de-DE" sz="2400"/>
              <a:t>: 15:15</a:t>
            </a:r>
            <a:endParaRPr lang="de-DE" sz="2400" dirty="0"/>
          </a:p>
        </p:txBody>
      </p:sp>
      <p:pic>
        <p:nvPicPr>
          <p:cNvPr id="2" name="Kamera 1">
            <a:extLst>
              <a:ext uri="{FF2B5EF4-FFF2-40B4-BE49-F238E27FC236}">
                <a16:creationId xmlns:a16="http://schemas.microsoft.com/office/drawing/2014/main" id="{652D3802-E723-3598-AC65-2ED8EA23E9FA}"/>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4499992" y="260648"/>
            <a:ext cx="4362139" cy="2453703"/>
          </a:xfrm>
          <a:prstGeom prst="rect">
            <a:avLst/>
          </a:prstGeom>
          <a:ln w="19050" cap="rnd">
            <a:solidFill>
              <a:srgbClr val="404040"/>
            </a:solidFill>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a:extLst>
              <a:ext uri="{FF2B5EF4-FFF2-40B4-BE49-F238E27FC236}">
                <a16:creationId xmlns:a16="http://schemas.microsoft.com/office/drawing/2014/main" id="{BE286171-2F0F-BA92-31DD-25E1FC1B909A}"/>
              </a:ext>
            </a:extLst>
          </p:cNvPr>
          <p:cNvSpPr>
            <a:spLocks noGrp="1" noChangeArrowheads="1"/>
          </p:cNvSpPr>
          <p:nvPr>
            <p:ph type="title"/>
          </p:nvPr>
        </p:nvSpPr>
        <p:spPr/>
        <p:txBody>
          <a:bodyPr/>
          <a:lstStyle/>
          <a:p>
            <a:r>
              <a:rPr lang="de-DE" altLang="de-DE"/>
              <a:t>Weiterentwicklungen</a:t>
            </a:r>
          </a:p>
        </p:txBody>
      </p:sp>
      <p:sp>
        <p:nvSpPr>
          <p:cNvPr id="9219" name="Inhaltsplatzhalter 2">
            <a:extLst>
              <a:ext uri="{FF2B5EF4-FFF2-40B4-BE49-F238E27FC236}">
                <a16:creationId xmlns:a16="http://schemas.microsoft.com/office/drawing/2014/main" id="{F43F89EA-3EA9-12D4-BC65-F61A3DDA5AA9}"/>
              </a:ext>
            </a:extLst>
          </p:cNvPr>
          <p:cNvSpPr>
            <a:spLocks noGrp="1" noChangeArrowheads="1"/>
          </p:cNvSpPr>
          <p:nvPr>
            <p:ph idx="1"/>
          </p:nvPr>
        </p:nvSpPr>
        <p:spPr/>
        <p:txBody>
          <a:bodyPr/>
          <a:lstStyle/>
          <a:p>
            <a:r>
              <a:rPr lang="de-DE" altLang="de-DE"/>
              <a:t>Alternatoren</a:t>
            </a:r>
          </a:p>
        </p:txBody>
      </p:sp>
      <p:pic>
        <p:nvPicPr>
          <p:cNvPr id="9220" name="Grafik 6">
            <a:extLst>
              <a:ext uri="{FF2B5EF4-FFF2-40B4-BE49-F238E27FC236}">
                <a16:creationId xmlns:a16="http://schemas.microsoft.com/office/drawing/2014/main" id="{C31E4B45-DD2A-A6C0-5CA2-A52294A7F24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4963" y="2500313"/>
            <a:ext cx="59340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F7E08B96-B898-647A-8572-6AA3855C4401}"/>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588224" y="365126"/>
            <a:ext cx="1927126" cy="1927126"/>
          </a:xfrm>
          <a:prstGeom prst="ellipse">
            <a:avLst/>
          </a:prstGeom>
          <a:ln>
            <a:noFill/>
          </a:ln>
          <a:effectLst>
            <a:softEdge rad="127000"/>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el 1">
            <a:extLst>
              <a:ext uri="{FF2B5EF4-FFF2-40B4-BE49-F238E27FC236}">
                <a16:creationId xmlns:a16="http://schemas.microsoft.com/office/drawing/2014/main" id="{1752CBD4-0688-567E-70EB-65BA139B3CCA}"/>
              </a:ext>
            </a:extLst>
          </p:cNvPr>
          <p:cNvSpPr>
            <a:spLocks noGrp="1" noChangeArrowheads="1"/>
          </p:cNvSpPr>
          <p:nvPr>
            <p:ph type="title"/>
          </p:nvPr>
        </p:nvSpPr>
        <p:spPr>
          <a:xfrm>
            <a:off x="628650" y="365126"/>
            <a:ext cx="7886700" cy="1325563"/>
          </a:xfrm>
        </p:spPr>
        <p:txBody>
          <a:bodyPr anchor="ctr">
            <a:normAutofit/>
          </a:bodyPr>
          <a:lstStyle/>
          <a:p>
            <a:r>
              <a:rPr lang="de-AT" altLang="de-DE"/>
              <a:t>WIFI :: Security</a:t>
            </a:r>
            <a:endParaRPr lang="de-DE" altLang="de-DE"/>
          </a:p>
        </p:txBody>
      </p:sp>
      <p:sp>
        <p:nvSpPr>
          <p:cNvPr id="99331" name="Inhaltsplatzhalter 2">
            <a:extLst>
              <a:ext uri="{FF2B5EF4-FFF2-40B4-BE49-F238E27FC236}">
                <a16:creationId xmlns:a16="http://schemas.microsoft.com/office/drawing/2014/main" id="{EDD7DA2E-1EB5-37AA-845F-9A9E247021B4}"/>
              </a:ext>
            </a:extLst>
          </p:cNvPr>
          <p:cNvSpPr>
            <a:spLocks noGrp="1" noChangeArrowheads="1"/>
          </p:cNvSpPr>
          <p:nvPr>
            <p:ph sz="half" idx="1"/>
          </p:nvPr>
        </p:nvSpPr>
        <p:spPr>
          <a:xfrm>
            <a:off x="628650" y="1825625"/>
            <a:ext cx="3886200" cy="4351338"/>
          </a:xfrm>
        </p:spPr>
        <p:txBody>
          <a:bodyPr>
            <a:normAutofit/>
          </a:bodyPr>
          <a:lstStyle/>
          <a:p>
            <a:r>
              <a:rPr lang="de-AT" altLang="de-DE"/>
              <a:t>SSID broadcast „abdrehen“</a:t>
            </a:r>
          </a:p>
          <a:p>
            <a:r>
              <a:rPr lang="de-AT" altLang="de-DE"/>
              <a:t>Signalstärke reduzieren</a:t>
            </a:r>
          </a:p>
          <a:p>
            <a:r>
              <a:rPr lang="de-AT" altLang="de-DE"/>
              <a:t>„gerichtete“ Antennen</a:t>
            </a:r>
          </a:p>
          <a:p>
            <a:r>
              <a:rPr lang="de-AT" altLang="de-DE"/>
              <a:t>Verschlüsselung</a:t>
            </a:r>
          </a:p>
          <a:p>
            <a:r>
              <a:rPr lang="de-AT" altLang="de-DE"/>
              <a:t>MAC - “Filtering“</a:t>
            </a:r>
          </a:p>
          <a:p>
            <a:endParaRPr lang="de-DE" altLang="de-DE"/>
          </a:p>
        </p:txBody>
      </p:sp>
      <p:pic>
        <p:nvPicPr>
          <p:cNvPr id="2" name="Kamera 1">
            <a:extLst>
              <a:ext uri="{FF2B5EF4-FFF2-40B4-BE49-F238E27FC236}">
                <a16:creationId xmlns:a16="http://schemas.microsoft.com/office/drawing/2014/main" id="{87F39EBA-48E4-547C-D6A4-D3ADEC8809C1}"/>
              </a:ext>
            </a:extLst>
          </p:cNvPr>
          <p:cNvPicPr>
            <a:picLocks noChangeAspect="1"/>
            <a:extLst>
              <a:ext uri="{51228E76-BA90-4043-B771-695A4F85340A}">
                <alf:liveFeedProps xmlns:alf="http://schemas.microsoft.com/office/drawing/2021/livefeed"/>
              </a:ext>
            </a:extLst>
          </p:cNvPicPr>
          <p:nvPr/>
        </p:nvPicPr>
        <p:blipFill rotWithShape="1">
          <a:blip r:embed="rId2">
            <a:extLst>
              <a:ext uri="{96DAC541-7B7A-43D3-8B79-37D633B846F1}">
                <asvg:svgBlip xmlns:asvg="http://schemas.microsoft.com/office/drawing/2016/SVG/main" r:embed="rId3"/>
              </a:ext>
            </a:extLst>
          </a:blip>
          <a:srcRect/>
          <a:stretch/>
        </p:blipFill>
        <p:spPr>
          <a:xfrm>
            <a:off x="4629150" y="1825625"/>
            <a:ext cx="3886200" cy="4351338"/>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el 1">
            <a:extLst>
              <a:ext uri="{FF2B5EF4-FFF2-40B4-BE49-F238E27FC236}">
                <a16:creationId xmlns:a16="http://schemas.microsoft.com/office/drawing/2014/main" id="{6F148DBB-9ABF-C72E-51D5-2EBB241C011D}"/>
              </a:ext>
            </a:extLst>
          </p:cNvPr>
          <p:cNvSpPr>
            <a:spLocks noGrp="1" noChangeArrowheads="1"/>
          </p:cNvSpPr>
          <p:nvPr>
            <p:ph type="title"/>
          </p:nvPr>
        </p:nvSpPr>
        <p:spPr/>
        <p:txBody>
          <a:bodyPr/>
          <a:lstStyle/>
          <a:p>
            <a:r>
              <a:rPr lang="de-AT" altLang="de-DE"/>
              <a:t>WIFI :: WEP</a:t>
            </a:r>
            <a:endParaRPr lang="de-DE" altLang="de-DE"/>
          </a:p>
        </p:txBody>
      </p:sp>
      <p:sp>
        <p:nvSpPr>
          <p:cNvPr id="100355" name="Inhaltsplatzhalter 2">
            <a:extLst>
              <a:ext uri="{FF2B5EF4-FFF2-40B4-BE49-F238E27FC236}">
                <a16:creationId xmlns:a16="http://schemas.microsoft.com/office/drawing/2014/main" id="{D6B5865B-F9E3-270B-D676-A6931825E52F}"/>
              </a:ext>
            </a:extLst>
          </p:cNvPr>
          <p:cNvSpPr>
            <a:spLocks noGrp="1" noChangeArrowheads="1"/>
          </p:cNvSpPr>
          <p:nvPr>
            <p:ph idx="1"/>
          </p:nvPr>
        </p:nvSpPr>
        <p:spPr>
          <a:xfrm>
            <a:off x="457200" y="1622425"/>
            <a:ext cx="8229600" cy="4525963"/>
          </a:xfrm>
        </p:spPr>
        <p:txBody>
          <a:bodyPr/>
          <a:lstStyle/>
          <a:p>
            <a:r>
              <a:rPr lang="de-AT" altLang="de-DE"/>
              <a:t>Wired Equivalent Privacy</a:t>
            </a:r>
          </a:p>
          <a:p>
            <a:pPr marL="457200" lvl="1" indent="0">
              <a:buFontTx/>
              <a:buNone/>
            </a:pPr>
            <a:endParaRPr lang="de-DE" altLang="de-DE"/>
          </a:p>
        </p:txBody>
      </p:sp>
      <p:sp>
        <p:nvSpPr>
          <p:cNvPr id="4" name="Rectangle 6">
            <a:extLst>
              <a:ext uri="{FF2B5EF4-FFF2-40B4-BE49-F238E27FC236}">
                <a16:creationId xmlns:a16="http://schemas.microsoft.com/office/drawing/2014/main" id="{96945E07-FF72-DD1F-9114-5F8E872185F1}"/>
              </a:ext>
            </a:extLst>
          </p:cNvPr>
          <p:cNvSpPr>
            <a:spLocks noChangeArrowheads="1"/>
          </p:cNvSpPr>
          <p:nvPr/>
        </p:nvSpPr>
        <p:spPr bwMode="auto">
          <a:xfrm>
            <a:off x="1143000" y="2362200"/>
            <a:ext cx="762000" cy="457200"/>
          </a:xfrm>
          <a:prstGeom prst="rect">
            <a:avLst/>
          </a:prstGeom>
          <a:solidFill>
            <a:srgbClr val="FFCC99">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2400">
                <a:latin typeface="Times" panose="02020603050405020304" pitchFamily="18" charset="0"/>
                <a:ea typeface="ＭＳ Ｐゴシック" panose="020B0600070205080204" pitchFamily="34" charset="-128"/>
                <a:cs typeface="Lucida Sans Unicode" panose="020B0602030504020204" pitchFamily="34" charset="0"/>
              </a:rPr>
              <a:t>IV</a:t>
            </a:r>
          </a:p>
        </p:txBody>
      </p:sp>
      <p:grpSp>
        <p:nvGrpSpPr>
          <p:cNvPr id="5" name="Group 29">
            <a:extLst>
              <a:ext uri="{FF2B5EF4-FFF2-40B4-BE49-F238E27FC236}">
                <a16:creationId xmlns:a16="http://schemas.microsoft.com/office/drawing/2014/main" id="{E28F4E56-83A1-5490-FF53-C29591091BCB}"/>
              </a:ext>
            </a:extLst>
          </p:cNvPr>
          <p:cNvGrpSpPr>
            <a:grpSpLocks/>
          </p:cNvGrpSpPr>
          <p:nvPr/>
        </p:nvGrpSpPr>
        <p:grpSpPr bwMode="auto">
          <a:xfrm>
            <a:off x="1600200" y="2819400"/>
            <a:ext cx="3109913" cy="1600200"/>
            <a:chOff x="1632" y="2112"/>
            <a:chExt cx="1959" cy="1008"/>
          </a:xfrm>
        </p:grpSpPr>
        <p:sp>
          <p:nvSpPr>
            <p:cNvPr id="100371" name="AutoShape 8">
              <a:extLst>
                <a:ext uri="{FF2B5EF4-FFF2-40B4-BE49-F238E27FC236}">
                  <a16:creationId xmlns:a16="http://schemas.microsoft.com/office/drawing/2014/main" id="{DBAF4BFB-8C4E-EC14-6B82-17EEF2F6DC70}"/>
                </a:ext>
              </a:extLst>
            </p:cNvPr>
            <p:cNvSpPr>
              <a:spLocks noChangeArrowheads="1"/>
            </p:cNvSpPr>
            <p:nvPr/>
          </p:nvSpPr>
          <p:spPr bwMode="auto">
            <a:xfrm rot="-5400000">
              <a:off x="2640" y="2640"/>
              <a:ext cx="576" cy="384"/>
            </a:xfrm>
            <a:prstGeom prst="flowChartManualOpe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2400">
                  <a:latin typeface="Times" panose="02020603050405020304" pitchFamily="18" charset="0"/>
                  <a:ea typeface="ＭＳ Ｐゴシック" panose="020B0600070205080204" pitchFamily="34" charset="-128"/>
                  <a:cs typeface="Lucida Sans Unicode" panose="020B0602030504020204" pitchFamily="34" charset="0"/>
                </a:rPr>
                <a:t>RC4</a:t>
              </a:r>
            </a:p>
          </p:txBody>
        </p:sp>
        <p:sp>
          <p:nvSpPr>
            <p:cNvPr id="100372" name="AutoShape 9">
              <a:extLst>
                <a:ext uri="{FF2B5EF4-FFF2-40B4-BE49-F238E27FC236}">
                  <a16:creationId xmlns:a16="http://schemas.microsoft.com/office/drawing/2014/main" id="{86EF079C-0BB9-F3F7-41FE-DA9071716CB6}"/>
                </a:ext>
              </a:extLst>
            </p:cNvPr>
            <p:cNvSpPr>
              <a:spLocks noChangeArrowheads="1"/>
            </p:cNvSpPr>
            <p:nvPr/>
          </p:nvSpPr>
          <p:spPr bwMode="auto">
            <a:xfrm rot="5400000">
              <a:off x="1872" y="1872"/>
              <a:ext cx="624" cy="110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7694720 60000 65536"/>
                <a:gd name="T13" fmla="*/ 11796480 60000 65536"/>
                <a:gd name="T14" fmla="*/ 11796480 60000 65536"/>
                <a:gd name="T15" fmla="*/ 5898240 60000 65536"/>
                <a:gd name="T16" fmla="*/ 0 60000 65536"/>
                <a:gd name="T17" fmla="*/ 0 60000 65536"/>
                <a:gd name="T18" fmla="*/ 0 w 21600"/>
                <a:gd name="T19" fmla="*/ 18470 h 21600"/>
                <a:gd name="T20" fmla="*/ 20527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038" y="0"/>
                  </a:moveTo>
                  <a:lnTo>
                    <a:pt x="16476" y="2328"/>
                  </a:lnTo>
                  <a:lnTo>
                    <a:pt x="17550" y="2328"/>
                  </a:lnTo>
                  <a:lnTo>
                    <a:pt x="17550" y="18468"/>
                  </a:lnTo>
                  <a:lnTo>
                    <a:pt x="0" y="18468"/>
                  </a:lnTo>
                  <a:lnTo>
                    <a:pt x="0" y="21600"/>
                  </a:lnTo>
                  <a:lnTo>
                    <a:pt x="20526" y="21600"/>
                  </a:lnTo>
                  <a:lnTo>
                    <a:pt x="20526" y="2328"/>
                  </a:lnTo>
                  <a:lnTo>
                    <a:pt x="21600" y="2328"/>
                  </a:lnTo>
                  <a:lnTo>
                    <a:pt x="19038" y="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AT"/>
            </a:p>
          </p:txBody>
        </p:sp>
        <p:sp>
          <p:nvSpPr>
            <p:cNvPr id="100373" name="AutoShape 10">
              <a:extLst>
                <a:ext uri="{FF2B5EF4-FFF2-40B4-BE49-F238E27FC236}">
                  <a16:creationId xmlns:a16="http://schemas.microsoft.com/office/drawing/2014/main" id="{A4F9BC9C-2EAE-12FA-ED10-A73811DF2306}"/>
                </a:ext>
              </a:extLst>
            </p:cNvPr>
            <p:cNvSpPr>
              <a:spLocks noChangeArrowheads="1"/>
            </p:cNvSpPr>
            <p:nvPr/>
          </p:nvSpPr>
          <p:spPr bwMode="auto">
            <a:xfrm>
              <a:off x="2160" y="2928"/>
              <a:ext cx="576" cy="144"/>
            </a:xfrm>
            <a:prstGeom prst="rightArrow">
              <a:avLst>
                <a:gd name="adj1" fmla="val 60000"/>
                <a:gd name="adj2" fmla="val 8259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de-DE" sz="2400">
                <a:latin typeface="Times" panose="02020603050405020304" pitchFamily="18" charset="0"/>
                <a:ea typeface="ＭＳ Ｐゴシック" panose="020B0600070205080204" pitchFamily="34" charset="-128"/>
                <a:cs typeface="Lucida Sans Unicode" panose="020B0602030504020204" pitchFamily="34" charset="0"/>
              </a:endParaRPr>
            </a:p>
          </p:txBody>
        </p:sp>
        <p:sp>
          <p:nvSpPr>
            <p:cNvPr id="100374" name="Rectangle 11">
              <a:extLst>
                <a:ext uri="{FF2B5EF4-FFF2-40B4-BE49-F238E27FC236}">
                  <a16:creationId xmlns:a16="http://schemas.microsoft.com/office/drawing/2014/main" id="{0B84A0CD-6A8A-98D5-BCFA-93FAA0DA81CF}"/>
                </a:ext>
              </a:extLst>
            </p:cNvPr>
            <p:cNvSpPr>
              <a:spLocks noChangeArrowheads="1"/>
            </p:cNvSpPr>
            <p:nvPr/>
          </p:nvSpPr>
          <p:spPr bwMode="auto">
            <a:xfrm>
              <a:off x="1632" y="2832"/>
              <a:ext cx="528" cy="288"/>
            </a:xfrm>
            <a:prstGeom prst="rect">
              <a:avLst/>
            </a:prstGeom>
            <a:solidFill>
              <a:srgbClr val="FFCC99">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2400">
                  <a:latin typeface="Times" panose="02020603050405020304" pitchFamily="18" charset="0"/>
                  <a:ea typeface="ＭＳ Ｐゴシック" panose="020B0600070205080204" pitchFamily="34" charset="-128"/>
                  <a:cs typeface="Lucida Sans Unicode" panose="020B0602030504020204" pitchFamily="34" charset="0"/>
                </a:rPr>
                <a:t>key</a:t>
              </a:r>
            </a:p>
          </p:txBody>
        </p:sp>
        <p:sp>
          <p:nvSpPr>
            <p:cNvPr id="100375" name="AutoShape 17">
              <a:extLst>
                <a:ext uri="{FF2B5EF4-FFF2-40B4-BE49-F238E27FC236}">
                  <a16:creationId xmlns:a16="http://schemas.microsoft.com/office/drawing/2014/main" id="{4BEB664B-DCEA-4F21-C83C-927240212D3C}"/>
                </a:ext>
              </a:extLst>
            </p:cNvPr>
            <p:cNvSpPr>
              <a:spLocks noChangeArrowheads="1"/>
            </p:cNvSpPr>
            <p:nvPr/>
          </p:nvSpPr>
          <p:spPr bwMode="auto">
            <a:xfrm>
              <a:off x="3120" y="2784"/>
              <a:ext cx="471" cy="144"/>
            </a:xfrm>
            <a:prstGeom prst="rightArrow">
              <a:avLst>
                <a:gd name="adj1" fmla="val 60000"/>
                <a:gd name="adj2" fmla="val 6753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de-DE" sz="2400">
                <a:latin typeface="Times" panose="02020603050405020304" pitchFamily="18" charset="0"/>
                <a:ea typeface="ＭＳ Ｐゴシック" panose="020B0600070205080204" pitchFamily="34" charset="-128"/>
                <a:cs typeface="Lucida Sans Unicode" panose="020B0602030504020204" pitchFamily="34" charset="0"/>
              </a:endParaRPr>
            </a:p>
          </p:txBody>
        </p:sp>
      </p:grpSp>
      <p:grpSp>
        <p:nvGrpSpPr>
          <p:cNvPr id="11" name="Group 30">
            <a:extLst>
              <a:ext uri="{FF2B5EF4-FFF2-40B4-BE49-F238E27FC236}">
                <a16:creationId xmlns:a16="http://schemas.microsoft.com/office/drawing/2014/main" id="{B1988227-D425-1840-296E-33095900231F}"/>
              </a:ext>
            </a:extLst>
          </p:cNvPr>
          <p:cNvGrpSpPr>
            <a:grpSpLocks/>
          </p:cNvGrpSpPr>
          <p:nvPr/>
        </p:nvGrpSpPr>
        <p:grpSpPr bwMode="auto">
          <a:xfrm>
            <a:off x="1143000" y="2819400"/>
            <a:ext cx="762000" cy="2514600"/>
            <a:chOff x="1344" y="2112"/>
            <a:chExt cx="480" cy="1584"/>
          </a:xfrm>
        </p:grpSpPr>
        <p:sp>
          <p:nvSpPr>
            <p:cNvPr id="100369" name="AutoShape 18">
              <a:extLst>
                <a:ext uri="{FF2B5EF4-FFF2-40B4-BE49-F238E27FC236}">
                  <a16:creationId xmlns:a16="http://schemas.microsoft.com/office/drawing/2014/main" id="{DBD8B0C8-C94F-73E2-E3D6-43DC6EF91FEA}"/>
                </a:ext>
              </a:extLst>
            </p:cNvPr>
            <p:cNvSpPr>
              <a:spLocks noChangeArrowheads="1"/>
            </p:cNvSpPr>
            <p:nvPr/>
          </p:nvSpPr>
          <p:spPr bwMode="auto">
            <a:xfrm rot="5400000">
              <a:off x="768" y="2688"/>
              <a:ext cx="1296" cy="144"/>
            </a:xfrm>
            <a:prstGeom prst="rightArrow">
              <a:avLst>
                <a:gd name="adj1" fmla="val 60000"/>
                <a:gd name="adj2" fmla="val 1858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de-DE" sz="2400">
                <a:latin typeface="Times" panose="02020603050405020304" pitchFamily="18" charset="0"/>
                <a:ea typeface="ＭＳ Ｐゴシック" panose="020B0600070205080204" pitchFamily="34" charset="-128"/>
                <a:cs typeface="Lucida Sans Unicode" panose="020B0602030504020204" pitchFamily="34" charset="0"/>
              </a:endParaRPr>
            </a:p>
          </p:txBody>
        </p:sp>
        <p:sp>
          <p:nvSpPr>
            <p:cNvPr id="100370" name="Rectangle 19">
              <a:extLst>
                <a:ext uri="{FF2B5EF4-FFF2-40B4-BE49-F238E27FC236}">
                  <a16:creationId xmlns:a16="http://schemas.microsoft.com/office/drawing/2014/main" id="{1ADFD1F9-18B5-AB38-A166-931963E0C9A1}"/>
                </a:ext>
              </a:extLst>
            </p:cNvPr>
            <p:cNvSpPr>
              <a:spLocks noChangeArrowheads="1"/>
            </p:cNvSpPr>
            <p:nvPr/>
          </p:nvSpPr>
          <p:spPr bwMode="auto">
            <a:xfrm>
              <a:off x="1344" y="3408"/>
              <a:ext cx="480" cy="288"/>
            </a:xfrm>
            <a:prstGeom prst="rect">
              <a:avLst/>
            </a:prstGeom>
            <a:solidFill>
              <a:srgbClr val="99CC00">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2400">
                  <a:latin typeface="Times" panose="02020603050405020304" pitchFamily="18" charset="0"/>
                  <a:ea typeface="ＭＳ Ｐゴシック" panose="020B0600070205080204" pitchFamily="34" charset="-128"/>
                  <a:cs typeface="Lucida Sans Unicode" panose="020B0602030504020204" pitchFamily="34" charset="0"/>
                </a:rPr>
                <a:t>IV</a:t>
              </a:r>
            </a:p>
          </p:txBody>
        </p:sp>
      </p:grpSp>
      <p:grpSp>
        <p:nvGrpSpPr>
          <p:cNvPr id="14" name="Group 28">
            <a:extLst>
              <a:ext uri="{FF2B5EF4-FFF2-40B4-BE49-F238E27FC236}">
                <a16:creationId xmlns:a16="http://schemas.microsoft.com/office/drawing/2014/main" id="{F00CD800-8E3B-5FC6-1BF6-3D5F7083B9C1}"/>
              </a:ext>
            </a:extLst>
          </p:cNvPr>
          <p:cNvGrpSpPr>
            <a:grpSpLocks/>
          </p:cNvGrpSpPr>
          <p:nvPr/>
        </p:nvGrpSpPr>
        <p:grpSpPr bwMode="auto">
          <a:xfrm>
            <a:off x="2209800" y="2895600"/>
            <a:ext cx="5410200" cy="2438400"/>
            <a:chOff x="2016" y="2160"/>
            <a:chExt cx="3408" cy="1536"/>
          </a:xfrm>
        </p:grpSpPr>
        <p:sp>
          <p:nvSpPr>
            <p:cNvPr id="100364" name="AutoShape 12">
              <a:extLst>
                <a:ext uri="{FF2B5EF4-FFF2-40B4-BE49-F238E27FC236}">
                  <a16:creationId xmlns:a16="http://schemas.microsoft.com/office/drawing/2014/main" id="{E0703ECE-1CFB-D9CC-5D7A-6B9ED2273036}"/>
                </a:ext>
              </a:extLst>
            </p:cNvPr>
            <p:cNvSpPr>
              <a:spLocks/>
            </p:cNvSpPr>
            <p:nvPr/>
          </p:nvSpPr>
          <p:spPr bwMode="auto">
            <a:xfrm rot="5400000">
              <a:off x="3624" y="552"/>
              <a:ext cx="192" cy="3408"/>
            </a:xfrm>
            <a:prstGeom prst="rightBrace">
              <a:avLst>
                <a:gd name="adj1" fmla="val 14791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de-DE" sz="2400">
                <a:latin typeface="Times" panose="02020603050405020304" pitchFamily="18" charset="0"/>
                <a:ea typeface="ＭＳ Ｐゴシック" panose="020B0600070205080204" pitchFamily="34" charset="-128"/>
                <a:cs typeface="Lucida Sans Unicode" panose="020B0602030504020204" pitchFamily="34" charset="0"/>
              </a:endParaRPr>
            </a:p>
          </p:txBody>
        </p:sp>
        <p:sp>
          <p:nvSpPr>
            <p:cNvPr id="100365" name="AutoShape 13">
              <a:extLst>
                <a:ext uri="{FF2B5EF4-FFF2-40B4-BE49-F238E27FC236}">
                  <a16:creationId xmlns:a16="http://schemas.microsoft.com/office/drawing/2014/main" id="{A7C886EB-FA05-0E87-8B9F-77F5C6420738}"/>
                </a:ext>
              </a:extLst>
            </p:cNvPr>
            <p:cNvSpPr>
              <a:spLocks noChangeArrowheads="1"/>
            </p:cNvSpPr>
            <p:nvPr/>
          </p:nvSpPr>
          <p:spPr bwMode="auto">
            <a:xfrm rot="5400000">
              <a:off x="3528" y="3144"/>
              <a:ext cx="384" cy="144"/>
            </a:xfrm>
            <a:prstGeom prst="rightArrow">
              <a:avLst>
                <a:gd name="adj1" fmla="val 60000"/>
                <a:gd name="adj2" fmla="val 5506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de-DE" sz="2400">
                <a:latin typeface="Times" panose="02020603050405020304" pitchFamily="18" charset="0"/>
                <a:ea typeface="ＭＳ Ｐゴシック" panose="020B0600070205080204" pitchFamily="34" charset="-128"/>
                <a:cs typeface="Lucida Sans Unicode" panose="020B0602030504020204" pitchFamily="34" charset="0"/>
              </a:endParaRPr>
            </a:p>
          </p:txBody>
        </p:sp>
        <p:sp>
          <p:nvSpPr>
            <p:cNvPr id="100366" name="AutoShape 14">
              <a:extLst>
                <a:ext uri="{FF2B5EF4-FFF2-40B4-BE49-F238E27FC236}">
                  <a16:creationId xmlns:a16="http://schemas.microsoft.com/office/drawing/2014/main" id="{DA01A90A-EAAE-8112-B59C-0306EE11F48F}"/>
                </a:ext>
              </a:extLst>
            </p:cNvPr>
            <p:cNvSpPr>
              <a:spLocks noChangeArrowheads="1"/>
            </p:cNvSpPr>
            <p:nvPr/>
          </p:nvSpPr>
          <p:spPr bwMode="auto">
            <a:xfrm>
              <a:off x="3600" y="2736"/>
              <a:ext cx="240" cy="240"/>
            </a:xfrm>
            <a:prstGeom prst="flowChartOr">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de-DE" sz="2400">
                <a:latin typeface="Times" panose="02020603050405020304" pitchFamily="18" charset="0"/>
                <a:ea typeface="ＭＳ Ｐゴシック" panose="020B0600070205080204" pitchFamily="34" charset="-128"/>
                <a:cs typeface="Lucida Sans Unicode" panose="020B0602030504020204" pitchFamily="34" charset="0"/>
              </a:endParaRPr>
            </a:p>
          </p:txBody>
        </p:sp>
        <p:sp>
          <p:nvSpPr>
            <p:cNvPr id="100367" name="Rectangle 15">
              <a:extLst>
                <a:ext uri="{FF2B5EF4-FFF2-40B4-BE49-F238E27FC236}">
                  <a16:creationId xmlns:a16="http://schemas.microsoft.com/office/drawing/2014/main" id="{951CEEC4-DF9B-0279-6D0F-53ACB72120A8}"/>
                </a:ext>
              </a:extLst>
            </p:cNvPr>
            <p:cNvSpPr>
              <a:spLocks noChangeArrowheads="1"/>
            </p:cNvSpPr>
            <p:nvPr/>
          </p:nvSpPr>
          <p:spPr bwMode="auto">
            <a:xfrm>
              <a:off x="2016" y="3408"/>
              <a:ext cx="3408" cy="288"/>
            </a:xfrm>
            <a:prstGeom prst="rect">
              <a:avLst/>
            </a:prstGeom>
            <a:solidFill>
              <a:srgbClr val="99CC00">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2400">
                  <a:latin typeface="Times" panose="02020603050405020304" pitchFamily="18" charset="0"/>
                  <a:ea typeface="ＭＳ Ｐゴシック" panose="020B0600070205080204" pitchFamily="34" charset="-128"/>
                  <a:cs typeface="Lucida Sans Unicode" panose="020B0602030504020204" pitchFamily="34" charset="0"/>
                </a:rPr>
                <a:t>encrypted packet</a:t>
              </a:r>
            </a:p>
          </p:txBody>
        </p:sp>
        <p:sp>
          <p:nvSpPr>
            <p:cNvPr id="100368" name="AutoShape 21">
              <a:extLst>
                <a:ext uri="{FF2B5EF4-FFF2-40B4-BE49-F238E27FC236}">
                  <a16:creationId xmlns:a16="http://schemas.microsoft.com/office/drawing/2014/main" id="{1043999E-DD62-366D-2FD2-273620084CF4}"/>
                </a:ext>
              </a:extLst>
            </p:cNvPr>
            <p:cNvSpPr>
              <a:spLocks noChangeArrowheads="1"/>
            </p:cNvSpPr>
            <p:nvPr/>
          </p:nvSpPr>
          <p:spPr bwMode="auto">
            <a:xfrm rot="5400000">
              <a:off x="3556" y="2492"/>
              <a:ext cx="327" cy="144"/>
            </a:xfrm>
            <a:prstGeom prst="rightArrow">
              <a:avLst>
                <a:gd name="adj1" fmla="val 60000"/>
                <a:gd name="adj2" fmla="val 46889"/>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de-DE" sz="2400">
                <a:latin typeface="Times" panose="02020603050405020304" pitchFamily="18" charset="0"/>
                <a:ea typeface="ＭＳ Ｐゴシック" panose="020B0600070205080204" pitchFamily="34" charset="-128"/>
                <a:cs typeface="Lucida Sans Unicode" panose="020B0602030504020204" pitchFamily="34" charset="0"/>
              </a:endParaRPr>
            </a:p>
          </p:txBody>
        </p:sp>
      </p:grpSp>
      <p:sp>
        <p:nvSpPr>
          <p:cNvPr id="20" name="Rectangle 3">
            <a:extLst>
              <a:ext uri="{FF2B5EF4-FFF2-40B4-BE49-F238E27FC236}">
                <a16:creationId xmlns:a16="http://schemas.microsoft.com/office/drawing/2014/main" id="{7224E7F6-72FE-0FE5-43FB-BDDEF0AFAF20}"/>
              </a:ext>
            </a:extLst>
          </p:cNvPr>
          <p:cNvSpPr>
            <a:spLocks noChangeArrowheads="1"/>
          </p:cNvSpPr>
          <p:nvPr/>
        </p:nvSpPr>
        <p:spPr bwMode="auto">
          <a:xfrm>
            <a:off x="2209800" y="2362200"/>
            <a:ext cx="4038600" cy="457200"/>
          </a:xfrm>
          <a:prstGeom prst="rect">
            <a:avLst/>
          </a:prstGeom>
          <a:solidFill>
            <a:srgbClr val="FFCC99">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2400">
                <a:latin typeface="Times" panose="02020603050405020304" pitchFamily="18" charset="0"/>
                <a:ea typeface="ＭＳ Ｐゴシック" panose="020B0600070205080204" pitchFamily="34" charset="-128"/>
                <a:cs typeface="Lucida Sans Unicode" panose="020B0602030504020204" pitchFamily="34" charset="0"/>
              </a:rPr>
              <a:t>original unencrypted packet</a:t>
            </a:r>
          </a:p>
        </p:txBody>
      </p:sp>
      <p:grpSp>
        <p:nvGrpSpPr>
          <p:cNvPr id="21" name="Group 40">
            <a:extLst>
              <a:ext uri="{FF2B5EF4-FFF2-40B4-BE49-F238E27FC236}">
                <a16:creationId xmlns:a16="http://schemas.microsoft.com/office/drawing/2014/main" id="{423FEF16-76D2-A49F-C404-7A735F6F29AC}"/>
              </a:ext>
            </a:extLst>
          </p:cNvPr>
          <p:cNvGrpSpPr>
            <a:grpSpLocks/>
          </p:cNvGrpSpPr>
          <p:nvPr/>
        </p:nvGrpSpPr>
        <p:grpSpPr bwMode="auto">
          <a:xfrm>
            <a:off x="5562600" y="2057400"/>
            <a:ext cx="2057400" cy="762000"/>
            <a:chOff x="4128" y="1632"/>
            <a:chExt cx="1296" cy="480"/>
          </a:xfrm>
        </p:grpSpPr>
        <p:sp>
          <p:nvSpPr>
            <p:cNvPr id="100362" name="Rectangle 37">
              <a:extLst>
                <a:ext uri="{FF2B5EF4-FFF2-40B4-BE49-F238E27FC236}">
                  <a16:creationId xmlns:a16="http://schemas.microsoft.com/office/drawing/2014/main" id="{9567705C-5357-C515-D7D7-569F2B82492E}"/>
                </a:ext>
              </a:extLst>
            </p:cNvPr>
            <p:cNvSpPr>
              <a:spLocks noChangeArrowheads="1"/>
            </p:cNvSpPr>
            <p:nvPr/>
          </p:nvSpPr>
          <p:spPr bwMode="auto">
            <a:xfrm>
              <a:off x="4560" y="1824"/>
              <a:ext cx="864" cy="288"/>
            </a:xfrm>
            <a:prstGeom prst="rect">
              <a:avLst/>
            </a:prstGeom>
            <a:solidFill>
              <a:srgbClr val="FFCC99">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2400">
                  <a:latin typeface="Times" panose="02020603050405020304" pitchFamily="18" charset="0"/>
                  <a:ea typeface="ＭＳ Ｐゴシック" panose="020B0600070205080204" pitchFamily="34" charset="-128"/>
                  <a:cs typeface="Lucida Sans Unicode" panose="020B0602030504020204" pitchFamily="34" charset="0"/>
                </a:rPr>
                <a:t>checksum</a:t>
              </a:r>
            </a:p>
          </p:txBody>
        </p:sp>
        <p:sp>
          <p:nvSpPr>
            <p:cNvPr id="100363" name="AutoShape 39">
              <a:extLst>
                <a:ext uri="{FF2B5EF4-FFF2-40B4-BE49-F238E27FC236}">
                  <a16:creationId xmlns:a16="http://schemas.microsoft.com/office/drawing/2014/main" id="{3C485E9C-391B-2ECA-8BD2-C794FCE9D723}"/>
                </a:ext>
              </a:extLst>
            </p:cNvPr>
            <p:cNvSpPr>
              <a:spLocks noChangeArrowheads="1"/>
            </p:cNvSpPr>
            <p:nvPr/>
          </p:nvSpPr>
          <p:spPr bwMode="auto">
            <a:xfrm>
              <a:off x="4128" y="1632"/>
              <a:ext cx="1056" cy="192"/>
            </a:xfrm>
            <a:prstGeom prst="curvedDownArrow">
              <a:avLst>
                <a:gd name="adj1" fmla="val 110000"/>
                <a:gd name="adj2" fmla="val 220000"/>
                <a:gd name="adj3" fmla="val 33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de-DE" sz="2400">
                <a:latin typeface="Times" panose="02020603050405020304" pitchFamily="18" charset="0"/>
                <a:ea typeface="ＭＳ Ｐゴシック" panose="020B0600070205080204" pitchFamily="34" charset="-128"/>
                <a:cs typeface="Lucida Sans Unicode" panose="020B0602030504020204" pitchFamily="34" charset="0"/>
              </a:endParaRPr>
            </a:p>
          </p:txBody>
        </p:sp>
      </p:grpSp>
      <p:pic>
        <p:nvPicPr>
          <p:cNvPr id="2" name="Kamera 1">
            <a:extLst>
              <a:ext uri="{FF2B5EF4-FFF2-40B4-BE49-F238E27FC236}">
                <a16:creationId xmlns:a16="http://schemas.microsoft.com/office/drawing/2014/main" id="{827B9253-9283-4A85-B614-C7868AEEBF9B}"/>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652667" y="344463"/>
            <a:ext cx="1872208" cy="1872208"/>
          </a:xfrm>
          <a:prstGeom prst="ellipse">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20" grpId="0" animBg="1"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el 1">
            <a:extLst>
              <a:ext uri="{FF2B5EF4-FFF2-40B4-BE49-F238E27FC236}">
                <a16:creationId xmlns:a16="http://schemas.microsoft.com/office/drawing/2014/main" id="{2580BC1A-5D75-3963-5BB4-6CE53A2DC6EA}"/>
              </a:ext>
            </a:extLst>
          </p:cNvPr>
          <p:cNvSpPr>
            <a:spLocks noGrp="1" noChangeArrowheads="1"/>
          </p:cNvSpPr>
          <p:nvPr>
            <p:ph type="title"/>
          </p:nvPr>
        </p:nvSpPr>
        <p:spPr/>
        <p:txBody>
          <a:bodyPr/>
          <a:lstStyle/>
          <a:p>
            <a:r>
              <a:rPr lang="de-AT" altLang="de-DE" dirty="0"/>
              <a:t>WIFI :: WEP</a:t>
            </a:r>
            <a:endParaRPr lang="de-DE" altLang="de-DE" dirty="0"/>
          </a:p>
        </p:txBody>
      </p:sp>
      <p:sp>
        <p:nvSpPr>
          <p:cNvPr id="101379" name="Inhaltsplatzhalter 2">
            <a:extLst>
              <a:ext uri="{FF2B5EF4-FFF2-40B4-BE49-F238E27FC236}">
                <a16:creationId xmlns:a16="http://schemas.microsoft.com/office/drawing/2014/main" id="{F7217ED0-042A-BC57-AA12-A79B1FFDFB9A}"/>
              </a:ext>
            </a:extLst>
          </p:cNvPr>
          <p:cNvSpPr>
            <a:spLocks noGrp="1" noChangeArrowheads="1"/>
          </p:cNvSpPr>
          <p:nvPr>
            <p:ph idx="1"/>
          </p:nvPr>
        </p:nvSpPr>
        <p:spPr/>
        <p:txBody>
          <a:bodyPr/>
          <a:lstStyle/>
          <a:p>
            <a:r>
              <a:rPr lang="de-AT" altLang="de-DE"/>
              <a:t>Probleme:</a:t>
            </a:r>
          </a:p>
          <a:p>
            <a:pPr lvl="1"/>
            <a:r>
              <a:rPr lang="de-AT" altLang="de-DE"/>
              <a:t>Nur 2</a:t>
            </a:r>
            <a:r>
              <a:rPr lang="de-AT" altLang="de-DE" baseline="30000"/>
              <a:t>24</a:t>
            </a:r>
            <a:r>
              <a:rPr lang="de-AT" altLang="de-DE"/>
              <a:t> mögliche IV‘s</a:t>
            </a:r>
          </a:p>
          <a:p>
            <a:pPr lvl="1"/>
            <a:r>
              <a:rPr lang="de-AT" altLang="de-DE"/>
              <a:t>Bei „viel traffic“ wiederholen sich IV‘s</a:t>
            </a:r>
          </a:p>
          <a:p>
            <a:pPr lvl="1"/>
            <a:r>
              <a:rPr lang="de-AT" altLang="de-DE"/>
              <a:t>Meist nach einigen Minuten ausreichend IV‘s „vorhanden“</a:t>
            </a:r>
          </a:p>
          <a:p>
            <a:pPr lvl="1"/>
            <a:r>
              <a:rPr lang="de-AT" altLang="de-DE"/>
              <a:t>Packet – injection: erhöht Anzahl der IV‘s</a:t>
            </a:r>
          </a:p>
          <a:p>
            <a:pPr lvl="1"/>
            <a:r>
              <a:rPr lang="de-AT" altLang="de-DE"/>
              <a:t>Z.B.: Backtrack 5 -&gt; youtube</a:t>
            </a:r>
          </a:p>
          <a:p>
            <a:pPr lvl="1"/>
            <a:endParaRPr lang="de-DE" altLang="de-DE"/>
          </a:p>
        </p:txBody>
      </p:sp>
      <p:pic>
        <p:nvPicPr>
          <p:cNvPr id="2" name="Kamera 1">
            <a:extLst>
              <a:ext uri="{FF2B5EF4-FFF2-40B4-BE49-F238E27FC236}">
                <a16:creationId xmlns:a16="http://schemas.microsoft.com/office/drawing/2014/main" id="{7B23B154-179B-33FD-0F7F-CE9D298C5E2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5940152" y="365126"/>
            <a:ext cx="2575198" cy="2575198"/>
          </a:xfrm>
          <a:prstGeom prst="ellipse">
            <a:avLst/>
          </a:prstGeom>
          <a:ln>
            <a:noFill/>
          </a:ln>
          <a:effectLst>
            <a:softEdge rad="127000"/>
          </a:effectLst>
        </p:spPr>
      </p:pic>
      <p:pic>
        <p:nvPicPr>
          <p:cNvPr id="4" name="Grafik 3" descr="Ein Bild, das Grafiken, Screenshot, Grafikdesign, Cartoon enthält.&#10;&#10;Automatisch generierte Beschreibung">
            <a:extLst>
              <a:ext uri="{FF2B5EF4-FFF2-40B4-BE49-F238E27FC236}">
                <a16:creationId xmlns:a16="http://schemas.microsoft.com/office/drawing/2014/main" id="{8AF8F66A-29A9-4772-CA5F-ED85BA8F4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764" y="4131734"/>
            <a:ext cx="4248472" cy="236114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el 1">
            <a:extLst>
              <a:ext uri="{FF2B5EF4-FFF2-40B4-BE49-F238E27FC236}">
                <a16:creationId xmlns:a16="http://schemas.microsoft.com/office/drawing/2014/main" id="{404908CF-CDDA-F5FD-6999-7366A5720589}"/>
              </a:ext>
            </a:extLst>
          </p:cNvPr>
          <p:cNvSpPr>
            <a:spLocks noGrp="1" noChangeArrowheads="1"/>
          </p:cNvSpPr>
          <p:nvPr>
            <p:ph type="title"/>
          </p:nvPr>
        </p:nvSpPr>
        <p:spPr/>
        <p:txBody>
          <a:bodyPr/>
          <a:lstStyle/>
          <a:p>
            <a:r>
              <a:rPr lang="de-AT" altLang="de-DE"/>
              <a:t>WIFI :: WPA</a:t>
            </a:r>
            <a:endParaRPr lang="de-DE" altLang="de-DE"/>
          </a:p>
        </p:txBody>
      </p:sp>
      <p:sp>
        <p:nvSpPr>
          <p:cNvPr id="102403" name="Inhaltsplatzhalter 2">
            <a:extLst>
              <a:ext uri="{FF2B5EF4-FFF2-40B4-BE49-F238E27FC236}">
                <a16:creationId xmlns:a16="http://schemas.microsoft.com/office/drawing/2014/main" id="{14486B2C-DE93-7EFA-3D84-61BE8281951E}"/>
              </a:ext>
            </a:extLst>
          </p:cNvPr>
          <p:cNvSpPr>
            <a:spLocks noGrp="1" noChangeArrowheads="1"/>
          </p:cNvSpPr>
          <p:nvPr>
            <p:ph idx="1"/>
          </p:nvPr>
        </p:nvSpPr>
        <p:spPr>
          <a:xfrm>
            <a:off x="457200" y="1600200"/>
            <a:ext cx="2819400" cy="4525963"/>
          </a:xfrm>
        </p:spPr>
        <p:txBody>
          <a:bodyPr/>
          <a:lstStyle/>
          <a:p>
            <a:r>
              <a:rPr lang="de-AT" altLang="de-DE" sz="2400"/>
              <a:t>Ab 2002</a:t>
            </a:r>
          </a:p>
          <a:p>
            <a:r>
              <a:rPr lang="de-AT" altLang="de-DE" sz="2400"/>
              <a:t>User authentication</a:t>
            </a:r>
          </a:p>
          <a:p>
            <a:r>
              <a:rPr lang="de-AT" altLang="de-DE" sz="2400"/>
              <a:t>Personal oder Enterprise</a:t>
            </a:r>
          </a:p>
          <a:p>
            <a:r>
              <a:rPr lang="de-AT" altLang="de-DE" sz="2400"/>
              <a:t>AES wird nun verwendet</a:t>
            </a:r>
          </a:p>
          <a:p>
            <a:r>
              <a:rPr lang="de-AT" altLang="de-DE" sz="2400"/>
              <a:t>In WAP2 zusätzlich TKIP möglich</a:t>
            </a:r>
            <a:endParaRPr lang="de-DE" altLang="de-DE" sz="2400"/>
          </a:p>
        </p:txBody>
      </p:sp>
      <p:graphicFrame>
        <p:nvGraphicFramePr>
          <p:cNvPr id="4" name="Table 4">
            <a:extLst>
              <a:ext uri="{FF2B5EF4-FFF2-40B4-BE49-F238E27FC236}">
                <a16:creationId xmlns:a16="http://schemas.microsoft.com/office/drawing/2014/main" id="{B39065C4-4DF9-80D2-49F5-15C44CE027FD}"/>
              </a:ext>
            </a:extLst>
          </p:cNvPr>
          <p:cNvGraphicFramePr>
            <a:graphicFrameLocks noGrp="1"/>
          </p:cNvGraphicFramePr>
          <p:nvPr/>
        </p:nvGraphicFramePr>
        <p:xfrm>
          <a:off x="3924300" y="1417638"/>
          <a:ext cx="5021263" cy="5148707"/>
        </p:xfrm>
        <a:graphic>
          <a:graphicData uri="http://schemas.openxmlformats.org/drawingml/2006/table">
            <a:tbl>
              <a:tblPr/>
              <a:tblGrid>
                <a:gridCol w="1566785">
                  <a:extLst>
                    <a:ext uri="{9D8B030D-6E8A-4147-A177-3AD203B41FA5}">
                      <a16:colId xmlns:a16="http://schemas.microsoft.com/office/drawing/2014/main" val="20000"/>
                    </a:ext>
                  </a:extLst>
                </a:gridCol>
                <a:gridCol w="1227000">
                  <a:extLst>
                    <a:ext uri="{9D8B030D-6E8A-4147-A177-3AD203B41FA5}">
                      <a16:colId xmlns:a16="http://schemas.microsoft.com/office/drawing/2014/main" val="20001"/>
                    </a:ext>
                  </a:extLst>
                </a:gridCol>
                <a:gridCol w="1085425">
                  <a:extLst>
                    <a:ext uri="{9D8B030D-6E8A-4147-A177-3AD203B41FA5}">
                      <a16:colId xmlns:a16="http://schemas.microsoft.com/office/drawing/2014/main" val="20002"/>
                    </a:ext>
                  </a:extLst>
                </a:gridCol>
                <a:gridCol w="1142053">
                  <a:extLst>
                    <a:ext uri="{9D8B030D-6E8A-4147-A177-3AD203B41FA5}">
                      <a16:colId xmlns:a16="http://schemas.microsoft.com/office/drawing/2014/main" val="20003"/>
                    </a:ext>
                  </a:extLst>
                </a:gridCol>
              </a:tblGrid>
              <a:tr h="1088677">
                <a:tc>
                  <a:txBody>
                    <a:bodyPr/>
                    <a:lstStyle/>
                    <a:p>
                      <a:pPr marL="0" marR="0" algn="ctr">
                        <a:lnSpc>
                          <a:spcPct val="115000"/>
                        </a:lnSpc>
                        <a:spcBef>
                          <a:spcPts val="0"/>
                        </a:spcBef>
                        <a:spcAft>
                          <a:spcPts val="0"/>
                        </a:spcAft>
                      </a:pPr>
                      <a:endParaRPr lang="en-US" sz="2000" dirty="0">
                        <a:latin typeface="Calibri" panose="020F0502020204030204" pitchFamily="34" charset="0"/>
                        <a:ea typeface="Calibri"/>
                        <a:cs typeface="Times New Roman" pitchFamily="18" charset="0"/>
                      </a:endParaRPr>
                    </a:p>
                  </a:txBody>
                  <a:tcPr marL="68576" marR="68576"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b="1" dirty="0">
                          <a:solidFill>
                            <a:srgbClr val="FF0000"/>
                          </a:solidFill>
                          <a:latin typeface="Calibri" panose="020F0502020204030204" pitchFamily="34" charset="0"/>
                          <a:ea typeface="Calibri"/>
                          <a:cs typeface="Arial"/>
                        </a:rPr>
                        <a:t>WEP</a:t>
                      </a:r>
                      <a:endParaRPr lang="en-US" sz="3200" dirty="0">
                        <a:latin typeface="Calibri" panose="020F0502020204030204" pitchFamily="34" charset="0"/>
                        <a:ea typeface="Calibri"/>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b="1" dirty="0">
                          <a:solidFill>
                            <a:srgbClr val="FF0000"/>
                          </a:solidFill>
                          <a:latin typeface="Calibri" panose="020F0502020204030204" pitchFamily="34" charset="0"/>
                          <a:ea typeface="Calibri"/>
                          <a:cs typeface="Arial"/>
                        </a:rPr>
                        <a:t>WPA</a:t>
                      </a:r>
                      <a:endParaRPr lang="en-US" sz="3200" dirty="0">
                        <a:latin typeface="Calibri" panose="020F0502020204030204" pitchFamily="34" charset="0"/>
                        <a:ea typeface="Calibri"/>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b="1" dirty="0">
                          <a:solidFill>
                            <a:srgbClr val="FF0000"/>
                          </a:solidFill>
                          <a:latin typeface="Calibri" panose="020F0502020204030204" pitchFamily="34" charset="0"/>
                          <a:ea typeface="Calibri"/>
                          <a:cs typeface="Arial"/>
                        </a:rPr>
                        <a:t>WPA2</a:t>
                      </a:r>
                      <a:endParaRPr lang="en-US" sz="3200" dirty="0">
                        <a:latin typeface="Calibri" panose="020F0502020204030204" pitchFamily="34" charset="0"/>
                        <a:ea typeface="Calibri"/>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9917">
                <a:tc>
                  <a:txBody>
                    <a:bodyPr/>
                    <a:lstStyle/>
                    <a:p>
                      <a:pPr marL="0" marR="0" algn="ctr">
                        <a:lnSpc>
                          <a:spcPct val="115000"/>
                        </a:lnSpc>
                        <a:spcBef>
                          <a:spcPts val="0"/>
                        </a:spcBef>
                        <a:spcAft>
                          <a:spcPts val="0"/>
                        </a:spcAft>
                      </a:pPr>
                      <a:r>
                        <a:rPr lang="en-US" sz="2000" b="1" dirty="0">
                          <a:solidFill>
                            <a:srgbClr val="00B050"/>
                          </a:solidFill>
                          <a:latin typeface="Calibri" panose="020F0502020204030204" pitchFamily="34" charset="0"/>
                          <a:ea typeface="Calibri"/>
                          <a:cs typeface="Times New Roman" pitchFamily="18" charset="0"/>
                        </a:rPr>
                        <a:t>ENCRYPTION</a:t>
                      </a:r>
                      <a:endParaRPr lang="en-US" sz="2000" dirty="0">
                        <a:latin typeface="Calibri" panose="020F0502020204030204" pitchFamily="34" charset="0"/>
                        <a:ea typeface="Calibri"/>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panose="020F0502020204030204" pitchFamily="34" charset="0"/>
                          <a:ea typeface="Calibri"/>
                          <a:cs typeface="Arial"/>
                        </a:rPr>
                        <a:t>RC4</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latin typeface="Calibri" panose="020F0502020204030204" pitchFamily="34" charset="0"/>
                          <a:ea typeface="Calibri"/>
                          <a:cs typeface="Arial"/>
                        </a:rPr>
                        <a:t>RC4</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latin typeface="Calibri" panose="020F0502020204030204" pitchFamily="34" charset="0"/>
                          <a:ea typeface="Calibri"/>
                          <a:cs typeface="Arial"/>
                        </a:rPr>
                        <a:t>AES</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27782">
                <a:tc>
                  <a:txBody>
                    <a:bodyPr/>
                    <a:lstStyle/>
                    <a:p>
                      <a:pPr marL="0" marR="0" algn="ctr">
                        <a:lnSpc>
                          <a:spcPct val="115000"/>
                        </a:lnSpc>
                        <a:spcBef>
                          <a:spcPts val="0"/>
                        </a:spcBef>
                        <a:spcAft>
                          <a:spcPts val="0"/>
                        </a:spcAft>
                      </a:pPr>
                      <a:r>
                        <a:rPr lang="en-US" sz="2000" b="1" dirty="0">
                          <a:solidFill>
                            <a:srgbClr val="00B050"/>
                          </a:solidFill>
                          <a:latin typeface="Calibri" panose="020F0502020204030204" pitchFamily="34" charset="0"/>
                          <a:ea typeface="Calibri"/>
                          <a:cs typeface="Times New Roman" pitchFamily="18" charset="0"/>
                        </a:rPr>
                        <a:t>KEY ROTATION</a:t>
                      </a:r>
                      <a:endParaRPr lang="en-US" sz="2000" dirty="0">
                        <a:latin typeface="Calibri" panose="020F0502020204030204" pitchFamily="34" charset="0"/>
                        <a:ea typeface="Calibri"/>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panose="020F0502020204030204" pitchFamily="34" charset="0"/>
                          <a:ea typeface="Calibri"/>
                          <a:cs typeface="Arial"/>
                        </a:rPr>
                        <a:t>NONE</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panose="020F0502020204030204" pitchFamily="34" charset="0"/>
                          <a:ea typeface="Calibri"/>
                          <a:cs typeface="Arial"/>
                        </a:rPr>
                        <a:t>Dynamic</a:t>
                      </a:r>
                      <a:r>
                        <a:rPr lang="en-US" sz="1800" b="1" baseline="0" dirty="0">
                          <a:latin typeface="Calibri" panose="020F0502020204030204" pitchFamily="34" charset="0"/>
                          <a:ea typeface="Calibri"/>
                          <a:cs typeface="Arial"/>
                        </a:rPr>
                        <a:t> Session Keys</a:t>
                      </a:r>
                      <a:endParaRPr lang="en-US" sz="1800" b="1" dirty="0">
                        <a:latin typeface="Calibri" panose="020F0502020204030204" pitchFamily="34" charset="0"/>
                        <a:ea typeface="Calibri"/>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panose="020F0502020204030204" pitchFamily="34" charset="0"/>
                          <a:ea typeface="Calibri"/>
                          <a:cs typeface="Arial"/>
                        </a:rPr>
                        <a:t>Dynamic</a:t>
                      </a:r>
                      <a:r>
                        <a:rPr lang="en-US" sz="1800" b="1" baseline="0" dirty="0">
                          <a:latin typeface="Calibri" panose="020F0502020204030204" pitchFamily="34" charset="0"/>
                          <a:ea typeface="Calibri"/>
                          <a:cs typeface="Arial"/>
                        </a:rPr>
                        <a:t> Session Keys</a:t>
                      </a:r>
                      <a:endParaRPr lang="en-US" sz="1800" b="1" dirty="0">
                        <a:latin typeface="Calibri" panose="020F0502020204030204" pitchFamily="34" charset="0"/>
                        <a:ea typeface="Calibri"/>
                        <a:cs typeface="Arial"/>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58663">
                <a:tc>
                  <a:txBody>
                    <a:bodyPr/>
                    <a:lstStyle/>
                    <a:p>
                      <a:pPr marL="0" marR="0" algn="ctr">
                        <a:lnSpc>
                          <a:spcPct val="115000"/>
                        </a:lnSpc>
                        <a:spcBef>
                          <a:spcPts val="0"/>
                        </a:spcBef>
                        <a:spcAft>
                          <a:spcPts val="0"/>
                        </a:spcAft>
                      </a:pPr>
                      <a:r>
                        <a:rPr lang="en-US" sz="2000" b="1">
                          <a:solidFill>
                            <a:srgbClr val="00B050"/>
                          </a:solidFill>
                          <a:latin typeface="Calibri" panose="020F0502020204030204" pitchFamily="34" charset="0"/>
                          <a:ea typeface="Calibri"/>
                          <a:cs typeface="Times New Roman" pitchFamily="18" charset="0"/>
                        </a:rPr>
                        <a:t>KEY DISTRIBUTION</a:t>
                      </a:r>
                      <a:endParaRPr lang="en-US" sz="2000">
                        <a:latin typeface="Calibri" panose="020F0502020204030204" pitchFamily="34" charset="0"/>
                        <a:ea typeface="Calibri"/>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panose="020F0502020204030204" pitchFamily="34" charset="0"/>
                          <a:ea typeface="Calibri"/>
                          <a:cs typeface="Arial"/>
                        </a:rPr>
                        <a:t>Manually typed into each device</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panose="020F0502020204030204" pitchFamily="34" charset="0"/>
                          <a:ea typeface="Calibri"/>
                          <a:cs typeface="Arial"/>
                        </a:rPr>
                        <a:t>Automatic distribution available</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panose="020F0502020204030204" pitchFamily="34" charset="0"/>
                          <a:ea typeface="Calibri"/>
                          <a:cs typeface="Arial"/>
                        </a:rPr>
                        <a:t>Automatic distribution available</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43223">
                <a:tc>
                  <a:txBody>
                    <a:bodyPr/>
                    <a:lstStyle/>
                    <a:p>
                      <a:pPr marL="0" marR="0" algn="ctr">
                        <a:lnSpc>
                          <a:spcPct val="115000"/>
                        </a:lnSpc>
                        <a:spcBef>
                          <a:spcPts val="0"/>
                        </a:spcBef>
                        <a:spcAft>
                          <a:spcPts val="0"/>
                        </a:spcAft>
                      </a:pPr>
                      <a:r>
                        <a:rPr lang="en-US" sz="2000" b="1" dirty="0">
                          <a:solidFill>
                            <a:srgbClr val="00B050"/>
                          </a:solidFill>
                          <a:latin typeface="Calibri" panose="020F0502020204030204" pitchFamily="34" charset="0"/>
                          <a:ea typeface="Calibri"/>
                          <a:cs typeface="Times New Roman" pitchFamily="18" charset="0"/>
                        </a:rPr>
                        <a:t>AUTHENTICATION</a:t>
                      </a:r>
                      <a:endParaRPr lang="en-US" sz="2000" dirty="0">
                        <a:latin typeface="Calibri" panose="020F0502020204030204" pitchFamily="34" charset="0"/>
                        <a:ea typeface="Calibri"/>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panose="020F0502020204030204" pitchFamily="34" charset="0"/>
                          <a:ea typeface="Calibri"/>
                          <a:cs typeface="Arial"/>
                        </a:rPr>
                        <a:t>Uses WEP key as Authentication</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latin typeface="Calibri" panose="020F0502020204030204" pitchFamily="34" charset="0"/>
                          <a:ea typeface="Calibri"/>
                          <a:cs typeface="Arial"/>
                        </a:rPr>
                        <a:t>Can use 802.1x &amp; EAP</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panose="020F0502020204030204" pitchFamily="34" charset="0"/>
                          <a:ea typeface="Calibri"/>
                          <a:cs typeface="Arial"/>
                        </a:rPr>
                        <a:t>Can use 802.1x &amp; EAP</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2" name="Kamera 1">
            <a:extLst>
              <a:ext uri="{FF2B5EF4-FFF2-40B4-BE49-F238E27FC236}">
                <a16:creationId xmlns:a16="http://schemas.microsoft.com/office/drawing/2014/main" id="{31E7F58E-0178-65A3-EE56-2EDB0817DDC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3491880" y="365126"/>
            <a:ext cx="1872208" cy="1872208"/>
          </a:xfrm>
          <a:prstGeom prst="ellipse">
            <a:avLst/>
          </a:prstGeom>
          <a:ln>
            <a:noFill/>
          </a:ln>
          <a:effectLst>
            <a:softEdge rad="127000"/>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el 1">
            <a:extLst>
              <a:ext uri="{FF2B5EF4-FFF2-40B4-BE49-F238E27FC236}">
                <a16:creationId xmlns:a16="http://schemas.microsoft.com/office/drawing/2014/main" id="{849DA541-9C54-ABE6-51B5-034013C4E7C7}"/>
              </a:ext>
            </a:extLst>
          </p:cNvPr>
          <p:cNvSpPr>
            <a:spLocks noGrp="1" noChangeArrowheads="1"/>
          </p:cNvSpPr>
          <p:nvPr>
            <p:ph type="title"/>
          </p:nvPr>
        </p:nvSpPr>
        <p:spPr/>
        <p:txBody>
          <a:bodyPr/>
          <a:lstStyle/>
          <a:p>
            <a:r>
              <a:rPr lang="de-AT" altLang="de-DE" dirty="0"/>
              <a:t>WIFI :: SAE</a:t>
            </a:r>
            <a:endParaRPr lang="de-DE" altLang="de-DE" dirty="0"/>
          </a:p>
        </p:txBody>
      </p:sp>
      <p:sp>
        <p:nvSpPr>
          <p:cNvPr id="103427" name="Inhaltsplatzhalter 2">
            <a:extLst>
              <a:ext uri="{FF2B5EF4-FFF2-40B4-BE49-F238E27FC236}">
                <a16:creationId xmlns:a16="http://schemas.microsoft.com/office/drawing/2014/main" id="{34CFA8B6-D7A6-C08F-24F2-EB91D2491784}"/>
              </a:ext>
            </a:extLst>
          </p:cNvPr>
          <p:cNvSpPr>
            <a:spLocks noGrp="1" noChangeArrowheads="1"/>
          </p:cNvSpPr>
          <p:nvPr>
            <p:ph idx="1"/>
          </p:nvPr>
        </p:nvSpPr>
        <p:spPr/>
        <p:txBody>
          <a:bodyPr/>
          <a:lstStyle/>
          <a:p>
            <a:r>
              <a:rPr lang="de-AT" altLang="de-DE" dirty="0"/>
              <a:t>WPA2 ab 2017 „unsicher“</a:t>
            </a:r>
          </a:p>
          <a:p>
            <a:r>
              <a:rPr lang="de-AT" altLang="de-DE" dirty="0" err="1"/>
              <a:t>Simultaneous</a:t>
            </a:r>
            <a:r>
              <a:rPr lang="de-AT" altLang="de-DE" dirty="0"/>
              <a:t> </a:t>
            </a:r>
            <a:r>
              <a:rPr lang="de-AT" altLang="de-DE" dirty="0" err="1"/>
              <a:t>authentication</a:t>
            </a:r>
            <a:r>
              <a:rPr lang="de-AT" altLang="de-DE" dirty="0"/>
              <a:t> </a:t>
            </a:r>
            <a:r>
              <a:rPr lang="de-AT" altLang="de-DE" dirty="0" err="1"/>
              <a:t>of</a:t>
            </a:r>
            <a:r>
              <a:rPr lang="de-AT" altLang="de-DE" dirty="0"/>
              <a:t> </a:t>
            </a:r>
            <a:r>
              <a:rPr lang="de-AT" altLang="de-DE" dirty="0" err="1"/>
              <a:t>equals</a:t>
            </a:r>
            <a:endParaRPr lang="de-AT" altLang="de-DE" dirty="0"/>
          </a:p>
          <a:p>
            <a:pPr lvl="1"/>
            <a:r>
              <a:rPr lang="de-AT" altLang="de-DE" dirty="0"/>
              <a:t>Basierend auf </a:t>
            </a:r>
            <a:r>
              <a:rPr lang="de-AT" altLang="de-DE" dirty="0" err="1"/>
              <a:t>Dragonfly</a:t>
            </a:r>
            <a:endParaRPr lang="de-AT" altLang="de-DE" dirty="0"/>
          </a:p>
          <a:p>
            <a:pPr lvl="1"/>
            <a:r>
              <a:rPr lang="de-AT" altLang="de-DE" dirty="0"/>
              <a:t>Ersetzt in WPA3 das Aushandeln des Schlüssels</a:t>
            </a:r>
          </a:p>
          <a:p>
            <a:pPr lvl="2"/>
            <a:r>
              <a:rPr lang="de-DE" altLang="de-DE" dirty="0"/>
              <a:t>Ziel: aus aufgezeichnetem Handshake kann Schlüssel nicht rückgerechnet werden.</a:t>
            </a:r>
          </a:p>
          <a:p>
            <a:pPr lvl="2"/>
            <a:r>
              <a:rPr lang="de-DE" altLang="de-DE" dirty="0"/>
              <a:t>PFS (D&amp;H) möglich</a:t>
            </a:r>
          </a:p>
        </p:txBody>
      </p:sp>
      <p:pic>
        <p:nvPicPr>
          <p:cNvPr id="2" name="Kamera 1">
            <a:extLst>
              <a:ext uri="{FF2B5EF4-FFF2-40B4-BE49-F238E27FC236}">
                <a16:creationId xmlns:a16="http://schemas.microsoft.com/office/drawing/2014/main" id="{84EAAB7C-5FFF-ABE7-58BD-50427C448ADE}"/>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652667" y="344463"/>
            <a:ext cx="1872208" cy="1872208"/>
          </a:xfrm>
          <a:prstGeom prst="ellipse">
            <a:avLst/>
          </a:prstGeom>
          <a:ln>
            <a:noFill/>
          </a:ln>
          <a:effectLst>
            <a:softEdge rad="127000"/>
          </a:effectLst>
        </p:spPr>
      </p:pic>
      <p:pic>
        <p:nvPicPr>
          <p:cNvPr id="6" name="Grafik 5" descr="Ein Bild, das Text, Screenshot, Schrift enthält.&#10;&#10;Automatisch generierte Beschreibung">
            <a:extLst>
              <a:ext uri="{FF2B5EF4-FFF2-40B4-BE49-F238E27FC236}">
                <a16:creationId xmlns:a16="http://schemas.microsoft.com/office/drawing/2014/main" id="{09278615-E6F4-0A89-2379-E7B7A8AEA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967311"/>
            <a:ext cx="5695950" cy="2486025"/>
          </a:xfrm>
          <a:prstGeom prst="rect">
            <a:avLst/>
          </a:prstGeom>
        </p:spPr>
      </p:pic>
      <p:sp>
        <p:nvSpPr>
          <p:cNvPr id="8" name="Textfeld 7">
            <a:extLst>
              <a:ext uri="{FF2B5EF4-FFF2-40B4-BE49-F238E27FC236}">
                <a16:creationId xmlns:a16="http://schemas.microsoft.com/office/drawing/2014/main" id="{C74DE153-09FC-E6B8-B8C5-86E12F6C8EE6}"/>
              </a:ext>
            </a:extLst>
          </p:cNvPr>
          <p:cNvSpPr txBox="1"/>
          <p:nvPr/>
        </p:nvSpPr>
        <p:spPr>
          <a:xfrm>
            <a:off x="6629772" y="4179271"/>
            <a:ext cx="1701068" cy="2062103"/>
          </a:xfrm>
          <a:prstGeom prst="rect">
            <a:avLst/>
          </a:prstGeom>
          <a:noFill/>
        </p:spPr>
        <p:txBody>
          <a:bodyPr wrap="square">
            <a:spAutoFit/>
          </a:bodyPr>
          <a:lstStyle/>
          <a:p>
            <a:r>
              <a:rPr lang="de-AT" sz="1600" dirty="0"/>
              <a:t>Abbildung:</a:t>
            </a:r>
            <a:br>
              <a:rPr lang="de-AT" sz="1600" dirty="0"/>
            </a:br>
            <a:r>
              <a:rPr lang="de-AT" sz="1600" dirty="0" err="1"/>
              <a:t>Vanhoef</a:t>
            </a:r>
            <a:r>
              <a:rPr lang="de-AT" sz="1600" dirty="0"/>
              <a:t>, der die KRACK-Schwachstelle von WPA2 entdeckt hat, begrüßte das Erscheinen von WPA3 auf Twitter.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el 1">
            <a:extLst>
              <a:ext uri="{FF2B5EF4-FFF2-40B4-BE49-F238E27FC236}">
                <a16:creationId xmlns:a16="http://schemas.microsoft.com/office/drawing/2014/main" id="{88EEA471-8E99-976F-22DD-DF7481D1A219}"/>
              </a:ext>
            </a:extLst>
          </p:cNvPr>
          <p:cNvSpPr>
            <a:spLocks noGrp="1" noChangeArrowheads="1"/>
          </p:cNvSpPr>
          <p:nvPr>
            <p:ph type="title"/>
          </p:nvPr>
        </p:nvSpPr>
        <p:spPr/>
        <p:txBody>
          <a:bodyPr/>
          <a:lstStyle/>
          <a:p>
            <a:r>
              <a:rPr lang="de-AT" altLang="de-DE"/>
              <a:t>WIFI :: SAE</a:t>
            </a:r>
            <a:endParaRPr lang="de-DE" altLang="de-DE"/>
          </a:p>
        </p:txBody>
      </p:sp>
      <p:sp>
        <p:nvSpPr>
          <p:cNvPr id="104451" name="Inhaltsplatzhalter 2">
            <a:extLst>
              <a:ext uri="{FF2B5EF4-FFF2-40B4-BE49-F238E27FC236}">
                <a16:creationId xmlns:a16="http://schemas.microsoft.com/office/drawing/2014/main" id="{3CF8B516-2340-36BD-1663-750735D7B29E}"/>
              </a:ext>
            </a:extLst>
          </p:cNvPr>
          <p:cNvSpPr>
            <a:spLocks noGrp="1" noChangeArrowheads="1"/>
          </p:cNvSpPr>
          <p:nvPr>
            <p:ph idx="1"/>
          </p:nvPr>
        </p:nvSpPr>
        <p:spPr/>
        <p:txBody>
          <a:bodyPr/>
          <a:lstStyle/>
          <a:p>
            <a:r>
              <a:rPr lang="de-AT" altLang="de-DE" sz="2800"/>
              <a:t>Funktionsweise:</a:t>
            </a:r>
          </a:p>
          <a:p>
            <a:pPr lvl="1"/>
            <a:r>
              <a:rPr lang="de-AT" altLang="de-DE" sz="2400"/>
              <a:t>Für WLAN-Beitritt benötigen „beide Seiten“ das gleiche Kennwort.</a:t>
            </a:r>
          </a:p>
          <a:p>
            <a:pPr lvl="1"/>
            <a:r>
              <a:rPr lang="de-AT" altLang="de-DE" sz="2400"/>
              <a:t>Aus diesem Kennwort wird in jedem Client ein unterschiedlicher Pairwise Master Key (PMK) generiert.</a:t>
            </a:r>
          </a:p>
          <a:p>
            <a:pPr lvl="1"/>
            <a:r>
              <a:rPr lang="de-AT" altLang="de-DE" sz="2400"/>
              <a:t>Mit Hilfe von Dragonfly und einem 4-Wege-Handshake werden daraus die originalen Keys errechnet.</a:t>
            </a:r>
          </a:p>
          <a:p>
            <a:pPr lvl="1"/>
            <a:r>
              <a:rPr lang="de-AT" altLang="de-DE" sz="2400"/>
              <a:t>Da Schlüssel niemals über WLAN übertragen werden, ist das Rückrechnen aus  abgefangenem Traffic unmöglich.</a:t>
            </a:r>
            <a:endParaRPr lang="de-DE" altLang="de-DE" sz="2400"/>
          </a:p>
        </p:txBody>
      </p:sp>
      <p:pic>
        <p:nvPicPr>
          <p:cNvPr id="2" name="Kamera 1">
            <a:extLst>
              <a:ext uri="{FF2B5EF4-FFF2-40B4-BE49-F238E27FC236}">
                <a16:creationId xmlns:a16="http://schemas.microsoft.com/office/drawing/2014/main" id="{21FE4AB7-8E02-4F5E-EBA1-80C5BDF20F5D}"/>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652667" y="344463"/>
            <a:ext cx="1872208" cy="1872208"/>
          </a:xfrm>
          <a:prstGeom prst="ellipse">
            <a:avLst/>
          </a:prstGeom>
          <a:ln>
            <a:noFill/>
          </a:ln>
          <a:effectLst>
            <a:softEdge rad="127000"/>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el 1">
            <a:extLst>
              <a:ext uri="{FF2B5EF4-FFF2-40B4-BE49-F238E27FC236}">
                <a16:creationId xmlns:a16="http://schemas.microsoft.com/office/drawing/2014/main" id="{02E97516-6C1C-8600-5DF9-5DB77C3AAD37}"/>
              </a:ext>
            </a:extLst>
          </p:cNvPr>
          <p:cNvSpPr>
            <a:spLocks noGrp="1" noChangeArrowheads="1"/>
          </p:cNvSpPr>
          <p:nvPr>
            <p:ph type="title"/>
          </p:nvPr>
        </p:nvSpPr>
        <p:spPr/>
        <p:txBody>
          <a:bodyPr/>
          <a:lstStyle/>
          <a:p>
            <a:r>
              <a:rPr lang="de-AT" altLang="de-DE" dirty="0"/>
              <a:t>WIFI :: TOOLS</a:t>
            </a:r>
            <a:endParaRPr lang="de-DE" altLang="de-DE" dirty="0"/>
          </a:p>
        </p:txBody>
      </p:sp>
      <p:sp>
        <p:nvSpPr>
          <p:cNvPr id="3" name="Inhaltsplatzhalter 2">
            <a:extLst>
              <a:ext uri="{FF2B5EF4-FFF2-40B4-BE49-F238E27FC236}">
                <a16:creationId xmlns:a16="http://schemas.microsoft.com/office/drawing/2014/main" id="{FAC608DD-1483-88CC-3BBA-CC72711FA8A9}"/>
              </a:ext>
            </a:extLst>
          </p:cNvPr>
          <p:cNvSpPr>
            <a:spLocks noGrp="1"/>
          </p:cNvSpPr>
          <p:nvPr>
            <p:ph idx="1"/>
          </p:nvPr>
        </p:nvSpPr>
        <p:spPr>
          <a:xfrm>
            <a:off x="585961" y="2125562"/>
            <a:ext cx="8263830" cy="4351338"/>
          </a:xfrm>
        </p:spPr>
        <p:txBody>
          <a:bodyPr/>
          <a:lstStyle/>
          <a:p>
            <a:pPr>
              <a:buClr>
                <a:srgbClr val="FF0000"/>
              </a:buClr>
              <a:buFont typeface="Wingdings" panose="05000000000000000000" pitchFamily="2" charset="2"/>
              <a:buChar char="v"/>
              <a:defRPr/>
            </a:pPr>
            <a:r>
              <a:rPr lang="en-US" sz="20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rPr>
              <a:t>MAC Spoofing</a:t>
            </a:r>
            <a:endParaRPr lang="en-CA" sz="20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endParaRPr>
          </a:p>
          <a:p>
            <a:pPr lvl="1">
              <a:buClr>
                <a:srgbClr val="FF0000"/>
              </a:buClr>
              <a:buFont typeface="Wingdings" panose="05000000000000000000" pitchFamily="2" charset="2"/>
              <a:buChar char="ü"/>
              <a:defRPr/>
            </a:pPr>
            <a:r>
              <a:rPr lang="en-CA" sz="18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rPr>
              <a:t>http://aspoof.sourceforge.net/</a:t>
            </a:r>
          </a:p>
          <a:p>
            <a:pPr lvl="1">
              <a:buClr>
                <a:srgbClr val="FF0000"/>
              </a:buClr>
              <a:buFont typeface="Wingdings" panose="05000000000000000000" pitchFamily="2" charset="2"/>
              <a:buChar char="ü"/>
              <a:defRPr/>
            </a:pPr>
            <a:r>
              <a:rPr lang="en-CA" sz="18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rPr>
              <a:t>http://www.gorlani.com/publicprj/macmakeup/macmakeup.asp</a:t>
            </a:r>
          </a:p>
          <a:p>
            <a:pPr lvl="1">
              <a:buClr>
                <a:srgbClr val="FF0000"/>
              </a:buClr>
              <a:buFont typeface="Wingdings" panose="05000000000000000000" pitchFamily="2" charset="2"/>
              <a:buChar char="ü"/>
              <a:defRPr/>
            </a:pPr>
            <a:r>
              <a:rPr lang="en-CA" sz="18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rPr>
              <a:t>http://www.klcconsulting.net/smac/</a:t>
            </a:r>
          </a:p>
          <a:p>
            <a:pPr>
              <a:buClr>
                <a:srgbClr val="FF0000"/>
              </a:buClr>
              <a:buFont typeface="Wingdings" panose="05000000000000000000" pitchFamily="2" charset="2"/>
              <a:buChar char="v"/>
              <a:defRPr/>
            </a:pPr>
            <a:r>
              <a:rPr lang="en-US" sz="20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rPr>
              <a:t>WEP Cracking tools</a:t>
            </a:r>
            <a:endParaRPr lang="en-CA" sz="20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endParaRPr>
          </a:p>
          <a:p>
            <a:pPr lvl="2">
              <a:buClr>
                <a:srgbClr val="FF0000"/>
              </a:buClr>
              <a:buFont typeface="Wingdings" panose="05000000000000000000" pitchFamily="2" charset="2"/>
              <a:buChar char="ü"/>
              <a:defRPr/>
            </a:pPr>
            <a:r>
              <a:rPr lang="en-CA" sz="18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rPr>
              <a:t>http://www.backtrack-linux.org/</a:t>
            </a:r>
          </a:p>
          <a:p>
            <a:pPr lvl="2">
              <a:buClr>
                <a:srgbClr val="FF0000"/>
              </a:buClr>
              <a:buFont typeface="Wingdings" panose="05000000000000000000" pitchFamily="2" charset="2"/>
              <a:buChar char="ü"/>
              <a:defRPr/>
            </a:pPr>
            <a:r>
              <a:rPr lang="en-CA" sz="18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rPr>
              <a:t>http://www.remote-exploit.org/articles/backtrack/index.html</a:t>
            </a:r>
          </a:p>
          <a:p>
            <a:pPr lvl="2">
              <a:buClr>
                <a:srgbClr val="FF0000"/>
              </a:buClr>
              <a:buFont typeface="Wingdings" panose="05000000000000000000" pitchFamily="2" charset="2"/>
              <a:buChar char="ü"/>
              <a:defRPr/>
            </a:pPr>
            <a:r>
              <a:rPr lang="en-CA" sz="18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rPr>
              <a:t>http://wepattack.sourceforge.net/</a:t>
            </a:r>
          </a:p>
          <a:p>
            <a:pPr lvl="2">
              <a:buClr>
                <a:srgbClr val="FF0000"/>
              </a:buClr>
              <a:buFont typeface="Wingdings" panose="05000000000000000000" pitchFamily="2" charset="2"/>
              <a:buChar char="ü"/>
              <a:defRPr/>
            </a:pPr>
            <a:r>
              <a:rPr lang="en-CA" sz="18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rPr>
              <a:t>http://wepcrack.sourceforge.net/</a:t>
            </a:r>
          </a:p>
          <a:p>
            <a:pPr>
              <a:buClr>
                <a:srgbClr val="FF0000"/>
              </a:buClr>
              <a:buFont typeface="Wingdings" panose="05000000000000000000" pitchFamily="2" charset="2"/>
              <a:buChar char="v"/>
              <a:defRPr/>
            </a:pPr>
            <a:r>
              <a:rPr lang="en-US" sz="18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rPr>
              <a:t>Wireless </a:t>
            </a:r>
            <a:r>
              <a:rPr lang="en-US" sz="1800" dirty="0" err="1">
                <a:solidFill>
                  <a:srgbClr val="002060"/>
                </a:solidFill>
                <a:latin typeface="Verdana" panose="020B0604030504040204" pitchFamily="34" charset="0"/>
                <a:ea typeface="ＭＳ Ｐゴシック" panose="020B0600070205080204" pitchFamily="34" charset="-128"/>
                <a:cs typeface="Verdana" panose="020B0604030504040204" pitchFamily="34" charset="0"/>
              </a:rPr>
              <a:t>Analysers</a:t>
            </a:r>
            <a:endParaRPr lang="en-US" sz="18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endParaRPr>
          </a:p>
          <a:p>
            <a:pPr lvl="2">
              <a:buClr>
                <a:srgbClr val="FF0000"/>
              </a:buClr>
              <a:buFont typeface="Wingdings" panose="05000000000000000000" pitchFamily="2" charset="2"/>
              <a:buChar char="ü"/>
              <a:defRPr/>
            </a:pPr>
            <a:r>
              <a:rPr lang="en-CA" sz="18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rPr>
              <a:t>http://www.kismetwireless.net/</a:t>
            </a:r>
          </a:p>
          <a:p>
            <a:pPr lvl="2">
              <a:buClr>
                <a:srgbClr val="FF0000"/>
              </a:buClr>
              <a:buFont typeface="Wingdings" panose="05000000000000000000" pitchFamily="2" charset="2"/>
              <a:buChar char="ü"/>
              <a:defRPr/>
            </a:pPr>
            <a:r>
              <a:rPr lang="en-CA" sz="1800" dirty="0">
                <a:solidFill>
                  <a:srgbClr val="002060"/>
                </a:solidFill>
                <a:latin typeface="Verdana" panose="020B0604030504040204" pitchFamily="34" charset="0"/>
                <a:ea typeface="ＭＳ Ｐゴシック" panose="020B0600070205080204" pitchFamily="34" charset="-128"/>
                <a:cs typeface="Verdana" panose="020B0604030504040204" pitchFamily="34" charset="0"/>
              </a:rPr>
              <a:t>http://www.netstumbler.com/</a:t>
            </a:r>
          </a:p>
          <a:p>
            <a:pPr marL="0" indent="0">
              <a:buFontTx/>
              <a:buNone/>
              <a:defRPr/>
            </a:pPr>
            <a:endParaRPr lang="de-DE" dirty="0"/>
          </a:p>
        </p:txBody>
      </p:sp>
      <p:pic>
        <p:nvPicPr>
          <p:cNvPr id="2" name="Kamera 1">
            <a:extLst>
              <a:ext uri="{FF2B5EF4-FFF2-40B4-BE49-F238E27FC236}">
                <a16:creationId xmlns:a16="http://schemas.microsoft.com/office/drawing/2014/main" id="{E5614EDC-E9DD-790D-F6FA-A2D9BBC2C104}"/>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4717876" y="393701"/>
            <a:ext cx="3328370" cy="1872208"/>
          </a:xfrm>
          <a:prstGeom prst="rect">
            <a:avLst/>
          </a:prstGeom>
          <a:ln w="19050" cap="rnd">
            <a:solidFill>
              <a:srgbClr val="404040"/>
            </a:solidFill>
          </a:ln>
          <a:effectLst/>
        </p:spPr>
      </p:pic>
      <p:pic>
        <p:nvPicPr>
          <p:cNvPr id="6" name="Grafik 5" descr="Ein Bild, das Text, Schrift, Grafiken, Logo enthält.&#10;&#10;Automatisch generierte Beschreibung">
            <a:extLst>
              <a:ext uri="{FF2B5EF4-FFF2-40B4-BE49-F238E27FC236}">
                <a16:creationId xmlns:a16="http://schemas.microsoft.com/office/drawing/2014/main" id="{FDBC1508-A231-84A4-E89F-B5AD22AC8E38}"/>
              </a:ext>
            </a:extLst>
          </p:cNvPr>
          <p:cNvPicPr>
            <a:picLocks noChangeAspect="1"/>
          </p:cNvPicPr>
          <p:nvPr/>
        </p:nvPicPr>
        <p:blipFill>
          <a:blip r:embed="rId4">
            <a:alphaModFix amt="20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65068" y="2324186"/>
            <a:ext cx="2584723" cy="3877085"/>
          </a:xfrm>
          <a:prstGeom prst="rect">
            <a:avLst/>
          </a:prstGeom>
          <a:effectLst>
            <a:softEdge rad="76200"/>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A6A881F7-C197-7835-2FEE-ED8AB1E4BD92}"/>
              </a:ext>
            </a:extLst>
          </p:cNvPr>
          <p:cNvSpPr txBox="1"/>
          <p:nvPr/>
        </p:nvSpPr>
        <p:spPr>
          <a:xfrm>
            <a:off x="6456387" y="2780273"/>
            <a:ext cx="2058962" cy="300082"/>
          </a:xfrm>
          <a:prstGeom prst="rect">
            <a:avLst/>
          </a:prstGeom>
          <a:noFill/>
        </p:spPr>
        <p:txBody>
          <a:bodyPr wrap="none" rtlCol="0">
            <a:spAutoFit/>
          </a:bodyPr>
          <a:lstStyle/>
          <a:p>
            <a:pPr algn="ctr"/>
            <a:r>
              <a:rPr lang="de-DE" sz="1350" dirty="0"/>
              <a:t>christian@schoendorfer.cc</a:t>
            </a:r>
          </a:p>
        </p:txBody>
      </p:sp>
      <p:pic>
        <p:nvPicPr>
          <p:cNvPr id="2" name="Kamera 1">
            <a:extLst>
              <a:ext uri="{FF2B5EF4-FFF2-40B4-BE49-F238E27FC236}">
                <a16:creationId xmlns:a16="http://schemas.microsoft.com/office/drawing/2014/main" id="{F0434893-C343-7F2F-1E40-9D2AFA19E71E}"/>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4287646" y="407523"/>
            <a:ext cx="4227703" cy="2378083"/>
          </a:xfrm>
          <a:prstGeom prst="rect">
            <a:avLst/>
          </a:prstGeom>
          <a:ln>
            <a:noFill/>
          </a:ln>
          <a:effectLst>
            <a:reflection blurRad="6350" stA="50000" endA="275" endPos="40000" dist="101600" dir="5400000" sy="-100000" algn="bl" rotWithShape="0"/>
            <a:softEdge rad="127000"/>
          </a:effectLst>
        </p:spPr>
      </p:pic>
      <p:sp>
        <p:nvSpPr>
          <p:cNvPr id="3" name="Titel 1">
            <a:extLst>
              <a:ext uri="{FF2B5EF4-FFF2-40B4-BE49-F238E27FC236}">
                <a16:creationId xmlns:a16="http://schemas.microsoft.com/office/drawing/2014/main" id="{E304B553-4BCE-0C91-6234-27E99ADBD701}"/>
              </a:ext>
            </a:extLst>
          </p:cNvPr>
          <p:cNvSpPr>
            <a:spLocks noGrp="1"/>
          </p:cNvSpPr>
          <p:nvPr>
            <p:ph type="title"/>
          </p:nvPr>
        </p:nvSpPr>
        <p:spPr>
          <a:xfrm>
            <a:off x="628651" y="1596565"/>
            <a:ext cx="4005398" cy="994172"/>
          </a:xfrm>
        </p:spPr>
        <p:txBody>
          <a:bodyPr>
            <a:normAutofit fontScale="90000"/>
          </a:bodyPr>
          <a:lstStyle/>
          <a:p>
            <a:r>
              <a:rPr lang="de-DE" dirty="0"/>
              <a:t>Vielen Dank für </a:t>
            </a:r>
            <a:br>
              <a:rPr lang="de-DE" dirty="0"/>
            </a:br>
            <a:r>
              <a:rPr lang="de-DE" dirty="0"/>
              <a:t>Ihre Aufmerksamkeit !</a:t>
            </a:r>
          </a:p>
        </p:txBody>
      </p:sp>
      <p:pic>
        <p:nvPicPr>
          <p:cNvPr id="8" name="Grafik 7" descr="Ein Bild, das Text, Entwurf, Cartoon, Darstellung enthält.&#10;&#10;Automatisch generierte Beschreibung">
            <a:extLst>
              <a:ext uri="{FF2B5EF4-FFF2-40B4-BE49-F238E27FC236}">
                <a16:creationId xmlns:a16="http://schemas.microsoft.com/office/drawing/2014/main" id="{CFC817A7-C3E2-4013-981A-255869502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329" y="3429000"/>
            <a:ext cx="7227341" cy="3333927"/>
          </a:xfrm>
          <a:prstGeom prst="rect">
            <a:avLst/>
          </a:prstGeom>
        </p:spPr>
      </p:pic>
    </p:spTree>
    <p:extLst>
      <p:ext uri="{BB962C8B-B14F-4D97-AF65-F5344CB8AC3E}">
        <p14:creationId xmlns:p14="http://schemas.microsoft.com/office/powerpoint/2010/main" val="2041071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a:extLst>
              <a:ext uri="{FF2B5EF4-FFF2-40B4-BE49-F238E27FC236}">
                <a16:creationId xmlns:a16="http://schemas.microsoft.com/office/drawing/2014/main" id="{F24AAFD3-D8EF-FBA7-CE29-9A10FAA43F35}"/>
              </a:ext>
            </a:extLst>
          </p:cNvPr>
          <p:cNvSpPr>
            <a:spLocks noGrp="1" noChangeArrowheads="1"/>
          </p:cNvSpPr>
          <p:nvPr>
            <p:ph type="title"/>
          </p:nvPr>
        </p:nvSpPr>
        <p:spPr/>
        <p:txBody>
          <a:bodyPr/>
          <a:lstStyle/>
          <a:p>
            <a:r>
              <a:rPr lang="de-DE" altLang="de-DE"/>
              <a:t>Weiterentwicklungen</a:t>
            </a:r>
          </a:p>
        </p:txBody>
      </p:sp>
      <p:sp>
        <p:nvSpPr>
          <p:cNvPr id="10243" name="Inhaltsplatzhalter 2">
            <a:extLst>
              <a:ext uri="{FF2B5EF4-FFF2-40B4-BE49-F238E27FC236}">
                <a16:creationId xmlns:a16="http://schemas.microsoft.com/office/drawing/2014/main" id="{1A8E7472-C4F8-0AB8-6195-3FA98D956146}"/>
              </a:ext>
            </a:extLst>
          </p:cNvPr>
          <p:cNvSpPr>
            <a:spLocks noGrp="1" noChangeArrowheads="1"/>
          </p:cNvSpPr>
          <p:nvPr>
            <p:ph idx="1"/>
          </p:nvPr>
        </p:nvSpPr>
        <p:spPr/>
        <p:txBody>
          <a:bodyPr/>
          <a:lstStyle/>
          <a:p>
            <a:r>
              <a:rPr lang="de-DE" altLang="de-DE" dirty="0"/>
              <a:t>Großfunkstelle Nauen</a:t>
            </a:r>
          </a:p>
        </p:txBody>
      </p:sp>
      <p:pic>
        <p:nvPicPr>
          <p:cNvPr id="2" name="Kamera 1">
            <a:extLst>
              <a:ext uri="{FF2B5EF4-FFF2-40B4-BE49-F238E27FC236}">
                <a16:creationId xmlns:a16="http://schemas.microsoft.com/office/drawing/2014/main" id="{58B3A4B2-7900-D5AF-EBA8-4E2ED66844CD}"/>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084168" y="365126"/>
            <a:ext cx="2431182" cy="2431182"/>
          </a:xfrm>
          <a:prstGeom prst="ellipse">
            <a:avLst/>
          </a:prstGeom>
          <a:ln>
            <a:noFill/>
          </a:ln>
          <a:effectLst>
            <a:softEdge rad="127000"/>
          </a:effectLst>
        </p:spPr>
      </p:pic>
      <p:pic>
        <p:nvPicPr>
          <p:cNvPr id="4" name="Grafik 3" descr="Ein Bild, das draußen, Himmel, Baum, Pflanze enthält.">
            <a:extLst>
              <a:ext uri="{FF2B5EF4-FFF2-40B4-BE49-F238E27FC236}">
                <a16:creationId xmlns:a16="http://schemas.microsoft.com/office/drawing/2014/main" id="{01B62BF3-BC46-9C0A-AA4E-AA1B8C40E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3137393"/>
            <a:ext cx="4533912" cy="3174506"/>
          </a:xfrm>
          <a:prstGeom prst="rect">
            <a:avLst/>
          </a:prstGeom>
        </p:spPr>
      </p:pic>
      <p:pic>
        <p:nvPicPr>
          <p:cNvPr id="6" name="Grafik 5" descr="Ein Bild, das Himmel, draußen, Turm, Baum enthält.">
            <a:extLst>
              <a:ext uri="{FF2B5EF4-FFF2-40B4-BE49-F238E27FC236}">
                <a16:creationId xmlns:a16="http://schemas.microsoft.com/office/drawing/2014/main" id="{2A011879-7AF0-BB50-76C2-051D32FBE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168" y="3429000"/>
            <a:ext cx="2213735" cy="256490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a:extLst>
              <a:ext uri="{FF2B5EF4-FFF2-40B4-BE49-F238E27FC236}">
                <a16:creationId xmlns:a16="http://schemas.microsoft.com/office/drawing/2014/main" id="{540DF283-FD96-F818-5F3F-29429232342D}"/>
              </a:ext>
            </a:extLst>
          </p:cNvPr>
          <p:cNvSpPr>
            <a:spLocks noGrp="1" noChangeArrowheads="1"/>
          </p:cNvSpPr>
          <p:nvPr>
            <p:ph type="title"/>
          </p:nvPr>
        </p:nvSpPr>
        <p:spPr/>
        <p:txBody>
          <a:bodyPr/>
          <a:lstStyle/>
          <a:p>
            <a:r>
              <a:rPr lang="de-DE" altLang="de-DE" dirty="0"/>
              <a:t>Das „</a:t>
            </a:r>
            <a:r>
              <a:rPr lang="de-DE" altLang="de-DE" dirty="0" err="1"/>
              <a:t>Funkfeld</a:t>
            </a:r>
            <a:r>
              <a:rPr lang="de-DE" altLang="de-DE" dirty="0"/>
              <a:t>“</a:t>
            </a:r>
          </a:p>
        </p:txBody>
      </p:sp>
      <mc:AlternateContent xmlns:mc="http://schemas.openxmlformats.org/markup-compatibility/2006" xmlns:a14="http://schemas.microsoft.com/office/drawing/2010/main">
        <mc:Choice Requires="a14">
          <p:sp>
            <p:nvSpPr>
              <p:cNvPr id="11267" name="Inhaltsplatzhalter 2">
                <a:extLst>
                  <a:ext uri="{FF2B5EF4-FFF2-40B4-BE49-F238E27FC236}">
                    <a16:creationId xmlns:a16="http://schemas.microsoft.com/office/drawing/2014/main" id="{7ABF42C9-AC4B-A575-23DA-3C4D39C2557E}"/>
                  </a:ext>
                </a:extLst>
              </p:cNvPr>
              <p:cNvSpPr>
                <a:spLocks noGrp="1" noChangeArrowheads="1"/>
              </p:cNvSpPr>
              <p:nvPr>
                <p:ph idx="1"/>
              </p:nvPr>
            </p:nvSpPr>
            <p:spPr/>
            <p:txBody>
              <a:bodyPr/>
              <a:lstStyle/>
              <a:p>
                <a:r>
                  <a:rPr lang="de-DE" altLang="de-DE" dirty="0"/>
                  <a:t>Empfangsleistung</a:t>
                </a:r>
                <a14:m>
                  <m:oMath xmlns:m="http://schemas.openxmlformats.org/officeDocument/2006/math">
                    <a:fld id="{825F15A7-03F4-43D7-82C5-3E23DA2F108C}" type="mathplaceholder">
                      <a:rPr lang="de-AT" i="1" smtClean="0">
                        <a:latin typeface="Cambria Math" panose="02040503050406030204" pitchFamily="18" charset="0"/>
                      </a:rPr>
                      <a:t>Geben Sie hier eine Formel ein.</a:t>
                    </a:fld>
                  </m:oMath>
                </a14:m>
                <a:endParaRPr lang="de-DE" altLang="de-DE" dirty="0"/>
              </a:p>
              <a:p>
                <a:r>
                  <a:rPr lang="de-DE" altLang="de-DE" dirty="0" err="1"/>
                  <a:t>Diversity</a:t>
                </a:r>
                <a:endParaRPr lang="de-DE" altLang="de-DE" dirty="0"/>
              </a:p>
              <a:p>
                <a:r>
                  <a:rPr lang="de-DE" altLang="de-DE" dirty="0"/>
                  <a:t>Abschattung</a:t>
                </a:r>
              </a:p>
              <a:p>
                <a:r>
                  <a:rPr lang="de-DE" altLang="de-DE" dirty="0"/>
                  <a:t>Reflexion</a:t>
                </a:r>
              </a:p>
              <a:p>
                <a:r>
                  <a:rPr lang="de-DE" altLang="de-DE" dirty="0"/>
                  <a:t>Dämpfung</a:t>
                </a:r>
              </a:p>
              <a:p>
                <a:r>
                  <a:rPr lang="de-DE" altLang="de-DE" dirty="0"/>
                  <a:t>Antennengeometrie</a:t>
                </a:r>
              </a:p>
              <a:p>
                <a:r>
                  <a:rPr lang="de-DE" altLang="de-DE" dirty="0" err="1"/>
                  <a:t>Fesnelzone</a:t>
                </a:r>
                <a:endParaRPr lang="de-DE" altLang="de-DE" dirty="0"/>
              </a:p>
              <a:p>
                <a:endParaRPr lang="de-DE" altLang="de-DE" dirty="0"/>
              </a:p>
            </p:txBody>
          </p:sp>
        </mc:Choice>
        <mc:Fallback xmlns="">
          <p:sp>
            <p:nvSpPr>
              <p:cNvPr id="11267" name="Inhaltsplatzhalter 2">
                <a:extLst>
                  <a:ext uri="{FF2B5EF4-FFF2-40B4-BE49-F238E27FC236}">
                    <a16:creationId xmlns:a16="http://schemas.microsoft.com/office/drawing/2014/main" id="{7ABF42C9-AC4B-A575-23DA-3C4D39C2557E}"/>
                  </a:ext>
                </a:extLst>
              </p:cNvPr>
              <p:cNvSpPr>
                <a:spLocks noGrp="1" noRot="1" noChangeAspect="1" noMove="1" noResize="1" noEditPoints="1" noAdjustHandles="1" noChangeArrowheads="1" noChangeShapeType="1" noTextEdit="1"/>
              </p:cNvSpPr>
              <p:nvPr>
                <p:ph idx="1"/>
              </p:nvPr>
            </p:nvSpPr>
            <p:spPr>
              <a:blipFill>
                <a:blip r:embed="rId2"/>
                <a:stretch>
                  <a:fillRect l="-773" t="-1541"/>
                </a:stretch>
              </a:blipFill>
            </p:spPr>
            <p:txBody>
              <a:bodyPr/>
              <a:lstStyle/>
              <a:p>
                <a:r>
                  <a:rPr lang="de-AT">
                    <a:noFill/>
                  </a:rPr>
                  <a:t> </a:t>
                </a:r>
              </a:p>
            </p:txBody>
          </p:sp>
        </mc:Fallback>
      </mc:AlternateContent>
      <p:pic>
        <p:nvPicPr>
          <p:cNvPr id="11269" name="Grafik 10">
            <a:extLst>
              <a:ext uri="{FF2B5EF4-FFF2-40B4-BE49-F238E27FC236}">
                <a16:creationId xmlns:a16="http://schemas.microsoft.com/office/drawing/2014/main" id="{2CADAE5E-6E75-1887-B747-B0B7CCDF9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193925"/>
            <a:ext cx="2119313"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Grafik 12">
            <a:extLst>
              <a:ext uri="{FF2B5EF4-FFF2-40B4-BE49-F238E27FC236}">
                <a16:creationId xmlns:a16="http://schemas.microsoft.com/office/drawing/2014/main" id="{27390940-FEED-F6C8-85AF-4B29C3B1792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5600" y="4221163"/>
            <a:ext cx="267335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amera 3">
            <a:extLst>
              <a:ext uri="{FF2B5EF4-FFF2-40B4-BE49-F238E27FC236}">
                <a16:creationId xmlns:a16="http://schemas.microsoft.com/office/drawing/2014/main" id="{A050F370-DA9C-5A4C-4E2E-A5E25C88B43E}"/>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2483768" y="4422776"/>
            <a:ext cx="1927126" cy="1927126"/>
          </a:xfrm>
          <a:prstGeom prst="ellipse">
            <a:avLst/>
          </a:prstGeom>
          <a:ln>
            <a:noFill/>
          </a:ln>
          <a:effectLst>
            <a:softEdge rad="127000"/>
          </a:effectLst>
        </p:spPr>
      </p:pic>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2734DDDA-FE23-36A3-5CEE-2A78C9292B4B}"/>
                  </a:ext>
                </a:extLst>
              </p:cNvPr>
              <p:cNvSpPr txBox="1"/>
              <p:nvPr/>
            </p:nvSpPr>
            <p:spPr>
              <a:xfrm>
                <a:off x="3590762" y="2435224"/>
                <a:ext cx="1640263" cy="6938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AT" sz="2400" b="0" i="1" smtClean="0">
                              <a:latin typeface="Cambria Math" panose="02040503050406030204" pitchFamily="18" charset="0"/>
                            </a:rPr>
                          </m:ctrlPr>
                        </m:sSubPr>
                        <m:e>
                          <m:r>
                            <a:rPr lang="de-AT" sz="2400" b="0" i="1" smtClean="0">
                              <a:latin typeface="Cambria Math" panose="02040503050406030204" pitchFamily="18" charset="0"/>
                            </a:rPr>
                            <m:t>𝑆</m:t>
                          </m:r>
                        </m:e>
                        <m:sub>
                          <m:r>
                            <a:rPr lang="de-AT" sz="2400" b="0" i="1" smtClean="0">
                              <a:latin typeface="Cambria Math" panose="02040503050406030204" pitchFamily="18" charset="0"/>
                            </a:rPr>
                            <m:t>𝑒</m:t>
                          </m:r>
                        </m:sub>
                      </m:sSub>
                      <m:r>
                        <a:rPr lang="de-AT" sz="2400" b="0" i="1" smtClean="0">
                          <a:latin typeface="Cambria Math" panose="02040503050406030204" pitchFamily="18" charset="0"/>
                        </a:rPr>
                        <m:t>=</m:t>
                      </m:r>
                      <m:f>
                        <m:fPr>
                          <m:ctrlPr>
                            <a:rPr lang="de-AT" sz="2400" b="0" i="1" smtClean="0">
                              <a:latin typeface="Cambria Math" panose="02040503050406030204" pitchFamily="18" charset="0"/>
                            </a:rPr>
                          </m:ctrlPr>
                        </m:fPr>
                        <m:num>
                          <m:sSub>
                            <m:sSubPr>
                              <m:ctrlPr>
                                <a:rPr lang="de-AT" sz="2400" b="0" i="1" smtClean="0">
                                  <a:latin typeface="Cambria Math" panose="02040503050406030204" pitchFamily="18" charset="0"/>
                                </a:rPr>
                              </m:ctrlPr>
                            </m:sSubPr>
                            <m:e>
                              <m:r>
                                <a:rPr lang="de-AT" sz="2400" b="0" i="1" smtClean="0">
                                  <a:latin typeface="Cambria Math" panose="02040503050406030204" pitchFamily="18" charset="0"/>
                                </a:rPr>
                                <m:t>𝐺</m:t>
                              </m:r>
                            </m:e>
                            <m:sub>
                              <m:r>
                                <a:rPr lang="de-AT" sz="2400" b="0" i="1" smtClean="0">
                                  <a:latin typeface="Cambria Math" panose="02040503050406030204" pitchFamily="18" charset="0"/>
                                </a:rPr>
                                <m:t>𝑠</m:t>
                              </m:r>
                              <m:r>
                                <a:rPr lang="de-AT" sz="2400" b="0" i="1" smtClean="0">
                                  <a:latin typeface="Cambria Math" panose="02040503050406030204" pitchFamily="18" charset="0"/>
                                </a:rPr>
                                <m:t> </m:t>
                              </m:r>
                            </m:sub>
                          </m:sSub>
                          <m:sSub>
                            <m:sSubPr>
                              <m:ctrlPr>
                                <a:rPr lang="de-AT" sz="2400" b="0" i="1" smtClean="0">
                                  <a:latin typeface="Cambria Math" panose="02040503050406030204" pitchFamily="18" charset="0"/>
                                </a:rPr>
                              </m:ctrlPr>
                            </m:sSubPr>
                            <m:e>
                              <m:r>
                                <a:rPr lang="de-AT" sz="2400" b="0" i="1" smtClean="0">
                                  <a:latin typeface="Cambria Math" panose="02040503050406030204" pitchFamily="18" charset="0"/>
                                </a:rPr>
                                <m:t>𝑃</m:t>
                              </m:r>
                            </m:e>
                            <m:sub>
                              <m:r>
                                <a:rPr lang="de-AT" sz="2400" b="0" i="1" smtClean="0">
                                  <a:latin typeface="Cambria Math" panose="02040503050406030204" pitchFamily="18" charset="0"/>
                                </a:rPr>
                                <m:t>𝑠</m:t>
                              </m:r>
                            </m:sub>
                          </m:sSub>
                        </m:num>
                        <m:den>
                          <m:r>
                            <a:rPr lang="de-AT" sz="2400" b="0" i="1" smtClean="0">
                              <a:latin typeface="Cambria Math" panose="02040503050406030204" pitchFamily="18" charset="0"/>
                            </a:rPr>
                            <m:t>4</m:t>
                          </m:r>
                          <m:r>
                            <a:rPr lang="de-AT" sz="2400" b="0" i="1" smtClean="0">
                              <a:latin typeface="Cambria Math" panose="02040503050406030204" pitchFamily="18" charset="0"/>
                              <a:ea typeface="Cambria Math" panose="02040503050406030204" pitchFamily="18" charset="0"/>
                            </a:rPr>
                            <m:t>𝜋</m:t>
                          </m:r>
                          <m:sSup>
                            <m:sSupPr>
                              <m:ctrlPr>
                                <a:rPr lang="de-AT" sz="2400" b="0" i="1" smtClean="0">
                                  <a:latin typeface="Cambria Math" panose="02040503050406030204" pitchFamily="18" charset="0"/>
                                  <a:ea typeface="Cambria Math" panose="02040503050406030204" pitchFamily="18" charset="0"/>
                                </a:rPr>
                              </m:ctrlPr>
                            </m:sSupPr>
                            <m:e>
                              <m:r>
                                <a:rPr lang="de-AT" sz="2400" b="0" i="1" smtClean="0">
                                  <a:latin typeface="Cambria Math" panose="02040503050406030204" pitchFamily="18" charset="0"/>
                                  <a:ea typeface="Cambria Math" panose="02040503050406030204" pitchFamily="18" charset="0"/>
                                </a:rPr>
                                <m:t>𝑙</m:t>
                              </m:r>
                            </m:e>
                            <m:sup>
                              <m:r>
                                <a:rPr lang="de-AT" sz="2400" b="0" i="1" smtClean="0">
                                  <a:latin typeface="Cambria Math" panose="02040503050406030204" pitchFamily="18" charset="0"/>
                                  <a:ea typeface="Cambria Math" panose="02040503050406030204" pitchFamily="18" charset="0"/>
                                </a:rPr>
                                <m:t>2</m:t>
                              </m:r>
                            </m:sup>
                          </m:sSup>
                        </m:den>
                      </m:f>
                    </m:oMath>
                  </m:oMathPara>
                </a14:m>
                <a:endParaRPr lang="de-AT" sz="2400" dirty="0"/>
              </a:p>
            </p:txBody>
          </p:sp>
        </mc:Choice>
        <mc:Fallback xmlns="">
          <p:sp>
            <p:nvSpPr>
              <p:cNvPr id="6" name="Textfeld 5">
                <a:extLst>
                  <a:ext uri="{FF2B5EF4-FFF2-40B4-BE49-F238E27FC236}">
                    <a16:creationId xmlns:a16="http://schemas.microsoft.com/office/drawing/2014/main" id="{2734DDDA-FE23-36A3-5CEE-2A78C9292B4B}"/>
                  </a:ext>
                </a:extLst>
              </p:cNvPr>
              <p:cNvSpPr txBox="1">
                <a:spLocks noRot="1" noChangeAspect="1" noMove="1" noResize="1" noEditPoints="1" noAdjustHandles="1" noChangeArrowheads="1" noChangeShapeType="1" noTextEdit="1"/>
              </p:cNvSpPr>
              <p:nvPr/>
            </p:nvSpPr>
            <p:spPr>
              <a:xfrm>
                <a:off x="3590762" y="2435224"/>
                <a:ext cx="1640263" cy="693844"/>
              </a:xfrm>
              <a:prstGeom prst="rect">
                <a:avLst/>
              </a:prstGeom>
              <a:blipFill>
                <a:blip r:embed="rId7"/>
                <a:stretch>
                  <a:fillRect/>
                </a:stretch>
              </a:blipFill>
            </p:spPr>
            <p:txBody>
              <a:bodyPr/>
              <a:lstStyle/>
              <a:p>
                <a:r>
                  <a:rPr lang="de-AT">
                    <a:noFill/>
                  </a:rPr>
                  <a:t> </a:t>
                </a:r>
              </a:p>
            </p:txBody>
          </p:sp>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91E9040-C004-5BFF-64CE-29EB385B6F6C}"/>
              </a:ext>
            </a:extLst>
          </p:cNvPr>
          <p:cNvSpPr>
            <a:spLocks noGrp="1" noChangeArrowheads="1"/>
          </p:cNvSpPr>
          <p:nvPr>
            <p:ph type="title"/>
          </p:nvPr>
        </p:nvSpPr>
        <p:spPr/>
        <p:txBody>
          <a:bodyPr/>
          <a:lstStyle/>
          <a:p>
            <a:pPr eaLnBrk="1" hangingPunct="1"/>
            <a:r>
              <a:rPr lang="de-DE" altLang="de-DE" dirty="0"/>
              <a:t>Mobilkommunikation</a:t>
            </a:r>
          </a:p>
        </p:txBody>
      </p:sp>
      <p:sp>
        <p:nvSpPr>
          <p:cNvPr id="12291" name="Rectangle 3">
            <a:extLst>
              <a:ext uri="{FF2B5EF4-FFF2-40B4-BE49-F238E27FC236}">
                <a16:creationId xmlns:a16="http://schemas.microsoft.com/office/drawing/2014/main" id="{088960D8-C1C6-55D5-05E9-F1CCB420EC06}"/>
              </a:ext>
            </a:extLst>
          </p:cNvPr>
          <p:cNvSpPr>
            <a:spLocks noGrp="1" noChangeArrowheads="1"/>
          </p:cNvSpPr>
          <p:nvPr>
            <p:ph idx="1"/>
          </p:nvPr>
        </p:nvSpPr>
        <p:spPr/>
        <p:txBody>
          <a:bodyPr>
            <a:normAutofit/>
          </a:bodyPr>
          <a:lstStyle/>
          <a:p>
            <a:pPr eaLnBrk="1" hangingPunct="1"/>
            <a:r>
              <a:rPr lang="de-DE" altLang="de-DE" sz="2800" dirty="0"/>
              <a:t>In rund 10 Jahren erreicht die Anzahl der mobilen Endgeräte die Anzahl der Festnetzanschlüsse, die dafür 100 Jahre benötigten</a:t>
            </a:r>
          </a:p>
          <a:p>
            <a:pPr eaLnBrk="1" hangingPunct="1"/>
            <a:endParaRPr lang="de-DE" altLang="de-DE" sz="2800" dirty="0"/>
          </a:p>
          <a:p>
            <a:pPr eaLnBrk="1" hangingPunct="1"/>
            <a:r>
              <a:rPr lang="de-DE" altLang="de-DE" sz="2800" dirty="0"/>
              <a:t>Spektrum reicht von DECT Systemen bis hin zu zellularen Systemen</a:t>
            </a:r>
          </a:p>
          <a:p>
            <a:pPr eaLnBrk="1" hangingPunct="1"/>
            <a:endParaRPr lang="de-DE" altLang="de-DE" sz="2800" dirty="0"/>
          </a:p>
          <a:p>
            <a:pPr eaLnBrk="1" hangingPunct="1"/>
            <a:r>
              <a:rPr lang="de-DE" altLang="de-DE" sz="2800" dirty="0"/>
              <a:t>Global System </a:t>
            </a:r>
            <a:r>
              <a:rPr lang="de-DE" altLang="de-DE" sz="2800" dirty="0" err="1"/>
              <a:t>for</a:t>
            </a:r>
            <a:r>
              <a:rPr lang="de-DE" altLang="de-DE" sz="2800" dirty="0"/>
              <a:t> mobile </a:t>
            </a:r>
            <a:r>
              <a:rPr lang="de-DE" altLang="de-DE" sz="2800" dirty="0" err="1"/>
              <a:t>communication</a:t>
            </a:r>
            <a:r>
              <a:rPr lang="de-DE" altLang="de-DE" sz="2800" dirty="0"/>
              <a:t> GSM</a:t>
            </a:r>
          </a:p>
        </p:txBody>
      </p:sp>
      <p:pic>
        <p:nvPicPr>
          <p:cNvPr id="2" name="Kamera 1">
            <a:extLst>
              <a:ext uri="{FF2B5EF4-FFF2-40B4-BE49-F238E27FC236}">
                <a16:creationId xmlns:a16="http://schemas.microsoft.com/office/drawing/2014/main" id="{EBAF53B0-4E9C-D0AC-D52B-61E62C26E6C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7075190" y="385465"/>
            <a:ext cx="1440160" cy="1440160"/>
          </a:xfrm>
          <a:prstGeom prst="ellipse">
            <a:avLst/>
          </a:prstGeom>
          <a:ln>
            <a:noFill/>
          </a:ln>
          <a:effectLst>
            <a:softEdge rad="1270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3B030BB-699B-7B4A-0554-6011959251CC}"/>
              </a:ext>
            </a:extLst>
          </p:cNvPr>
          <p:cNvSpPr>
            <a:spLocks noGrp="1" noChangeArrowheads="1"/>
          </p:cNvSpPr>
          <p:nvPr>
            <p:ph type="title"/>
          </p:nvPr>
        </p:nvSpPr>
        <p:spPr/>
        <p:txBody>
          <a:bodyPr/>
          <a:lstStyle/>
          <a:p>
            <a:pPr eaLnBrk="1" hangingPunct="1"/>
            <a:r>
              <a:rPr lang="de-DE" altLang="de-DE" sz="3600">
                <a:solidFill>
                  <a:schemeClr val="tx1"/>
                </a:solidFill>
              </a:rPr>
              <a:t>… die Anfänge einer Technologie…</a:t>
            </a:r>
          </a:p>
        </p:txBody>
      </p:sp>
      <p:sp>
        <p:nvSpPr>
          <p:cNvPr id="13315" name="Rectangle 3">
            <a:extLst>
              <a:ext uri="{FF2B5EF4-FFF2-40B4-BE49-F238E27FC236}">
                <a16:creationId xmlns:a16="http://schemas.microsoft.com/office/drawing/2014/main" id="{7819865D-0D5B-73BD-E56F-978504C5F41D}"/>
              </a:ext>
            </a:extLst>
          </p:cNvPr>
          <p:cNvSpPr>
            <a:spLocks noGrp="1" noChangeArrowheads="1"/>
          </p:cNvSpPr>
          <p:nvPr>
            <p:ph idx="1"/>
          </p:nvPr>
        </p:nvSpPr>
        <p:spPr/>
        <p:txBody>
          <a:bodyPr>
            <a:normAutofit/>
          </a:bodyPr>
          <a:lstStyle/>
          <a:p>
            <a:pPr eaLnBrk="1" hangingPunct="1">
              <a:lnSpc>
                <a:spcPct val="90000"/>
              </a:lnSpc>
              <a:buFontTx/>
              <a:buNone/>
            </a:pPr>
            <a:r>
              <a:rPr lang="de-DE" altLang="de-DE" sz="2000" b="1" dirty="0"/>
              <a:t>1920er</a:t>
            </a:r>
            <a:r>
              <a:rPr lang="de-DE" altLang="de-DE" sz="2000" dirty="0"/>
              <a:t> Jahre</a:t>
            </a:r>
          </a:p>
          <a:p>
            <a:pPr lvl="1" eaLnBrk="1" hangingPunct="1">
              <a:lnSpc>
                <a:spcPct val="90000"/>
              </a:lnSpc>
            </a:pPr>
            <a:r>
              <a:rPr lang="de-DE" altLang="de-DE" dirty="0"/>
              <a:t>Deutsche Reichsbahn verwendet ein Zugtelefon</a:t>
            </a:r>
          </a:p>
          <a:p>
            <a:pPr eaLnBrk="1" hangingPunct="1">
              <a:lnSpc>
                <a:spcPct val="90000"/>
              </a:lnSpc>
              <a:buFontTx/>
              <a:buNone/>
            </a:pPr>
            <a:r>
              <a:rPr lang="de-DE" altLang="de-DE" sz="2000" b="1" dirty="0"/>
              <a:t>1946</a:t>
            </a:r>
          </a:p>
          <a:p>
            <a:pPr lvl="1" eaLnBrk="1" hangingPunct="1">
              <a:lnSpc>
                <a:spcPct val="90000"/>
              </a:lnSpc>
            </a:pPr>
            <a:r>
              <a:rPr lang="de-DE" altLang="de-DE" dirty="0"/>
              <a:t>in USA wird das erste „Mobilfunksystem“ präsentiert</a:t>
            </a:r>
          </a:p>
          <a:p>
            <a:pPr lvl="2" eaLnBrk="1" hangingPunct="1">
              <a:lnSpc>
                <a:spcPct val="90000"/>
              </a:lnSpc>
            </a:pPr>
            <a:r>
              <a:rPr lang="de-DE" altLang="de-DE" sz="1600" dirty="0"/>
              <a:t>18 kg</a:t>
            </a:r>
          </a:p>
          <a:p>
            <a:pPr lvl="2" eaLnBrk="1" hangingPunct="1">
              <a:lnSpc>
                <a:spcPct val="90000"/>
              </a:lnSpc>
            </a:pPr>
            <a:r>
              <a:rPr lang="de-DE" altLang="de-DE" sz="1600" dirty="0"/>
              <a:t>8 Minuten Gesprächszeit</a:t>
            </a:r>
          </a:p>
          <a:p>
            <a:pPr eaLnBrk="1" hangingPunct="1">
              <a:lnSpc>
                <a:spcPct val="90000"/>
              </a:lnSpc>
              <a:buFontTx/>
              <a:buNone/>
            </a:pPr>
            <a:r>
              <a:rPr lang="de-DE" altLang="de-DE" sz="2000" b="1" dirty="0"/>
              <a:t>1953</a:t>
            </a:r>
          </a:p>
          <a:p>
            <a:pPr lvl="1" eaLnBrk="1" hangingPunct="1">
              <a:lnSpc>
                <a:spcPct val="90000"/>
              </a:lnSpc>
            </a:pPr>
            <a:r>
              <a:rPr lang="de-DE" altLang="de-DE" dirty="0"/>
              <a:t>erstes Mobilfunkgespräch in Deutschland anlässlich der Funkausstellung in Berlin</a:t>
            </a:r>
          </a:p>
          <a:p>
            <a:pPr lvl="2" eaLnBrk="1" hangingPunct="1">
              <a:lnSpc>
                <a:spcPct val="90000"/>
              </a:lnSpc>
            </a:pPr>
            <a:r>
              <a:rPr lang="de-DE" altLang="de-DE" sz="1600" dirty="0"/>
              <a:t>16 kg</a:t>
            </a:r>
          </a:p>
          <a:p>
            <a:pPr lvl="2" eaLnBrk="1" hangingPunct="1">
              <a:lnSpc>
                <a:spcPct val="90000"/>
              </a:lnSpc>
            </a:pPr>
            <a:r>
              <a:rPr lang="de-DE" altLang="de-DE" sz="1600" dirty="0"/>
              <a:t>Ca. 8000 DM</a:t>
            </a:r>
          </a:p>
          <a:p>
            <a:pPr lvl="2" eaLnBrk="1" hangingPunct="1">
              <a:lnSpc>
                <a:spcPct val="90000"/>
              </a:lnSpc>
            </a:pPr>
            <a:r>
              <a:rPr lang="de-DE" altLang="de-DE" sz="1600" dirty="0"/>
              <a:t>Erst rund 5 Jahre später für Verkehrsfunk </a:t>
            </a:r>
            <a:br>
              <a:rPr lang="de-DE" altLang="de-DE" sz="1600" dirty="0"/>
            </a:br>
            <a:r>
              <a:rPr lang="de-DE" altLang="de-DE" sz="1600" dirty="0"/>
              <a:t>freigegeben (A-Netz)</a:t>
            </a:r>
          </a:p>
        </p:txBody>
      </p:sp>
      <p:pic>
        <p:nvPicPr>
          <p:cNvPr id="13316" name="Picture 4" descr="Autotelefon-50-2">
            <a:extLst>
              <a:ext uri="{FF2B5EF4-FFF2-40B4-BE49-F238E27FC236}">
                <a16:creationId xmlns:a16="http://schemas.microsoft.com/office/drawing/2014/main" id="{8A57320C-9961-2D17-087E-68FBF3A83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123" y="4509120"/>
            <a:ext cx="3341601" cy="166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descr="Ein Bild, das Zug, Schwarzweiß, draußen, Lokomotive enthält.&#10;&#10;Automatisch generierte Beschreibung">
            <a:extLst>
              <a:ext uri="{FF2B5EF4-FFF2-40B4-BE49-F238E27FC236}">
                <a16:creationId xmlns:a16="http://schemas.microsoft.com/office/drawing/2014/main" id="{478F28E3-F0D5-5BE9-571A-73AB6F539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240" y="1391160"/>
            <a:ext cx="1277114" cy="1757299"/>
          </a:xfrm>
          <a:prstGeom prst="rect">
            <a:avLst/>
          </a:prstGeom>
        </p:spPr>
      </p:pic>
      <p:pic>
        <p:nvPicPr>
          <p:cNvPr id="4" name="Kamera 3">
            <a:extLst>
              <a:ext uri="{FF2B5EF4-FFF2-40B4-BE49-F238E27FC236}">
                <a16:creationId xmlns:a16="http://schemas.microsoft.com/office/drawing/2014/main" id="{A9F152BE-4FB0-8386-0E72-1DFF37EE2D35}"/>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7527704" y="2780928"/>
            <a:ext cx="1440160" cy="1440160"/>
          </a:xfrm>
          <a:prstGeom prst="ellipse">
            <a:avLst/>
          </a:prstGeom>
          <a:ln>
            <a:noFill/>
          </a:ln>
          <a:effectLst>
            <a:softEdge rad="1270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4E40042-743B-A8E2-9EB3-353293610318}"/>
              </a:ext>
            </a:extLst>
          </p:cNvPr>
          <p:cNvSpPr>
            <a:spLocks noGrp="1" noChangeArrowheads="1"/>
          </p:cNvSpPr>
          <p:nvPr>
            <p:ph type="title"/>
          </p:nvPr>
        </p:nvSpPr>
        <p:spPr/>
        <p:txBody>
          <a:bodyPr/>
          <a:lstStyle/>
          <a:p>
            <a:pPr eaLnBrk="1" hangingPunct="1"/>
            <a:r>
              <a:rPr lang="de-DE" altLang="de-DE" sz="3600" dirty="0">
                <a:solidFill>
                  <a:schemeClr val="tx1"/>
                </a:solidFill>
              </a:rPr>
              <a:t>… die Anfänge einer Technologie…</a:t>
            </a:r>
          </a:p>
        </p:txBody>
      </p:sp>
      <p:sp>
        <p:nvSpPr>
          <p:cNvPr id="14339" name="Rectangle 3">
            <a:extLst>
              <a:ext uri="{FF2B5EF4-FFF2-40B4-BE49-F238E27FC236}">
                <a16:creationId xmlns:a16="http://schemas.microsoft.com/office/drawing/2014/main" id="{C740EB1A-5EEC-836D-9165-6F75CF4AD8EC}"/>
              </a:ext>
            </a:extLst>
          </p:cNvPr>
          <p:cNvSpPr>
            <a:spLocks noGrp="1" noChangeArrowheads="1"/>
          </p:cNvSpPr>
          <p:nvPr>
            <p:ph idx="1"/>
          </p:nvPr>
        </p:nvSpPr>
        <p:spPr/>
        <p:txBody>
          <a:bodyPr>
            <a:normAutofit lnSpcReduction="10000"/>
          </a:bodyPr>
          <a:lstStyle/>
          <a:p>
            <a:pPr eaLnBrk="1" hangingPunct="1">
              <a:lnSpc>
                <a:spcPct val="80000"/>
              </a:lnSpc>
              <a:buFontTx/>
              <a:buNone/>
            </a:pPr>
            <a:r>
              <a:rPr lang="de-DE" altLang="de-DE" sz="2800" b="1" dirty="0"/>
              <a:t>1982</a:t>
            </a:r>
          </a:p>
          <a:p>
            <a:pPr lvl="1" eaLnBrk="1" hangingPunct="1">
              <a:lnSpc>
                <a:spcPct val="80000"/>
              </a:lnSpc>
              <a:buFontTx/>
              <a:buChar char="-"/>
            </a:pPr>
            <a:r>
              <a:rPr lang="de-DE" altLang="de-DE" sz="2400" dirty="0"/>
              <a:t>Nordic Telecom und </a:t>
            </a:r>
            <a:r>
              <a:rPr lang="de-DE" altLang="de-DE" sz="2400" dirty="0" err="1"/>
              <a:t>Netherlands</a:t>
            </a:r>
            <a:r>
              <a:rPr lang="de-DE" altLang="de-DE" sz="2400" dirty="0"/>
              <a:t> 	PTT vereinigen sich zur  </a:t>
            </a:r>
            <a:r>
              <a:rPr lang="de-DE" altLang="de-DE" sz="2400" dirty="0">
                <a:hlinkClick r:id="rId2"/>
              </a:rPr>
              <a:t>CEPT </a:t>
            </a:r>
            <a:r>
              <a:rPr lang="de-DE" altLang="de-DE" sz="2400" dirty="0"/>
              <a:t>(Conference </a:t>
            </a:r>
            <a:r>
              <a:rPr lang="de-DE" altLang="de-DE" sz="2400" dirty="0" err="1"/>
              <a:t>of</a:t>
            </a:r>
            <a:r>
              <a:rPr lang="de-DE" altLang="de-DE" sz="2400" dirty="0"/>
              <a:t> European Post and 	Telecommunications) </a:t>
            </a:r>
          </a:p>
          <a:p>
            <a:pPr lvl="1" eaLnBrk="1" hangingPunct="1">
              <a:lnSpc>
                <a:spcPct val="80000"/>
              </a:lnSpc>
              <a:buFontTx/>
              <a:buChar char="-"/>
            </a:pPr>
            <a:r>
              <a:rPr lang="de-DE" altLang="de-DE" sz="2400" dirty="0"/>
              <a:t>Ziel: Entwicklung eines zellenorientierten Funksystems</a:t>
            </a:r>
          </a:p>
          <a:p>
            <a:pPr eaLnBrk="1" hangingPunct="1">
              <a:lnSpc>
                <a:spcPct val="80000"/>
              </a:lnSpc>
              <a:buFontTx/>
              <a:buNone/>
            </a:pPr>
            <a:r>
              <a:rPr lang="de-DE" altLang="de-DE" sz="2800" b="1" dirty="0"/>
              <a:t>1986</a:t>
            </a:r>
          </a:p>
          <a:p>
            <a:pPr lvl="1" eaLnBrk="1" hangingPunct="1">
              <a:lnSpc>
                <a:spcPct val="80000"/>
              </a:lnSpc>
            </a:pPr>
            <a:r>
              <a:rPr lang="de-DE" altLang="de-DE" sz="2400" dirty="0"/>
              <a:t>Verabschiedung des ersten 	Standards</a:t>
            </a:r>
          </a:p>
          <a:p>
            <a:pPr eaLnBrk="1" hangingPunct="1">
              <a:lnSpc>
                <a:spcPct val="80000"/>
              </a:lnSpc>
              <a:buFontTx/>
              <a:buNone/>
            </a:pPr>
            <a:r>
              <a:rPr lang="de-DE" altLang="de-DE" sz="2800" b="1" dirty="0"/>
              <a:t>1987</a:t>
            </a:r>
            <a:r>
              <a:rPr lang="de-DE" altLang="de-DE" sz="2800" dirty="0"/>
              <a:t> </a:t>
            </a:r>
          </a:p>
          <a:p>
            <a:pPr lvl="1" eaLnBrk="1" hangingPunct="1">
              <a:lnSpc>
                <a:spcPct val="80000"/>
              </a:lnSpc>
            </a:pPr>
            <a:r>
              <a:rPr lang="de-DE" altLang="de-DE" sz="2400" dirty="0"/>
              <a:t>13. September: Vertreter von 12 Ländern in der CEPT GSM Gruppe unterschreiben den GSM (</a:t>
            </a:r>
            <a:r>
              <a:rPr lang="de-DE" altLang="de-DE" sz="2400" dirty="0" err="1"/>
              <a:t>Groupe</a:t>
            </a:r>
            <a:r>
              <a:rPr lang="de-DE" altLang="de-DE" sz="2400" dirty="0"/>
              <a:t> </a:t>
            </a:r>
            <a:r>
              <a:rPr lang="de-DE" altLang="de-DE" sz="2400" dirty="0" err="1"/>
              <a:t>Spéciale</a:t>
            </a:r>
            <a:r>
              <a:rPr lang="de-DE" altLang="de-DE" sz="2400" dirty="0"/>
              <a:t> Mobile) </a:t>
            </a:r>
            <a:r>
              <a:rPr lang="de-DE" altLang="de-DE" sz="2400" dirty="0" err="1"/>
              <a:t>MoU</a:t>
            </a:r>
            <a:r>
              <a:rPr lang="de-DE" altLang="de-DE" sz="2400" dirty="0"/>
              <a:t> "Club" mit  launch date </a:t>
            </a:r>
            <a:r>
              <a:rPr lang="de-DE" altLang="de-DE" sz="2400" dirty="0" err="1"/>
              <a:t>of</a:t>
            </a:r>
            <a:r>
              <a:rPr lang="de-DE" altLang="de-DE" sz="2400" dirty="0"/>
              <a:t> 1 </a:t>
            </a:r>
            <a:r>
              <a:rPr lang="de-DE" altLang="de-DE" sz="2400" dirty="0" err="1"/>
              <a:t>July</a:t>
            </a:r>
            <a:r>
              <a:rPr lang="de-DE" altLang="de-DE" sz="2400" dirty="0"/>
              <a:t> </a:t>
            </a:r>
            <a:r>
              <a:rPr lang="de-DE" altLang="de-DE" sz="2400" b="1" dirty="0"/>
              <a:t>1991</a:t>
            </a:r>
            <a:r>
              <a:rPr lang="de-DE" altLang="de-DE" sz="2400" dirty="0"/>
              <a:t>.</a:t>
            </a:r>
          </a:p>
          <a:p>
            <a:pPr lvl="1" eaLnBrk="1" hangingPunct="1">
              <a:lnSpc>
                <a:spcPct val="80000"/>
              </a:lnSpc>
            </a:pPr>
            <a:r>
              <a:rPr lang="de-DE" altLang="de-DE" sz="2400" dirty="0"/>
              <a:t>Der Originalname wurde später auf </a:t>
            </a:r>
            <a:r>
              <a:rPr lang="de-DE" altLang="de-DE" sz="2400" b="1" dirty="0"/>
              <a:t>Global System </a:t>
            </a:r>
            <a:r>
              <a:rPr lang="de-DE" altLang="de-DE" sz="2400" b="1" dirty="0" err="1"/>
              <a:t>for</a:t>
            </a:r>
            <a:r>
              <a:rPr lang="de-DE" altLang="de-DE" sz="2400" b="1" dirty="0"/>
              <a:t> Mobile Communications</a:t>
            </a:r>
            <a:r>
              <a:rPr lang="de-DE" altLang="de-DE" sz="2400" dirty="0"/>
              <a:t>, GSM geändert</a:t>
            </a:r>
          </a:p>
        </p:txBody>
      </p:sp>
      <p:pic>
        <p:nvPicPr>
          <p:cNvPr id="2" name="Kamera 1">
            <a:extLst>
              <a:ext uri="{FF2B5EF4-FFF2-40B4-BE49-F238E27FC236}">
                <a16:creationId xmlns:a16="http://schemas.microsoft.com/office/drawing/2014/main" id="{A29675DA-E2FB-2465-492C-DD7E5B30161C}"/>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7344022" y="385465"/>
            <a:ext cx="1171327" cy="1171327"/>
          </a:xfrm>
          <a:prstGeom prst="ellipse">
            <a:avLst/>
          </a:prstGeom>
          <a:ln>
            <a:noFill/>
          </a:ln>
          <a:effectLst>
            <a:softEdge rad="127000"/>
          </a:effectLst>
        </p:spPr>
      </p:pic>
      <p:pic>
        <p:nvPicPr>
          <p:cNvPr id="4" name="Grafik 3" descr="Ein Bild, das Grafiken, Screenshot, Design enthält.&#10;&#10;Automatisch generierte Beschreibung">
            <a:extLst>
              <a:ext uri="{FF2B5EF4-FFF2-40B4-BE49-F238E27FC236}">
                <a16:creationId xmlns:a16="http://schemas.microsoft.com/office/drawing/2014/main" id="{05BB84D8-9F67-494C-500F-8A7CE480D5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8264" y="5400478"/>
            <a:ext cx="1777224" cy="106633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Logo, Schrift, Grafiken enthält.">
            <a:extLst>
              <a:ext uri="{FF2B5EF4-FFF2-40B4-BE49-F238E27FC236}">
                <a16:creationId xmlns:a16="http://schemas.microsoft.com/office/drawing/2014/main" id="{7F7E0AB3-944D-D2EA-1E8F-69D79BEEC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3472" y="2636912"/>
            <a:ext cx="1635136" cy="720080"/>
          </a:xfrm>
          <a:prstGeom prst="rect">
            <a:avLst/>
          </a:prstGeom>
        </p:spPr>
      </p:pic>
      <p:sp>
        <p:nvSpPr>
          <p:cNvPr id="15362" name="Rectangle 2">
            <a:extLst>
              <a:ext uri="{FF2B5EF4-FFF2-40B4-BE49-F238E27FC236}">
                <a16:creationId xmlns:a16="http://schemas.microsoft.com/office/drawing/2014/main" id="{29F22722-2216-DAEB-06CE-43796B776053}"/>
              </a:ext>
            </a:extLst>
          </p:cNvPr>
          <p:cNvSpPr>
            <a:spLocks noGrp="1" noChangeArrowheads="1"/>
          </p:cNvSpPr>
          <p:nvPr>
            <p:ph type="title"/>
          </p:nvPr>
        </p:nvSpPr>
        <p:spPr/>
        <p:txBody>
          <a:bodyPr/>
          <a:lstStyle/>
          <a:p>
            <a:pPr eaLnBrk="1" hangingPunct="1"/>
            <a:r>
              <a:rPr lang="de-DE" altLang="de-DE" sz="3600">
                <a:solidFill>
                  <a:schemeClr val="tx1"/>
                </a:solidFill>
              </a:rPr>
              <a:t>… die Anfänge einer Technologie…</a:t>
            </a:r>
          </a:p>
        </p:txBody>
      </p:sp>
      <p:sp>
        <p:nvSpPr>
          <p:cNvPr id="15363" name="Rectangle 3">
            <a:extLst>
              <a:ext uri="{FF2B5EF4-FFF2-40B4-BE49-F238E27FC236}">
                <a16:creationId xmlns:a16="http://schemas.microsoft.com/office/drawing/2014/main" id="{5CA73AFC-899B-ED06-9304-12D5406F94A7}"/>
              </a:ext>
            </a:extLst>
          </p:cNvPr>
          <p:cNvSpPr>
            <a:spLocks noGrp="1" noChangeArrowheads="1"/>
          </p:cNvSpPr>
          <p:nvPr>
            <p:ph idx="1"/>
          </p:nvPr>
        </p:nvSpPr>
        <p:spPr/>
        <p:txBody>
          <a:bodyPr>
            <a:normAutofit lnSpcReduction="10000"/>
          </a:bodyPr>
          <a:lstStyle/>
          <a:p>
            <a:pPr eaLnBrk="1" hangingPunct="1">
              <a:lnSpc>
                <a:spcPct val="80000"/>
              </a:lnSpc>
              <a:buFontTx/>
              <a:buNone/>
            </a:pPr>
            <a:r>
              <a:rPr lang="de-DE" altLang="de-DE" sz="2400" b="1" dirty="0"/>
              <a:t>1989</a:t>
            </a:r>
          </a:p>
          <a:p>
            <a:pPr lvl="1" eaLnBrk="1" hangingPunct="1">
              <a:lnSpc>
                <a:spcPct val="80000"/>
              </a:lnSpc>
            </a:pPr>
            <a:r>
              <a:rPr lang="de-DE" altLang="de-DE" sz="2000" dirty="0"/>
              <a:t>European Telecommunications Standards Institute (</a:t>
            </a:r>
            <a:r>
              <a:rPr lang="de-DE" altLang="de-DE" sz="2000" dirty="0">
                <a:hlinkClick r:id="rId3"/>
              </a:rPr>
              <a:t>ETSI</a:t>
            </a:r>
            <a:r>
              <a:rPr lang="de-DE" altLang="de-DE" sz="2000" dirty="0"/>
              <a:t>) definiert GSM als den internationalen Standard für zellularen Mobilfunk</a:t>
            </a:r>
          </a:p>
          <a:p>
            <a:pPr eaLnBrk="1" hangingPunct="1">
              <a:lnSpc>
                <a:spcPct val="80000"/>
              </a:lnSpc>
              <a:buFontTx/>
              <a:buNone/>
            </a:pPr>
            <a:r>
              <a:rPr lang="de-DE" altLang="de-DE" sz="2400" b="1" dirty="0"/>
              <a:t>1989</a:t>
            </a:r>
          </a:p>
          <a:p>
            <a:pPr lvl="1" eaLnBrk="1" hangingPunct="1">
              <a:lnSpc>
                <a:spcPct val="80000"/>
              </a:lnSpc>
            </a:pPr>
            <a:r>
              <a:rPr lang="de-DE" altLang="de-DE" sz="2000" dirty="0"/>
              <a:t>PPM (AG aus </a:t>
            </a:r>
            <a:r>
              <a:rPr lang="de-DE" altLang="de-DE" sz="2000" dirty="0" err="1"/>
              <a:t>Alcatel&amp;Siemens</a:t>
            </a:r>
            <a:r>
              <a:rPr lang="de-DE" altLang="de-DE" sz="2000" dirty="0"/>
              <a:t>) entwickelt in Ö das erste Mobilfunknetz</a:t>
            </a:r>
          </a:p>
          <a:p>
            <a:pPr eaLnBrk="1" hangingPunct="1">
              <a:lnSpc>
                <a:spcPct val="80000"/>
              </a:lnSpc>
              <a:buFontTx/>
              <a:buNone/>
            </a:pPr>
            <a:r>
              <a:rPr lang="de-DE" altLang="de-DE" sz="2400" b="1" dirty="0"/>
              <a:t>1990</a:t>
            </a:r>
          </a:p>
          <a:p>
            <a:pPr lvl="1" eaLnBrk="1" hangingPunct="1">
              <a:lnSpc>
                <a:spcPct val="80000"/>
              </a:lnSpc>
            </a:pPr>
            <a:r>
              <a:rPr lang="de-DE" altLang="de-DE" sz="2000" dirty="0"/>
              <a:t>Phase 1 GSM 900 Spezifikation wird eingefroren</a:t>
            </a:r>
          </a:p>
          <a:p>
            <a:pPr lvl="1" eaLnBrk="1" hangingPunct="1">
              <a:lnSpc>
                <a:spcPct val="80000"/>
              </a:lnSpc>
            </a:pPr>
            <a:r>
              <a:rPr lang="de-DE" altLang="de-DE" sz="2000" dirty="0"/>
              <a:t>Erster GSM World Kongress in Rom mit 650 Teilnehmern</a:t>
            </a:r>
          </a:p>
          <a:p>
            <a:pPr eaLnBrk="1" hangingPunct="1">
              <a:lnSpc>
                <a:spcPct val="80000"/>
              </a:lnSpc>
              <a:buFontTx/>
              <a:buNone/>
            </a:pPr>
            <a:r>
              <a:rPr lang="de-DE" altLang="de-DE" sz="2400" b="1" dirty="0"/>
              <a:t>1991</a:t>
            </a:r>
          </a:p>
          <a:p>
            <a:pPr lvl="1" eaLnBrk="1" hangingPunct="1">
              <a:lnSpc>
                <a:spcPct val="80000"/>
              </a:lnSpc>
            </a:pPr>
            <a:r>
              <a:rPr lang="de-DE" altLang="de-DE" sz="2000" dirty="0"/>
              <a:t>Erste GSM </a:t>
            </a:r>
            <a:r>
              <a:rPr lang="de-DE" altLang="de-DE" sz="2000" dirty="0" err="1"/>
              <a:t>Funtionsdemonstration</a:t>
            </a:r>
            <a:r>
              <a:rPr lang="de-DE" altLang="de-DE" sz="2000" dirty="0"/>
              <a:t> in Frankreich</a:t>
            </a:r>
          </a:p>
          <a:p>
            <a:pPr lvl="1" eaLnBrk="1" hangingPunct="1">
              <a:lnSpc>
                <a:spcPct val="80000"/>
              </a:lnSpc>
            </a:pPr>
            <a:r>
              <a:rPr lang="de-DE" altLang="de-DE" sz="2000" dirty="0"/>
              <a:t>GSM World Kongress Nizza mit 690 Teilnehmern</a:t>
            </a:r>
          </a:p>
          <a:p>
            <a:pPr eaLnBrk="1" hangingPunct="1">
              <a:lnSpc>
                <a:spcPct val="80000"/>
              </a:lnSpc>
              <a:buFontTx/>
              <a:buNone/>
            </a:pPr>
            <a:r>
              <a:rPr lang="de-DE" altLang="de-DE" sz="2400" b="1" dirty="0"/>
              <a:t>1992</a:t>
            </a:r>
          </a:p>
          <a:p>
            <a:pPr lvl="1" eaLnBrk="1" hangingPunct="1">
              <a:lnSpc>
                <a:spcPct val="80000"/>
              </a:lnSpc>
            </a:pPr>
            <a:r>
              <a:rPr lang="de-DE" altLang="de-DE" sz="2000" dirty="0"/>
              <a:t>Erster GSM network Operator ist </a:t>
            </a:r>
            <a:r>
              <a:rPr lang="de-DE" altLang="de-DE" sz="2000" b="1" dirty="0"/>
              <a:t>Oy </a:t>
            </a:r>
            <a:r>
              <a:rPr lang="de-DE" altLang="de-DE" sz="2000" b="1" dirty="0" err="1"/>
              <a:t>Radiolinja</a:t>
            </a:r>
            <a:r>
              <a:rPr lang="de-DE" altLang="de-DE" sz="2000" b="1" dirty="0"/>
              <a:t> Ab </a:t>
            </a:r>
            <a:r>
              <a:rPr lang="de-DE" altLang="de-DE" sz="2000" dirty="0"/>
              <a:t>in</a:t>
            </a:r>
            <a:r>
              <a:rPr lang="de-DE" altLang="de-DE" sz="2000" b="1" dirty="0"/>
              <a:t> Finnland</a:t>
            </a:r>
            <a:r>
              <a:rPr lang="de-DE" altLang="de-DE" sz="2000" dirty="0"/>
              <a:t> </a:t>
            </a:r>
          </a:p>
          <a:p>
            <a:pPr lvl="1" eaLnBrk="1" hangingPunct="1">
              <a:lnSpc>
                <a:spcPct val="80000"/>
              </a:lnSpc>
            </a:pPr>
            <a:r>
              <a:rPr lang="de-DE" altLang="de-DE" sz="2000" dirty="0"/>
              <a:t>Im Dezember bereits 13 Netze in 7 Ländern online </a:t>
            </a:r>
          </a:p>
          <a:p>
            <a:pPr eaLnBrk="1" hangingPunct="1">
              <a:lnSpc>
                <a:spcPct val="80000"/>
              </a:lnSpc>
            </a:pPr>
            <a:endParaRPr lang="de-DE" altLang="de-DE" sz="2000" dirty="0"/>
          </a:p>
        </p:txBody>
      </p:sp>
      <p:pic>
        <p:nvPicPr>
          <p:cNvPr id="2" name="Kamera 1">
            <a:extLst>
              <a:ext uri="{FF2B5EF4-FFF2-40B4-BE49-F238E27FC236}">
                <a16:creationId xmlns:a16="http://schemas.microsoft.com/office/drawing/2014/main" id="{1F31CC63-A873-9019-624D-7DD7708DAD3F}"/>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7075190" y="385465"/>
            <a:ext cx="1440160" cy="1440160"/>
          </a:xfrm>
          <a:prstGeom prst="ellipse">
            <a:avLst/>
          </a:prstGeom>
          <a:ln>
            <a:noFill/>
          </a:ln>
          <a:effectLst>
            <a:softEdge rad="1270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AFF8AF0-7CF9-ADAB-C95B-53128B78BE55}"/>
              </a:ext>
            </a:extLst>
          </p:cNvPr>
          <p:cNvSpPr>
            <a:spLocks noGrp="1" noChangeArrowheads="1"/>
          </p:cNvSpPr>
          <p:nvPr>
            <p:ph type="title"/>
          </p:nvPr>
        </p:nvSpPr>
        <p:spPr/>
        <p:txBody>
          <a:bodyPr/>
          <a:lstStyle/>
          <a:p>
            <a:pPr eaLnBrk="1" hangingPunct="1"/>
            <a:r>
              <a:rPr lang="de-DE" altLang="de-DE" sz="3600">
                <a:solidFill>
                  <a:schemeClr val="tx1"/>
                </a:solidFill>
              </a:rPr>
              <a:t>… die Anfänge einer Technologie…</a:t>
            </a:r>
          </a:p>
        </p:txBody>
      </p:sp>
      <p:sp>
        <p:nvSpPr>
          <p:cNvPr id="16387" name="Rectangle 3">
            <a:extLst>
              <a:ext uri="{FF2B5EF4-FFF2-40B4-BE49-F238E27FC236}">
                <a16:creationId xmlns:a16="http://schemas.microsoft.com/office/drawing/2014/main" id="{1BD59AAC-80AF-D775-414A-B53E57F32A02}"/>
              </a:ext>
            </a:extLst>
          </p:cNvPr>
          <p:cNvSpPr>
            <a:spLocks noGrp="1" noChangeArrowheads="1"/>
          </p:cNvSpPr>
          <p:nvPr>
            <p:ph idx="1"/>
          </p:nvPr>
        </p:nvSpPr>
        <p:spPr/>
        <p:txBody>
          <a:bodyPr>
            <a:normAutofit fontScale="92500" lnSpcReduction="10000"/>
          </a:bodyPr>
          <a:lstStyle/>
          <a:p>
            <a:pPr eaLnBrk="1" hangingPunct="1">
              <a:lnSpc>
                <a:spcPct val="80000"/>
              </a:lnSpc>
              <a:buFontTx/>
              <a:buNone/>
            </a:pPr>
            <a:r>
              <a:rPr lang="de-DE" altLang="de-DE" sz="2000" b="1" dirty="0"/>
              <a:t>1993</a:t>
            </a:r>
          </a:p>
          <a:p>
            <a:pPr lvl="1" eaLnBrk="1" hangingPunct="1">
              <a:lnSpc>
                <a:spcPct val="80000"/>
              </a:lnSpc>
            </a:pPr>
            <a:r>
              <a:rPr lang="de-DE" altLang="de-DE" sz="1800" dirty="0"/>
              <a:t>erstes GSM </a:t>
            </a:r>
            <a:r>
              <a:rPr lang="de-DE" altLang="de-DE" sz="1800" dirty="0" err="1"/>
              <a:t>Wählamt</a:t>
            </a:r>
            <a:r>
              <a:rPr lang="de-DE" altLang="de-DE" sz="1800" dirty="0"/>
              <a:t> geht am Schillerplatz in Betrieb (lokale Abdeckung der Innenstadt)</a:t>
            </a:r>
          </a:p>
          <a:p>
            <a:pPr lvl="1" eaLnBrk="1" hangingPunct="1">
              <a:lnSpc>
                <a:spcPct val="80000"/>
              </a:lnSpc>
            </a:pPr>
            <a:r>
              <a:rPr lang="de-DE" altLang="de-DE" sz="1800" dirty="0"/>
              <a:t>Dezember 1994: </a:t>
            </a:r>
            <a:r>
              <a:rPr lang="de-DE" altLang="de-DE" sz="1800" dirty="0" err="1"/>
              <a:t>Mobilkom</a:t>
            </a:r>
            <a:r>
              <a:rPr lang="de-DE" altLang="de-DE" sz="1800" dirty="0"/>
              <a:t> wird gegründet</a:t>
            </a:r>
          </a:p>
          <a:p>
            <a:pPr lvl="1" eaLnBrk="1" hangingPunct="1">
              <a:lnSpc>
                <a:spcPct val="80000"/>
              </a:lnSpc>
            </a:pPr>
            <a:r>
              <a:rPr lang="de-DE" altLang="de-DE" sz="1800" dirty="0"/>
              <a:t>Erste </a:t>
            </a:r>
            <a:r>
              <a:rPr lang="de-DE" altLang="de-DE" sz="1800" dirty="0" err="1"/>
              <a:t>Roamingabkommen</a:t>
            </a:r>
            <a:r>
              <a:rPr lang="de-DE" altLang="de-DE" sz="1800" dirty="0"/>
              <a:t> werden unterzeichnet</a:t>
            </a:r>
          </a:p>
          <a:p>
            <a:pPr>
              <a:lnSpc>
                <a:spcPct val="80000"/>
              </a:lnSpc>
              <a:buFontTx/>
              <a:buNone/>
            </a:pPr>
            <a:r>
              <a:rPr lang="de-DE" altLang="de-DE" b="1" dirty="0"/>
              <a:t>1994</a:t>
            </a:r>
          </a:p>
          <a:p>
            <a:pPr lvl="1">
              <a:lnSpc>
                <a:spcPct val="80000"/>
              </a:lnSpc>
            </a:pPr>
            <a:r>
              <a:rPr lang="de-DE" altLang="de-DE" dirty="0"/>
              <a:t>Erstes GSM Netz in Afrika</a:t>
            </a:r>
          </a:p>
          <a:p>
            <a:pPr lvl="1">
              <a:lnSpc>
                <a:spcPct val="80000"/>
              </a:lnSpc>
            </a:pPr>
            <a:r>
              <a:rPr lang="de-DE" altLang="de-DE" dirty="0"/>
              <a:t>GSM Phase 2 wird verabschiedet (</a:t>
            </a:r>
            <a:r>
              <a:rPr lang="de-DE" altLang="de-DE" dirty="0" err="1"/>
              <a:t>bearer</a:t>
            </a:r>
            <a:r>
              <a:rPr lang="de-DE" altLang="de-DE" dirty="0"/>
              <a:t> </a:t>
            </a:r>
            <a:r>
              <a:rPr lang="de-DE" altLang="de-DE" dirty="0" err="1"/>
              <a:t>services</a:t>
            </a:r>
            <a:r>
              <a:rPr lang="de-DE" altLang="de-DE" dirty="0"/>
              <a:t>, </a:t>
            </a:r>
            <a:r>
              <a:rPr lang="de-DE" altLang="de-DE" dirty="0" err="1"/>
              <a:t>data</a:t>
            </a:r>
            <a:r>
              <a:rPr lang="de-DE" altLang="de-DE" dirty="0"/>
              <a:t>/fax)</a:t>
            </a:r>
          </a:p>
          <a:p>
            <a:pPr lvl="1">
              <a:lnSpc>
                <a:spcPct val="80000"/>
              </a:lnSpc>
            </a:pPr>
            <a:r>
              <a:rPr lang="de-DE" altLang="de-DE" dirty="0"/>
              <a:t>69 Netze in 43 Ländern</a:t>
            </a:r>
          </a:p>
          <a:p>
            <a:pPr>
              <a:lnSpc>
                <a:spcPct val="80000"/>
              </a:lnSpc>
              <a:buFontTx/>
              <a:buNone/>
            </a:pPr>
            <a:r>
              <a:rPr lang="de-DE" altLang="de-DE" b="1" dirty="0"/>
              <a:t>1995</a:t>
            </a:r>
          </a:p>
          <a:p>
            <a:pPr lvl="1">
              <a:lnSpc>
                <a:spcPct val="80000"/>
              </a:lnSpc>
            </a:pPr>
            <a:r>
              <a:rPr lang="de-DE" altLang="de-DE" dirty="0"/>
              <a:t>Erstes GSM 1900 Netz in den USA online</a:t>
            </a:r>
          </a:p>
          <a:p>
            <a:pPr lvl="1">
              <a:lnSpc>
                <a:spcPct val="80000"/>
              </a:lnSpc>
            </a:pPr>
            <a:r>
              <a:rPr lang="de-DE" altLang="de-DE" dirty="0"/>
              <a:t>117 Netze in 69 Ländern</a:t>
            </a:r>
          </a:p>
          <a:p>
            <a:pPr>
              <a:lnSpc>
                <a:spcPct val="80000"/>
              </a:lnSpc>
              <a:buFontTx/>
              <a:buNone/>
            </a:pPr>
            <a:r>
              <a:rPr lang="de-DE" altLang="de-DE" b="1" dirty="0"/>
              <a:t>1996</a:t>
            </a:r>
          </a:p>
          <a:p>
            <a:pPr lvl="1">
              <a:lnSpc>
                <a:spcPct val="80000"/>
              </a:lnSpc>
            </a:pPr>
            <a:r>
              <a:rPr lang="de-DE" altLang="de-DE" dirty="0"/>
              <a:t>bereits 120.000 Teilnehmer im A1 Netz</a:t>
            </a:r>
          </a:p>
          <a:p>
            <a:pPr>
              <a:lnSpc>
                <a:spcPct val="80000"/>
              </a:lnSpc>
              <a:buFontTx/>
              <a:buNone/>
            </a:pPr>
            <a:r>
              <a:rPr lang="de-DE" altLang="de-DE" b="1" dirty="0"/>
              <a:t>1996</a:t>
            </a:r>
          </a:p>
          <a:p>
            <a:pPr lvl="1">
              <a:lnSpc>
                <a:spcPct val="80000"/>
              </a:lnSpc>
            </a:pPr>
            <a:r>
              <a:rPr lang="de-DE" altLang="de-DE" dirty="0" err="1"/>
              <a:t>maxMobil</a:t>
            </a:r>
            <a:r>
              <a:rPr lang="de-DE" altLang="de-DE" dirty="0"/>
              <a:t> startet als zweiter Betreiber/Anbieter</a:t>
            </a:r>
          </a:p>
          <a:p>
            <a:pPr lvl="1" eaLnBrk="1" hangingPunct="1">
              <a:lnSpc>
                <a:spcPct val="90000"/>
              </a:lnSpc>
            </a:pPr>
            <a:endParaRPr lang="de-DE" altLang="de-DE" sz="2000" dirty="0"/>
          </a:p>
        </p:txBody>
      </p:sp>
      <p:pic>
        <p:nvPicPr>
          <p:cNvPr id="4" name="Grafik 3">
            <a:extLst>
              <a:ext uri="{FF2B5EF4-FFF2-40B4-BE49-F238E27FC236}">
                <a16:creationId xmlns:a16="http://schemas.microsoft.com/office/drawing/2014/main" id="{D2868B8D-8D41-7A2D-A3E0-9538E15428EA}"/>
              </a:ext>
            </a:extLst>
          </p:cNvPr>
          <p:cNvPicPr>
            <a:picLocks noChangeAspect="1"/>
          </p:cNvPicPr>
          <p:nvPr/>
        </p:nvPicPr>
        <p:blipFill>
          <a:blip r:embed="rId2"/>
          <a:stretch>
            <a:fillRect/>
          </a:stretch>
        </p:blipFill>
        <p:spPr>
          <a:xfrm>
            <a:off x="6588224" y="2374822"/>
            <a:ext cx="1584176" cy="24672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CDFEC53-5381-3E8A-6457-2E0844F7229B}"/>
              </a:ext>
            </a:extLst>
          </p:cNvPr>
          <p:cNvSpPr>
            <a:spLocks noGrp="1" noChangeArrowheads="1"/>
          </p:cNvSpPr>
          <p:nvPr>
            <p:ph type="title"/>
          </p:nvPr>
        </p:nvSpPr>
        <p:spPr/>
        <p:txBody>
          <a:bodyPr/>
          <a:lstStyle/>
          <a:p>
            <a:pPr eaLnBrk="1" hangingPunct="1"/>
            <a:r>
              <a:rPr lang="de-DE" altLang="de-DE" sz="3600">
                <a:solidFill>
                  <a:schemeClr val="tx1"/>
                </a:solidFill>
              </a:rPr>
              <a:t>… die Anfänge einer Technologie…</a:t>
            </a:r>
          </a:p>
        </p:txBody>
      </p:sp>
      <p:sp>
        <p:nvSpPr>
          <p:cNvPr id="17411" name="Rectangle 3">
            <a:extLst>
              <a:ext uri="{FF2B5EF4-FFF2-40B4-BE49-F238E27FC236}">
                <a16:creationId xmlns:a16="http://schemas.microsoft.com/office/drawing/2014/main" id="{30E47A51-59FE-8D4A-BBF7-8A6F311492C4}"/>
              </a:ext>
            </a:extLst>
          </p:cNvPr>
          <p:cNvSpPr>
            <a:spLocks noGrp="1" noChangeArrowheads="1"/>
          </p:cNvSpPr>
          <p:nvPr>
            <p:ph idx="1"/>
          </p:nvPr>
        </p:nvSpPr>
        <p:spPr>
          <a:xfrm>
            <a:off x="628650" y="1628800"/>
            <a:ext cx="7886700" cy="4351338"/>
          </a:xfrm>
        </p:spPr>
        <p:txBody>
          <a:bodyPr>
            <a:normAutofit lnSpcReduction="10000"/>
          </a:bodyPr>
          <a:lstStyle/>
          <a:p>
            <a:pPr eaLnBrk="1" hangingPunct="1">
              <a:lnSpc>
                <a:spcPct val="80000"/>
              </a:lnSpc>
            </a:pPr>
            <a:endParaRPr lang="de-DE" altLang="de-DE" sz="1800" dirty="0"/>
          </a:p>
          <a:p>
            <a:pPr eaLnBrk="1" hangingPunct="1">
              <a:lnSpc>
                <a:spcPct val="80000"/>
              </a:lnSpc>
              <a:buFontTx/>
              <a:buNone/>
            </a:pPr>
            <a:r>
              <a:rPr lang="de-DE" altLang="de-DE" sz="2000" b="1" dirty="0"/>
              <a:t>1998</a:t>
            </a:r>
          </a:p>
          <a:p>
            <a:pPr lvl="1" eaLnBrk="1" hangingPunct="1">
              <a:lnSpc>
                <a:spcPct val="80000"/>
              </a:lnSpc>
            </a:pPr>
            <a:r>
              <a:rPr lang="de-DE" altLang="de-DE" dirty="0"/>
              <a:t>connect Austria (</a:t>
            </a:r>
            <a:r>
              <a:rPr lang="de-DE" altLang="de-DE" dirty="0" err="1"/>
              <a:t>one</a:t>
            </a:r>
            <a:r>
              <a:rPr lang="de-DE" altLang="de-DE" dirty="0"/>
              <a:t>) startet als dritter Anbieter (und zwar auf der Frequenz 1800, </a:t>
            </a:r>
            <a:r>
              <a:rPr lang="de-DE" altLang="de-DE" dirty="0" err="1"/>
              <a:t>one</a:t>
            </a:r>
            <a:r>
              <a:rPr lang="de-DE" altLang="de-DE" dirty="0"/>
              <a:t> hat keine GSM-900 Lizenz)</a:t>
            </a:r>
          </a:p>
          <a:p>
            <a:pPr eaLnBrk="1" hangingPunct="1">
              <a:lnSpc>
                <a:spcPct val="80000"/>
              </a:lnSpc>
              <a:buFontTx/>
              <a:buNone/>
            </a:pPr>
            <a:r>
              <a:rPr lang="de-DE" altLang="de-DE" sz="2000" b="1" dirty="0"/>
              <a:t>1999</a:t>
            </a:r>
          </a:p>
          <a:p>
            <a:pPr lvl="1" eaLnBrk="1" hangingPunct="1">
              <a:lnSpc>
                <a:spcPct val="80000"/>
              </a:lnSpc>
            </a:pPr>
            <a:r>
              <a:rPr lang="de-DE" altLang="de-DE" dirty="0"/>
              <a:t>A1 startet mit WAP-Diensten (zum Zugriff auf Datentransfer)</a:t>
            </a:r>
          </a:p>
          <a:p>
            <a:pPr eaLnBrk="1" hangingPunct="1">
              <a:lnSpc>
                <a:spcPct val="80000"/>
              </a:lnSpc>
              <a:buFontTx/>
              <a:buNone/>
            </a:pPr>
            <a:r>
              <a:rPr lang="de-DE" altLang="de-DE" sz="2000" b="1" dirty="0"/>
              <a:t>2000</a:t>
            </a:r>
          </a:p>
          <a:p>
            <a:pPr lvl="1" eaLnBrk="1" hangingPunct="1">
              <a:lnSpc>
                <a:spcPct val="80000"/>
              </a:lnSpc>
            </a:pPr>
            <a:r>
              <a:rPr lang="de-DE" altLang="de-DE" dirty="0" err="1"/>
              <a:t>Telering</a:t>
            </a:r>
            <a:r>
              <a:rPr lang="de-DE" altLang="de-DE" dirty="0"/>
              <a:t> startet</a:t>
            </a:r>
          </a:p>
          <a:p>
            <a:pPr lvl="1" eaLnBrk="1" hangingPunct="1">
              <a:lnSpc>
                <a:spcPct val="80000"/>
              </a:lnSpc>
            </a:pPr>
            <a:r>
              <a:rPr lang="de-DE" altLang="de-DE" dirty="0"/>
              <a:t>A1 startet als weltweit erster Provider flächendeckend GPRS</a:t>
            </a:r>
          </a:p>
          <a:p>
            <a:pPr lvl="1" eaLnBrk="1" hangingPunct="1">
              <a:lnSpc>
                <a:spcPct val="80000"/>
              </a:lnSpc>
            </a:pPr>
            <a:r>
              <a:rPr lang="de-DE" altLang="de-DE" dirty="0"/>
              <a:t>Vergabe der UMTS Lizenzen</a:t>
            </a:r>
          </a:p>
          <a:p>
            <a:pPr eaLnBrk="1" hangingPunct="1">
              <a:lnSpc>
                <a:spcPct val="80000"/>
              </a:lnSpc>
              <a:buFontTx/>
              <a:buNone/>
            </a:pPr>
            <a:r>
              <a:rPr lang="de-DE" altLang="de-DE" sz="2000" b="1" dirty="0"/>
              <a:t>2001</a:t>
            </a:r>
          </a:p>
          <a:p>
            <a:pPr lvl="1" eaLnBrk="1" hangingPunct="1">
              <a:lnSpc>
                <a:spcPct val="80000"/>
              </a:lnSpc>
            </a:pPr>
            <a:r>
              <a:rPr lang="de-DE" altLang="de-DE" dirty="0" err="1"/>
              <a:t>Telering</a:t>
            </a:r>
            <a:r>
              <a:rPr lang="de-DE" altLang="de-DE" dirty="0"/>
              <a:t> und connect starten ebenfalls mit GPRS</a:t>
            </a:r>
          </a:p>
          <a:p>
            <a:pPr eaLnBrk="1" hangingPunct="1">
              <a:lnSpc>
                <a:spcPct val="80000"/>
              </a:lnSpc>
              <a:buFontTx/>
              <a:buNone/>
            </a:pPr>
            <a:r>
              <a:rPr lang="de-DE" altLang="de-DE" sz="2000" b="1" dirty="0"/>
              <a:t>2001</a:t>
            </a:r>
          </a:p>
          <a:p>
            <a:pPr lvl="1" eaLnBrk="1" hangingPunct="1">
              <a:lnSpc>
                <a:spcPct val="80000"/>
              </a:lnSpc>
            </a:pPr>
            <a:r>
              <a:rPr lang="de-DE" altLang="de-DE" dirty="0" err="1"/>
              <a:t>max</a:t>
            </a:r>
            <a:r>
              <a:rPr lang="de-DE" altLang="de-DE" dirty="0"/>
              <a:t> mobil startet mit GPRS</a:t>
            </a:r>
          </a:p>
          <a:p>
            <a:pPr eaLnBrk="1" hangingPunct="1">
              <a:lnSpc>
                <a:spcPct val="80000"/>
              </a:lnSpc>
              <a:buFontTx/>
              <a:buNone/>
            </a:pPr>
            <a:r>
              <a:rPr lang="de-DE" altLang="de-DE" sz="2000" b="1" dirty="0"/>
              <a:t>2003</a:t>
            </a:r>
          </a:p>
          <a:p>
            <a:pPr lvl="1" eaLnBrk="1" hangingPunct="1">
              <a:lnSpc>
                <a:spcPct val="80000"/>
              </a:lnSpc>
            </a:pPr>
            <a:r>
              <a:rPr lang="de-DE" altLang="de-DE" dirty="0"/>
              <a:t>A1 </a:t>
            </a:r>
            <a:r>
              <a:rPr lang="de-DE" altLang="de-DE" dirty="0" err="1"/>
              <a:t>starter</a:t>
            </a:r>
            <a:r>
              <a:rPr lang="de-DE" altLang="de-DE" dirty="0"/>
              <a:t> das erste UMTS Netz</a:t>
            </a:r>
          </a:p>
          <a:p>
            <a:pPr eaLnBrk="1" hangingPunct="1">
              <a:lnSpc>
                <a:spcPct val="80000"/>
              </a:lnSpc>
            </a:pPr>
            <a:endParaRPr lang="de-DE" altLang="de-DE" sz="1800" dirty="0"/>
          </a:p>
          <a:p>
            <a:pPr eaLnBrk="1" hangingPunct="1">
              <a:lnSpc>
                <a:spcPct val="80000"/>
              </a:lnSpc>
            </a:pPr>
            <a:endParaRPr lang="de-DE" altLang="de-DE" sz="1800" dirty="0"/>
          </a:p>
          <a:p>
            <a:pPr eaLnBrk="1" hangingPunct="1">
              <a:lnSpc>
                <a:spcPct val="80000"/>
              </a:lnSpc>
            </a:pPr>
            <a:endParaRPr lang="de-DE" altLang="de-DE" sz="1800" dirty="0"/>
          </a:p>
        </p:txBody>
      </p:sp>
      <p:pic>
        <p:nvPicPr>
          <p:cNvPr id="3" name="Grafik 2">
            <a:extLst>
              <a:ext uri="{FF2B5EF4-FFF2-40B4-BE49-F238E27FC236}">
                <a16:creationId xmlns:a16="http://schemas.microsoft.com/office/drawing/2014/main" id="{3EC3837F-C88B-2EE3-1CF6-4C639EE052FF}"/>
              </a:ext>
            </a:extLst>
          </p:cNvPr>
          <p:cNvPicPr>
            <a:picLocks noChangeAspect="1"/>
          </p:cNvPicPr>
          <p:nvPr/>
        </p:nvPicPr>
        <p:blipFill>
          <a:blip r:embed="rId2"/>
          <a:stretch>
            <a:fillRect/>
          </a:stretch>
        </p:blipFill>
        <p:spPr>
          <a:xfrm>
            <a:off x="6156176" y="4077072"/>
            <a:ext cx="2478038" cy="2092114"/>
          </a:xfrm>
          <a:prstGeom prst="rect">
            <a:avLst/>
          </a:prstGeom>
        </p:spPr>
      </p:pic>
      <p:pic>
        <p:nvPicPr>
          <p:cNvPr id="4" name="Kamera 3">
            <a:extLst>
              <a:ext uri="{FF2B5EF4-FFF2-40B4-BE49-F238E27FC236}">
                <a16:creationId xmlns:a16="http://schemas.microsoft.com/office/drawing/2014/main" id="{076E5B01-A8D6-7F7A-723B-40DE824109C3}"/>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7075190" y="385465"/>
            <a:ext cx="1440160" cy="1440160"/>
          </a:xfrm>
          <a:prstGeom prst="ellipse">
            <a:avLst/>
          </a:prstGeom>
          <a:ln>
            <a:noFill/>
          </a:ln>
          <a:effectLst>
            <a:softEdge rad="1270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5B0EF13-393F-EF48-17D5-6DBAC5F90561}"/>
              </a:ext>
            </a:extLst>
          </p:cNvPr>
          <p:cNvSpPr>
            <a:spLocks noGrp="1" noChangeArrowheads="1"/>
          </p:cNvSpPr>
          <p:nvPr>
            <p:ph type="title"/>
          </p:nvPr>
        </p:nvSpPr>
        <p:spPr/>
        <p:txBody>
          <a:bodyPr/>
          <a:lstStyle/>
          <a:p>
            <a:pPr eaLnBrk="1" hangingPunct="1"/>
            <a:r>
              <a:rPr lang="de-DE" altLang="de-DE" dirty="0"/>
              <a:t>Teilnehmerstand heute</a:t>
            </a:r>
          </a:p>
        </p:txBody>
      </p:sp>
      <p:sp>
        <p:nvSpPr>
          <p:cNvPr id="18435" name="Rectangle 3">
            <a:extLst>
              <a:ext uri="{FF2B5EF4-FFF2-40B4-BE49-F238E27FC236}">
                <a16:creationId xmlns:a16="http://schemas.microsoft.com/office/drawing/2014/main" id="{784E0BAC-212A-4BF8-0495-EA46EE0EE934}"/>
              </a:ext>
            </a:extLst>
          </p:cNvPr>
          <p:cNvSpPr>
            <a:spLocks noGrp="1" noChangeArrowheads="1"/>
          </p:cNvSpPr>
          <p:nvPr>
            <p:ph idx="1"/>
          </p:nvPr>
        </p:nvSpPr>
        <p:spPr>
          <a:xfrm>
            <a:off x="628650" y="1412776"/>
            <a:ext cx="3511302" cy="2467471"/>
          </a:xfrm>
        </p:spPr>
        <p:txBody>
          <a:bodyPr>
            <a:normAutofit/>
          </a:bodyPr>
          <a:lstStyle/>
          <a:p>
            <a:pPr eaLnBrk="1" hangingPunct="1">
              <a:buFontTx/>
              <a:buNone/>
            </a:pPr>
            <a:r>
              <a:rPr lang="de-DE" altLang="de-DE" sz="1400" b="1" dirty="0"/>
              <a:t>Teilnehmerstände per März 2006 (</a:t>
            </a:r>
            <a:r>
              <a:rPr lang="de-DE" altLang="de-DE" sz="1400" b="1" dirty="0" err="1"/>
              <a:t>rtr</a:t>
            </a:r>
            <a:r>
              <a:rPr lang="de-DE" altLang="de-DE" sz="1400" b="1" dirty="0"/>
              <a:t>)</a:t>
            </a:r>
          </a:p>
          <a:p>
            <a:pPr eaLnBrk="1" hangingPunct="1"/>
            <a:r>
              <a:rPr lang="de-DE" altLang="de-DE" sz="1400" b="1" dirty="0" err="1"/>
              <a:t>Mobilkom</a:t>
            </a:r>
            <a:r>
              <a:rPr lang="de-DE" altLang="de-DE" sz="1400" b="1" dirty="0"/>
              <a:t>:		</a:t>
            </a:r>
            <a:r>
              <a:rPr lang="de-DE" altLang="de-DE" sz="1400" dirty="0"/>
              <a:t>3.436.700</a:t>
            </a:r>
            <a:endParaRPr lang="de-DE" altLang="de-DE" sz="1400" b="1" dirty="0"/>
          </a:p>
          <a:p>
            <a:pPr eaLnBrk="1" hangingPunct="1"/>
            <a:r>
              <a:rPr lang="de-DE" altLang="de-DE" sz="1400" b="1" dirty="0"/>
              <a:t>T-Mobile:		</a:t>
            </a:r>
            <a:r>
              <a:rPr lang="de-DE" altLang="de-DE" sz="1400" dirty="0"/>
              <a:t>2.095.000 </a:t>
            </a:r>
          </a:p>
          <a:p>
            <a:pPr eaLnBrk="1" hangingPunct="1"/>
            <a:r>
              <a:rPr lang="de-DE" altLang="de-DE" sz="1400" b="1" dirty="0"/>
              <a:t>ONE:			</a:t>
            </a:r>
            <a:r>
              <a:rPr lang="de-DE" altLang="de-DE" sz="1400" dirty="0"/>
              <a:t>1.817.000 </a:t>
            </a:r>
            <a:endParaRPr lang="de-DE" altLang="de-DE" sz="1400" b="1" dirty="0"/>
          </a:p>
          <a:p>
            <a:pPr eaLnBrk="1" hangingPunct="1"/>
            <a:r>
              <a:rPr lang="de-DE" altLang="de-DE" sz="1400" b="1" dirty="0" err="1"/>
              <a:t>tele.ring</a:t>
            </a:r>
            <a:r>
              <a:rPr lang="de-DE" altLang="de-DE" sz="1400" b="1" dirty="0"/>
              <a:t>:		</a:t>
            </a:r>
            <a:r>
              <a:rPr lang="de-DE" altLang="de-DE" sz="1400" dirty="0"/>
              <a:t>1.053.000 </a:t>
            </a:r>
          </a:p>
          <a:p>
            <a:pPr eaLnBrk="1" hangingPunct="1"/>
            <a:r>
              <a:rPr lang="de-DE" altLang="de-DE" sz="1400" b="1" dirty="0"/>
              <a:t>3 Austria:		</a:t>
            </a:r>
            <a:r>
              <a:rPr lang="de-DE" altLang="de-DE" sz="1400" dirty="0"/>
              <a:t>345.000 </a:t>
            </a:r>
          </a:p>
          <a:p>
            <a:pPr eaLnBrk="1" hangingPunct="1"/>
            <a:r>
              <a:rPr lang="de-DE" altLang="de-DE" sz="1400" b="1" dirty="0"/>
              <a:t>Tele2:			</a:t>
            </a:r>
            <a:r>
              <a:rPr lang="de-DE" altLang="de-DE" sz="1400" dirty="0"/>
              <a:t>180.000 </a:t>
            </a:r>
          </a:p>
        </p:txBody>
      </p:sp>
      <p:pic>
        <p:nvPicPr>
          <p:cNvPr id="2" name="Kamera 1">
            <a:extLst>
              <a:ext uri="{FF2B5EF4-FFF2-40B4-BE49-F238E27FC236}">
                <a16:creationId xmlns:a16="http://schemas.microsoft.com/office/drawing/2014/main" id="{A859CBE4-9AFE-EDF0-8FF1-DBEEB84B32EA}"/>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827584" y="3714243"/>
            <a:ext cx="2791222" cy="2791222"/>
          </a:xfrm>
          <a:prstGeom prst="ellipse">
            <a:avLst/>
          </a:prstGeom>
          <a:ln>
            <a:noFill/>
          </a:ln>
          <a:effectLst>
            <a:softEdge rad="127000"/>
          </a:effectLst>
        </p:spPr>
      </p:pic>
      <p:sp>
        <p:nvSpPr>
          <p:cNvPr id="4" name="Textfeld 3">
            <a:extLst>
              <a:ext uri="{FF2B5EF4-FFF2-40B4-BE49-F238E27FC236}">
                <a16:creationId xmlns:a16="http://schemas.microsoft.com/office/drawing/2014/main" id="{AC0B1AC1-6E35-255C-8816-08C1AD64618D}"/>
              </a:ext>
            </a:extLst>
          </p:cNvPr>
          <p:cNvSpPr txBox="1"/>
          <p:nvPr/>
        </p:nvSpPr>
        <p:spPr>
          <a:xfrm>
            <a:off x="4116338" y="1367523"/>
            <a:ext cx="4572000" cy="646331"/>
          </a:xfrm>
          <a:prstGeom prst="rect">
            <a:avLst/>
          </a:prstGeom>
          <a:noFill/>
        </p:spPr>
        <p:txBody>
          <a:bodyPr wrap="square">
            <a:spAutoFit/>
          </a:bodyPr>
          <a:lstStyle/>
          <a:p>
            <a:r>
              <a:rPr lang="de-AT" b="1" dirty="0"/>
              <a:t>Marktanteile der Mobilfunkanbieter in Österreich im 3. Quartal 2022</a:t>
            </a:r>
          </a:p>
        </p:txBody>
      </p:sp>
      <p:pic>
        <p:nvPicPr>
          <p:cNvPr id="6" name="Grafik 5">
            <a:extLst>
              <a:ext uri="{FF2B5EF4-FFF2-40B4-BE49-F238E27FC236}">
                <a16:creationId xmlns:a16="http://schemas.microsoft.com/office/drawing/2014/main" id="{92704DCF-A3BA-1266-DAA1-EF53746E6093}"/>
              </a:ext>
            </a:extLst>
          </p:cNvPr>
          <p:cNvPicPr>
            <a:picLocks noChangeAspect="1"/>
          </p:cNvPicPr>
          <p:nvPr/>
        </p:nvPicPr>
        <p:blipFill>
          <a:blip r:embed="rId4"/>
          <a:stretch>
            <a:fillRect/>
          </a:stretch>
        </p:blipFill>
        <p:spPr>
          <a:xfrm>
            <a:off x="3882870" y="2149948"/>
            <a:ext cx="5028017" cy="3223268"/>
          </a:xfrm>
          <a:prstGeom prst="rect">
            <a:avLst/>
          </a:prstGeom>
        </p:spPr>
      </p:pic>
      <p:sp>
        <p:nvSpPr>
          <p:cNvPr id="8" name="Textfeld 7">
            <a:extLst>
              <a:ext uri="{FF2B5EF4-FFF2-40B4-BE49-F238E27FC236}">
                <a16:creationId xmlns:a16="http://schemas.microsoft.com/office/drawing/2014/main" id="{DF438839-6AA3-894C-F4A1-19D0662ECD32}"/>
              </a:ext>
            </a:extLst>
          </p:cNvPr>
          <p:cNvSpPr txBox="1"/>
          <p:nvPr/>
        </p:nvSpPr>
        <p:spPr>
          <a:xfrm>
            <a:off x="4338887" y="5490477"/>
            <a:ext cx="4572000" cy="430887"/>
          </a:xfrm>
          <a:prstGeom prst="rect">
            <a:avLst/>
          </a:prstGeom>
          <a:noFill/>
        </p:spPr>
        <p:txBody>
          <a:bodyPr wrap="square">
            <a:spAutoFit/>
          </a:bodyPr>
          <a:lstStyle/>
          <a:p>
            <a:r>
              <a:rPr lang="de-AT" sz="1050" dirty="0">
                <a:hlinkClick r:id="rId5"/>
              </a:rPr>
              <a:t>https://de.statista.com/statistik/daten/studie/306689/umfrage/marktanteile-der-mobilfunkanbieter-in-oesterreich/</a:t>
            </a:r>
            <a:r>
              <a:rPr lang="de-AT" sz="1050"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Mann, Anzug, tragen enthält.&#10;&#10;Automatisch generierte Beschreibung">
            <a:extLst>
              <a:ext uri="{FF2B5EF4-FFF2-40B4-BE49-F238E27FC236}">
                <a16:creationId xmlns:a16="http://schemas.microsoft.com/office/drawing/2014/main" id="{98890A36-5B30-4B01-997F-10009E9D9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03" y="1515057"/>
            <a:ext cx="1566377" cy="2349565"/>
          </a:xfrm>
          <a:prstGeom prst="rect">
            <a:avLst/>
          </a:prstGeom>
        </p:spPr>
      </p:pic>
      <p:sp>
        <p:nvSpPr>
          <p:cNvPr id="6" name="Textfeld 5">
            <a:extLst>
              <a:ext uri="{FF2B5EF4-FFF2-40B4-BE49-F238E27FC236}">
                <a16:creationId xmlns:a16="http://schemas.microsoft.com/office/drawing/2014/main" id="{3ABE1F9D-3B4A-4EF5-9F69-8D27C96ED81D}"/>
              </a:ext>
            </a:extLst>
          </p:cNvPr>
          <p:cNvSpPr txBox="1"/>
          <p:nvPr/>
        </p:nvSpPr>
        <p:spPr>
          <a:xfrm>
            <a:off x="734907" y="4006331"/>
            <a:ext cx="1901674" cy="300082"/>
          </a:xfrm>
          <a:prstGeom prst="rect">
            <a:avLst/>
          </a:prstGeom>
          <a:noFill/>
        </p:spPr>
        <p:txBody>
          <a:bodyPr wrap="none" rtlCol="0">
            <a:spAutoFit/>
          </a:bodyPr>
          <a:lstStyle/>
          <a:p>
            <a:r>
              <a:rPr lang="de-AT" sz="1350" dirty="0"/>
              <a:t>DI Christian Schöndorfer</a:t>
            </a:r>
            <a:endParaRPr lang="de-DE" sz="1350" dirty="0"/>
          </a:p>
        </p:txBody>
      </p:sp>
      <p:sp>
        <p:nvSpPr>
          <p:cNvPr id="7" name="Textfeld 6">
            <a:extLst>
              <a:ext uri="{FF2B5EF4-FFF2-40B4-BE49-F238E27FC236}">
                <a16:creationId xmlns:a16="http://schemas.microsoft.com/office/drawing/2014/main" id="{0BED8029-C213-4DB0-9673-1D407A53E38F}"/>
              </a:ext>
            </a:extLst>
          </p:cNvPr>
          <p:cNvSpPr txBox="1"/>
          <p:nvPr/>
        </p:nvSpPr>
        <p:spPr>
          <a:xfrm>
            <a:off x="6121687" y="4006331"/>
            <a:ext cx="1672830" cy="300082"/>
          </a:xfrm>
          <a:prstGeom prst="rect">
            <a:avLst/>
          </a:prstGeom>
          <a:noFill/>
        </p:spPr>
        <p:txBody>
          <a:bodyPr wrap="none" rtlCol="0">
            <a:spAutoFit/>
          </a:bodyPr>
          <a:lstStyle/>
          <a:p>
            <a:r>
              <a:rPr lang="de-AT" sz="1350" dirty="0"/>
              <a:t>Mag. Markus Gföhler</a:t>
            </a:r>
            <a:endParaRPr lang="de-DE" sz="1350" dirty="0"/>
          </a:p>
        </p:txBody>
      </p:sp>
      <p:pic>
        <p:nvPicPr>
          <p:cNvPr id="8" name="Picture 4" descr="aula">
            <a:extLst>
              <a:ext uri="{FF2B5EF4-FFF2-40B4-BE49-F238E27FC236}">
                <a16:creationId xmlns:a16="http://schemas.microsoft.com/office/drawing/2014/main" id="{6F733702-FE25-4A15-8D7C-5ABB1188D2FF}"/>
              </a:ext>
            </a:extLst>
          </p:cNvPr>
          <p:cNvPicPr>
            <a:picLocks noChangeAspect="1" noChangeArrowheads="1"/>
          </p:cNvPicPr>
          <p:nvPr/>
        </p:nvPicPr>
        <p:blipFill>
          <a:blip r:embed="rId3"/>
          <a:srcRect/>
          <a:stretch>
            <a:fillRect/>
          </a:stretch>
        </p:blipFill>
        <p:spPr bwMode="auto">
          <a:xfrm>
            <a:off x="2639275" y="1515057"/>
            <a:ext cx="3319503" cy="2349565"/>
          </a:xfrm>
          <a:prstGeom prst="rect">
            <a:avLst/>
          </a:prstGeom>
          <a:noFill/>
          <a:ln w="9525">
            <a:noFill/>
            <a:miter lim="800000"/>
            <a:headEnd/>
            <a:tailEnd/>
          </a:ln>
        </p:spPr>
      </p:pic>
      <p:pic>
        <p:nvPicPr>
          <p:cNvPr id="10" name="Grafik 9">
            <a:extLst>
              <a:ext uri="{FF2B5EF4-FFF2-40B4-BE49-F238E27FC236}">
                <a16:creationId xmlns:a16="http://schemas.microsoft.com/office/drawing/2014/main" id="{F9AC339B-1BF9-4F37-877C-7DFE9849B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2024" y="4144831"/>
            <a:ext cx="1694005" cy="722250"/>
          </a:xfrm>
          <a:prstGeom prst="rect">
            <a:avLst/>
          </a:prstGeom>
        </p:spPr>
      </p:pic>
      <p:pic>
        <p:nvPicPr>
          <p:cNvPr id="3" name="Grafik 2" descr="Ein Bild, das Person, Himmel, Mann, Anzug enthält.&#10;&#10;Automatisch generierte Beschreibung">
            <a:extLst>
              <a:ext uri="{FF2B5EF4-FFF2-40B4-BE49-F238E27FC236}">
                <a16:creationId xmlns:a16="http://schemas.microsoft.com/office/drawing/2014/main" id="{478369C1-F10A-4154-AEE4-EAADB3C61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7773" y="1515057"/>
            <a:ext cx="1676023" cy="2349565"/>
          </a:xfrm>
          <a:prstGeom prst="rect">
            <a:avLst/>
          </a:prstGeom>
        </p:spPr>
      </p:pic>
      <p:sp>
        <p:nvSpPr>
          <p:cNvPr id="2" name="Foliennummernplatzhalter 1">
            <a:extLst>
              <a:ext uri="{FF2B5EF4-FFF2-40B4-BE49-F238E27FC236}">
                <a16:creationId xmlns:a16="http://schemas.microsoft.com/office/drawing/2014/main" id="{2FAD4F7A-DDA1-B740-8216-2936A4D2C1CA}"/>
              </a:ext>
            </a:extLst>
          </p:cNvPr>
          <p:cNvSpPr>
            <a:spLocks noGrp="1"/>
          </p:cNvSpPr>
          <p:nvPr>
            <p:ph type="sldNum" sz="quarter" idx="12"/>
          </p:nvPr>
        </p:nvSpPr>
        <p:spPr/>
        <p:txBody>
          <a:bodyPr/>
          <a:lstStyle/>
          <a:p>
            <a:fld id="{2E7B0283-3AC8-4854-9BAB-5D829BA673A7}" type="slidenum">
              <a:rPr lang="de-DE" smtClean="0"/>
              <a:t>2</a:t>
            </a:fld>
            <a:endParaRPr lang="de-DE"/>
          </a:p>
        </p:txBody>
      </p:sp>
    </p:spTree>
    <p:extLst>
      <p:ext uri="{BB962C8B-B14F-4D97-AF65-F5344CB8AC3E}">
        <p14:creationId xmlns:p14="http://schemas.microsoft.com/office/powerpoint/2010/main" val="2800451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F113D25-2F63-348B-A6D3-618796ED45EF}"/>
              </a:ext>
            </a:extLst>
          </p:cNvPr>
          <p:cNvSpPr>
            <a:spLocks noGrp="1" noChangeArrowheads="1"/>
          </p:cNvSpPr>
          <p:nvPr>
            <p:ph type="title"/>
          </p:nvPr>
        </p:nvSpPr>
        <p:spPr/>
        <p:txBody>
          <a:bodyPr/>
          <a:lstStyle/>
          <a:p>
            <a:pPr eaLnBrk="1" hangingPunct="1"/>
            <a:r>
              <a:rPr lang="de-DE" altLang="de-DE"/>
              <a:t>Rufnummernplan laut rtr</a:t>
            </a:r>
          </a:p>
        </p:txBody>
      </p:sp>
      <p:pic>
        <p:nvPicPr>
          <p:cNvPr id="20483" name="Grafik 2">
            <a:extLst>
              <a:ext uri="{FF2B5EF4-FFF2-40B4-BE49-F238E27FC236}">
                <a16:creationId xmlns:a16="http://schemas.microsoft.com/office/drawing/2014/main" id="{18FBF608-A95F-35A6-3FB3-C9614B43CF6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5075" y="1484313"/>
            <a:ext cx="667385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DF883D00-D250-DC6A-7897-5E7602FCAD34}"/>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7075190" y="385465"/>
            <a:ext cx="1440160" cy="1440160"/>
          </a:xfrm>
          <a:prstGeom prst="ellipse">
            <a:avLst/>
          </a:prstGeom>
          <a:ln>
            <a:noFill/>
          </a:ln>
          <a:effectLst>
            <a:softEdge rad="1270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A79A592-9C53-6A8C-1E49-86912BF1807B}"/>
              </a:ext>
            </a:extLst>
          </p:cNvPr>
          <p:cNvSpPr>
            <a:spLocks noGrp="1" noChangeArrowheads="1"/>
          </p:cNvSpPr>
          <p:nvPr>
            <p:ph type="title"/>
          </p:nvPr>
        </p:nvSpPr>
        <p:spPr/>
        <p:txBody>
          <a:bodyPr/>
          <a:lstStyle/>
          <a:p>
            <a:pPr eaLnBrk="1" hangingPunct="1"/>
            <a:r>
              <a:rPr lang="de-DE" altLang="de-DE" dirty="0"/>
              <a:t>Frequenzbänder (1)</a:t>
            </a:r>
          </a:p>
        </p:txBody>
      </p:sp>
      <p:pic>
        <p:nvPicPr>
          <p:cNvPr id="21507" name="Grafik 4">
            <a:extLst>
              <a:ext uri="{FF2B5EF4-FFF2-40B4-BE49-F238E27FC236}">
                <a16:creationId xmlns:a16="http://schemas.microsoft.com/office/drawing/2014/main" id="{E7B94967-412E-47CA-8DBB-BD0D986B783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8" y="1916113"/>
            <a:ext cx="91440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amera 2">
            <a:extLst>
              <a:ext uri="{FF2B5EF4-FFF2-40B4-BE49-F238E27FC236}">
                <a16:creationId xmlns:a16="http://schemas.microsoft.com/office/drawing/2014/main" id="{9FC9B2C9-CFCB-EC14-BA8D-32352E526521}"/>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7075190" y="385465"/>
            <a:ext cx="1440160" cy="1440160"/>
          </a:xfrm>
          <a:prstGeom prst="ellipse">
            <a:avLst/>
          </a:prstGeom>
          <a:ln>
            <a:noFill/>
          </a:ln>
          <a:effectLst>
            <a:softEdge rad="1270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B0287D4-8463-B6DB-732B-447B5E39E922}"/>
              </a:ext>
            </a:extLst>
          </p:cNvPr>
          <p:cNvSpPr>
            <a:spLocks noGrp="1" noChangeArrowheads="1"/>
          </p:cNvSpPr>
          <p:nvPr>
            <p:ph type="title"/>
          </p:nvPr>
        </p:nvSpPr>
        <p:spPr/>
        <p:txBody>
          <a:bodyPr/>
          <a:lstStyle/>
          <a:p>
            <a:pPr eaLnBrk="1" hangingPunct="1"/>
            <a:r>
              <a:rPr lang="de-DE" altLang="de-DE" dirty="0"/>
              <a:t>Frequenzbänder (2)</a:t>
            </a:r>
          </a:p>
        </p:txBody>
      </p:sp>
      <p:sp>
        <p:nvSpPr>
          <p:cNvPr id="22531" name="Rectangle 3">
            <a:extLst>
              <a:ext uri="{FF2B5EF4-FFF2-40B4-BE49-F238E27FC236}">
                <a16:creationId xmlns:a16="http://schemas.microsoft.com/office/drawing/2014/main" id="{4E46B1AA-7829-0450-B703-7BF47A63D8CE}"/>
              </a:ext>
            </a:extLst>
          </p:cNvPr>
          <p:cNvSpPr>
            <a:spLocks noGrp="1" noChangeArrowheads="1"/>
          </p:cNvSpPr>
          <p:nvPr>
            <p:ph idx="1"/>
          </p:nvPr>
        </p:nvSpPr>
        <p:spPr/>
        <p:txBody>
          <a:bodyPr/>
          <a:lstStyle/>
          <a:p>
            <a:pPr eaLnBrk="1" hangingPunct="1">
              <a:buFontTx/>
              <a:buNone/>
            </a:pPr>
            <a:r>
              <a:rPr lang="de-DE" altLang="de-DE" b="1"/>
              <a:t>Übersicht über die für GSM-1800 genutzten Frequenzen</a:t>
            </a:r>
            <a:endParaRPr lang="de-DE" altLang="de-DE"/>
          </a:p>
          <a:p>
            <a:pPr lvl="1" eaLnBrk="1" hangingPunct="1"/>
            <a:r>
              <a:rPr lang="de-DE" altLang="de-DE" sz="1800"/>
              <a:t>Frequenzbereich 1710-1785 MHz/1805-1880 MHz</a:t>
            </a:r>
          </a:p>
          <a:p>
            <a:pPr lvl="1" eaLnBrk="1" hangingPunct="1"/>
            <a:r>
              <a:rPr lang="de-DE" altLang="de-DE" sz="1800"/>
              <a:t>Trägerfrequenz Uplink Fu = 1710,2 MHz + (ARFCN - 512)*0,2 MHz</a:t>
            </a:r>
          </a:p>
          <a:p>
            <a:pPr lvl="1" eaLnBrk="1" hangingPunct="1"/>
            <a:r>
              <a:rPr lang="de-DE" altLang="de-DE" sz="1800"/>
              <a:t>Trägerfrequenz Downlink Fd = Fu(ARFCN) + 95 MHz </a:t>
            </a:r>
          </a:p>
          <a:p>
            <a:pPr eaLnBrk="1" hangingPunct="1">
              <a:buFontTx/>
              <a:buNone/>
            </a:pPr>
            <a:endParaRPr lang="de-DE" altLang="de-DE" sz="2000" b="1"/>
          </a:p>
          <a:p>
            <a:pPr eaLnBrk="1" hangingPunct="1">
              <a:buFontTx/>
              <a:buNone/>
            </a:pPr>
            <a:r>
              <a:rPr lang="de-DE" altLang="de-DE" sz="2000" b="1"/>
              <a:t>UMTS</a:t>
            </a:r>
          </a:p>
        </p:txBody>
      </p:sp>
      <p:pic>
        <p:nvPicPr>
          <p:cNvPr id="22532" name="Picture 4">
            <a:extLst>
              <a:ext uri="{FF2B5EF4-FFF2-40B4-BE49-F238E27FC236}">
                <a16:creationId xmlns:a16="http://schemas.microsoft.com/office/drawing/2014/main" id="{44E693F6-51D2-C551-6C5D-CC6875806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365625"/>
            <a:ext cx="8424863"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amera 2">
            <a:extLst>
              <a:ext uri="{FF2B5EF4-FFF2-40B4-BE49-F238E27FC236}">
                <a16:creationId xmlns:a16="http://schemas.microsoft.com/office/drawing/2014/main" id="{C0E54A72-8B86-000B-55F7-9D5D949A0FC8}"/>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7075190" y="385465"/>
            <a:ext cx="1440160" cy="1440160"/>
          </a:xfrm>
          <a:prstGeom prst="ellipse">
            <a:avLst/>
          </a:prstGeom>
          <a:ln>
            <a:noFill/>
          </a:ln>
          <a:effectLst>
            <a:softEdge rad="1270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6DC7F80-5810-0CE5-2E85-D433E66B9DA3}"/>
              </a:ext>
            </a:extLst>
          </p:cNvPr>
          <p:cNvSpPr>
            <a:spLocks noGrp="1" noChangeArrowheads="1"/>
          </p:cNvSpPr>
          <p:nvPr>
            <p:ph type="title"/>
          </p:nvPr>
        </p:nvSpPr>
        <p:spPr/>
        <p:txBody>
          <a:bodyPr/>
          <a:lstStyle/>
          <a:p>
            <a:pPr eaLnBrk="1" hangingPunct="1"/>
            <a:r>
              <a:rPr lang="de-DE" altLang="de-DE" sz="4000"/>
              <a:t>Grundlagen der Funkübertragung</a:t>
            </a:r>
          </a:p>
        </p:txBody>
      </p:sp>
      <p:sp>
        <p:nvSpPr>
          <p:cNvPr id="23555" name="Rectangle 3">
            <a:extLst>
              <a:ext uri="{FF2B5EF4-FFF2-40B4-BE49-F238E27FC236}">
                <a16:creationId xmlns:a16="http://schemas.microsoft.com/office/drawing/2014/main" id="{79B839D5-9B90-F1C1-ECEE-884FC8EF4E59}"/>
              </a:ext>
            </a:extLst>
          </p:cNvPr>
          <p:cNvSpPr>
            <a:spLocks noGrp="1" noChangeArrowheads="1"/>
          </p:cNvSpPr>
          <p:nvPr>
            <p:ph idx="1"/>
          </p:nvPr>
        </p:nvSpPr>
        <p:spPr/>
        <p:txBody>
          <a:bodyPr>
            <a:normAutofit/>
          </a:bodyPr>
          <a:lstStyle/>
          <a:p>
            <a:pPr eaLnBrk="1" hangingPunct="1">
              <a:lnSpc>
                <a:spcPct val="80000"/>
              </a:lnSpc>
            </a:pPr>
            <a:r>
              <a:rPr lang="de-DE" altLang="de-DE" sz="2000" dirty="0"/>
              <a:t>Die Übertragung vom Sender zum Mobilteil unterliegt immer Störungen</a:t>
            </a:r>
          </a:p>
          <a:p>
            <a:pPr eaLnBrk="1" hangingPunct="1">
              <a:lnSpc>
                <a:spcPct val="80000"/>
              </a:lnSpc>
            </a:pPr>
            <a:r>
              <a:rPr lang="de-DE" altLang="de-DE" sz="2000" dirty="0"/>
              <a:t>Daher hoher Aufwand für Fehlererkennung notwendig</a:t>
            </a:r>
          </a:p>
          <a:p>
            <a:pPr eaLnBrk="1" hangingPunct="1">
              <a:lnSpc>
                <a:spcPct val="80000"/>
              </a:lnSpc>
            </a:pPr>
            <a:r>
              <a:rPr lang="de-DE" altLang="de-DE" sz="2000" dirty="0"/>
              <a:t>Störquelle1: Low Fading  (Abschattung durch Berge, Häuser,..)</a:t>
            </a:r>
          </a:p>
          <a:p>
            <a:pPr eaLnBrk="1" hangingPunct="1">
              <a:lnSpc>
                <a:spcPct val="80000"/>
              </a:lnSpc>
            </a:pPr>
            <a:r>
              <a:rPr lang="de-DE" altLang="de-DE" sz="2000" dirty="0" err="1"/>
              <a:t>Genutze</a:t>
            </a:r>
            <a:r>
              <a:rPr lang="de-DE" altLang="de-DE" sz="2000" dirty="0"/>
              <a:t> Störung: Mehrfachausbreitung durch Reflexion (vor allem im städtischen Bereich genutzt, in Zügen großes Problem)</a:t>
            </a:r>
          </a:p>
          <a:p>
            <a:pPr eaLnBrk="1" hangingPunct="1">
              <a:lnSpc>
                <a:spcPct val="80000"/>
              </a:lnSpc>
            </a:pPr>
            <a:r>
              <a:rPr lang="de-DE" altLang="de-DE" sz="2000" dirty="0"/>
              <a:t>Reflexion im Stadtgebiet: etwa 5us, auf dem Land etwa 15 bis 20us</a:t>
            </a:r>
          </a:p>
        </p:txBody>
      </p:sp>
      <p:pic>
        <p:nvPicPr>
          <p:cNvPr id="2" name="Kamera 1">
            <a:extLst>
              <a:ext uri="{FF2B5EF4-FFF2-40B4-BE49-F238E27FC236}">
                <a16:creationId xmlns:a16="http://schemas.microsoft.com/office/drawing/2014/main" id="{DCBDD6F9-288D-F74B-F45E-849DB4C10889}"/>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948264" y="5052714"/>
            <a:ext cx="1440160" cy="1440160"/>
          </a:xfrm>
          <a:prstGeom prst="ellipse">
            <a:avLst/>
          </a:prstGeom>
          <a:ln>
            <a:noFill/>
          </a:ln>
          <a:effectLst>
            <a:softEdge rad="127000"/>
          </a:effectLst>
        </p:spPr>
      </p:pic>
      <p:pic>
        <p:nvPicPr>
          <p:cNvPr id="4" name="Grafik 3" descr="Ein Bild, das Text, Diagramm, Screenshot, Reihe enthält.&#10;&#10;Automatisch generierte Beschreibung">
            <a:extLst>
              <a:ext uri="{FF2B5EF4-FFF2-40B4-BE49-F238E27FC236}">
                <a16:creationId xmlns:a16="http://schemas.microsoft.com/office/drawing/2014/main" id="{CD08959D-EB02-D95F-27D8-C765E936C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5277">
            <a:off x="827965" y="4182796"/>
            <a:ext cx="3131542" cy="1946795"/>
          </a:xfrm>
          <a:prstGeom prst="rect">
            <a:avLst/>
          </a:prstGeom>
        </p:spPr>
      </p:pic>
      <p:pic>
        <p:nvPicPr>
          <p:cNvPr id="6" name="Grafik 5" descr="Ein Bild, das Entwurf, Text, Bus, Fahrzeug enthält.&#10;&#10;Automatisch generierte Beschreibung">
            <a:extLst>
              <a:ext uri="{FF2B5EF4-FFF2-40B4-BE49-F238E27FC236}">
                <a16:creationId xmlns:a16="http://schemas.microsoft.com/office/drawing/2014/main" id="{0A9E539D-7A3A-266A-03DB-CF848BAA4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7315" y="3808981"/>
            <a:ext cx="3339455" cy="200367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BC6F231-A9E0-5F4C-D358-A0CA621CB7C5}"/>
              </a:ext>
            </a:extLst>
          </p:cNvPr>
          <p:cNvSpPr>
            <a:spLocks noGrp="1" noChangeArrowheads="1"/>
          </p:cNvSpPr>
          <p:nvPr>
            <p:ph type="title"/>
          </p:nvPr>
        </p:nvSpPr>
        <p:spPr/>
        <p:txBody>
          <a:bodyPr/>
          <a:lstStyle/>
          <a:p>
            <a:pPr eaLnBrk="1" hangingPunct="1"/>
            <a:r>
              <a:rPr lang="de-DE" altLang="de-DE" sz="4000"/>
              <a:t>Grundlagen der Funkübertragung</a:t>
            </a:r>
          </a:p>
        </p:txBody>
      </p:sp>
      <p:sp>
        <p:nvSpPr>
          <p:cNvPr id="24579" name="Rectangle 3">
            <a:extLst>
              <a:ext uri="{FF2B5EF4-FFF2-40B4-BE49-F238E27FC236}">
                <a16:creationId xmlns:a16="http://schemas.microsoft.com/office/drawing/2014/main" id="{B0689A2E-8C10-B397-CB6A-58E2876C1A65}"/>
              </a:ext>
            </a:extLst>
          </p:cNvPr>
          <p:cNvSpPr>
            <a:spLocks noGrp="1" noChangeArrowheads="1"/>
          </p:cNvSpPr>
          <p:nvPr>
            <p:ph idx="1"/>
          </p:nvPr>
        </p:nvSpPr>
        <p:spPr/>
        <p:txBody>
          <a:bodyPr/>
          <a:lstStyle/>
          <a:p>
            <a:pPr eaLnBrk="1" hangingPunct="1">
              <a:lnSpc>
                <a:spcPct val="80000"/>
              </a:lnSpc>
            </a:pPr>
            <a:r>
              <a:rPr lang="de-DE" altLang="de-DE" sz="2000" dirty="0"/>
              <a:t>Die Reflexionen sind laufzeitabhängig, aber auch frequenzabhängig</a:t>
            </a:r>
          </a:p>
          <a:p>
            <a:pPr eaLnBrk="1" hangingPunct="1">
              <a:lnSpc>
                <a:spcPct val="80000"/>
              </a:lnSpc>
            </a:pPr>
            <a:r>
              <a:rPr lang="de-DE" altLang="de-DE" sz="2000" dirty="0"/>
              <a:t>Bewegung während des Sendes verschärft die Problematik zusätzlich, DECT für Gehbewegung entwickelt, GSM für etwa 250 km/h</a:t>
            </a:r>
          </a:p>
          <a:p>
            <a:pPr eaLnBrk="1" hangingPunct="1"/>
            <a:r>
              <a:rPr lang="de-DE" altLang="de-DE" dirty="0"/>
              <a:t>Fast Fading: schwankendes Empfangssignal mit starken Einbrüchen bis zu 40 dB, das Problem wird durch Bewegung verschärft</a:t>
            </a:r>
          </a:p>
          <a:p>
            <a:pPr eaLnBrk="1" hangingPunct="1"/>
            <a:r>
              <a:rPr lang="de-DE" altLang="de-DE" dirty="0"/>
              <a:t>Abhilfe: </a:t>
            </a:r>
            <a:r>
              <a:rPr lang="de-DE" altLang="de-DE" dirty="0" err="1"/>
              <a:t>Diversity</a:t>
            </a:r>
            <a:r>
              <a:rPr lang="de-DE" altLang="de-DE" dirty="0"/>
              <a:t> (geringfügig versetzt angeordnete Empfangsantennen), der Abstand muss aber groß genug sein, um Überlagerungen zu vermeiden (</a:t>
            </a:r>
            <a:r>
              <a:rPr lang="de-DE" altLang="de-DE" dirty="0">
                <a:sym typeface="Symbol" panose="05050102010706020507" pitchFamily="18" charset="2"/>
              </a:rPr>
              <a:t>/2)</a:t>
            </a:r>
          </a:p>
        </p:txBody>
      </p:sp>
      <p:pic>
        <p:nvPicPr>
          <p:cNvPr id="3" name="Grafik 2" descr="Ein Bild, das Wolkenkratzer, Gebäude enthält.&#10;&#10;Automatisch generierte Beschreibung">
            <a:extLst>
              <a:ext uri="{FF2B5EF4-FFF2-40B4-BE49-F238E27FC236}">
                <a16:creationId xmlns:a16="http://schemas.microsoft.com/office/drawing/2014/main" id="{9BC23D0F-4908-E31C-A695-A6042F70E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4149080"/>
            <a:ext cx="3240360" cy="2416769"/>
          </a:xfrm>
          <a:prstGeom prst="rect">
            <a:avLst/>
          </a:prstGeom>
        </p:spPr>
      </p:pic>
      <p:pic>
        <p:nvPicPr>
          <p:cNvPr id="4" name="Kamera 3">
            <a:extLst>
              <a:ext uri="{FF2B5EF4-FFF2-40B4-BE49-F238E27FC236}">
                <a16:creationId xmlns:a16="http://schemas.microsoft.com/office/drawing/2014/main" id="{842E23A2-CC3D-15B0-B5AC-296692446777}"/>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90470" y="4509119"/>
            <a:ext cx="2081329" cy="2081329"/>
          </a:xfrm>
          <a:prstGeom prst="ellipse">
            <a:avLst/>
          </a:prstGeom>
          <a:ln>
            <a:noFill/>
          </a:ln>
          <a:effectLst>
            <a:softEdge rad="1270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0BA88B3-4ED0-44F4-C048-CB17BCCDE4BD}"/>
              </a:ext>
            </a:extLst>
          </p:cNvPr>
          <p:cNvSpPr>
            <a:spLocks noGrp="1" noChangeArrowheads="1"/>
          </p:cNvSpPr>
          <p:nvPr>
            <p:ph type="title"/>
          </p:nvPr>
        </p:nvSpPr>
        <p:spPr/>
        <p:txBody>
          <a:bodyPr/>
          <a:lstStyle/>
          <a:p>
            <a:pPr eaLnBrk="1" hangingPunct="1"/>
            <a:r>
              <a:rPr lang="de-DE" altLang="de-DE"/>
              <a:t>Netzstruktur</a:t>
            </a:r>
          </a:p>
        </p:txBody>
      </p:sp>
      <p:sp>
        <p:nvSpPr>
          <p:cNvPr id="25603" name="Rectangle 3">
            <a:extLst>
              <a:ext uri="{FF2B5EF4-FFF2-40B4-BE49-F238E27FC236}">
                <a16:creationId xmlns:a16="http://schemas.microsoft.com/office/drawing/2014/main" id="{CB63461B-428C-2441-ED52-697CC66BD67F}"/>
              </a:ext>
            </a:extLst>
          </p:cNvPr>
          <p:cNvSpPr>
            <a:spLocks noGrp="1" noChangeArrowheads="1"/>
          </p:cNvSpPr>
          <p:nvPr>
            <p:ph idx="1"/>
          </p:nvPr>
        </p:nvSpPr>
        <p:spPr/>
        <p:txBody>
          <a:bodyPr>
            <a:normAutofit/>
          </a:bodyPr>
          <a:lstStyle/>
          <a:p>
            <a:pPr eaLnBrk="1" hangingPunct="1">
              <a:lnSpc>
                <a:spcPct val="90000"/>
              </a:lnSpc>
            </a:pPr>
            <a:r>
              <a:rPr lang="de-DE" altLang="de-DE" sz="2800" dirty="0"/>
              <a:t>Grundstruktur: zellular</a:t>
            </a:r>
          </a:p>
          <a:p>
            <a:pPr eaLnBrk="1" hangingPunct="1">
              <a:lnSpc>
                <a:spcPct val="90000"/>
              </a:lnSpc>
            </a:pPr>
            <a:r>
              <a:rPr lang="de-DE" altLang="de-DE" sz="2800" dirty="0"/>
              <a:t>In jeder Zelle gibt es eine „Basisstation“, die mehrere Kanäle anbietet</a:t>
            </a:r>
          </a:p>
          <a:p>
            <a:pPr eaLnBrk="1" hangingPunct="1">
              <a:lnSpc>
                <a:spcPct val="90000"/>
              </a:lnSpc>
            </a:pPr>
            <a:r>
              <a:rPr lang="de-DE" altLang="de-DE" sz="2800" dirty="0"/>
              <a:t>In den Randbereichen gibt es Überlappung</a:t>
            </a:r>
          </a:p>
          <a:p>
            <a:pPr eaLnBrk="1" hangingPunct="1">
              <a:lnSpc>
                <a:spcPct val="90000"/>
              </a:lnSpc>
            </a:pPr>
            <a:r>
              <a:rPr lang="de-DE" altLang="de-DE" sz="2800" dirty="0"/>
              <a:t>Um die Anzahl der Funkkanäle zu erhöhen, werden die Sendeleistungen der Basisstationen begrenzt !!</a:t>
            </a:r>
          </a:p>
          <a:p>
            <a:pPr eaLnBrk="1" hangingPunct="1">
              <a:lnSpc>
                <a:spcPct val="90000"/>
              </a:lnSpc>
            </a:pPr>
            <a:r>
              <a:rPr lang="de-DE" altLang="de-DE" sz="2800" dirty="0"/>
              <a:t>GSM </a:t>
            </a:r>
            <a:r>
              <a:rPr lang="de-DE" altLang="de-DE" sz="2800" dirty="0" err="1"/>
              <a:t>Basistationen</a:t>
            </a:r>
            <a:r>
              <a:rPr lang="de-DE" altLang="de-DE" sz="2800" dirty="0"/>
              <a:t> reichen von etwa 350 m bis max. 35 km</a:t>
            </a:r>
          </a:p>
        </p:txBody>
      </p:sp>
      <p:pic>
        <p:nvPicPr>
          <p:cNvPr id="3" name="Kamera 2">
            <a:extLst>
              <a:ext uri="{FF2B5EF4-FFF2-40B4-BE49-F238E27FC236}">
                <a16:creationId xmlns:a16="http://schemas.microsoft.com/office/drawing/2014/main" id="{FEDFF3D4-D302-B778-F8A0-6527A56CBD8D}"/>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7075190" y="385465"/>
            <a:ext cx="1440160" cy="1440160"/>
          </a:xfrm>
          <a:prstGeom prst="ellipse">
            <a:avLst/>
          </a:prstGeom>
          <a:ln>
            <a:noFill/>
          </a:ln>
          <a:effectLst>
            <a:softEdge rad="1270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60A2187-C779-0E8A-FD96-00E85BF4F33F}"/>
              </a:ext>
            </a:extLst>
          </p:cNvPr>
          <p:cNvSpPr>
            <a:spLocks noGrp="1" noChangeArrowheads="1"/>
          </p:cNvSpPr>
          <p:nvPr>
            <p:ph type="title"/>
          </p:nvPr>
        </p:nvSpPr>
        <p:spPr/>
        <p:txBody>
          <a:bodyPr/>
          <a:lstStyle/>
          <a:p>
            <a:pPr eaLnBrk="1" hangingPunct="1"/>
            <a:r>
              <a:rPr lang="de-DE" altLang="de-DE"/>
              <a:t>Netzstruktur</a:t>
            </a:r>
          </a:p>
        </p:txBody>
      </p:sp>
      <p:sp>
        <p:nvSpPr>
          <p:cNvPr id="26627" name="Rectangle 3">
            <a:extLst>
              <a:ext uri="{FF2B5EF4-FFF2-40B4-BE49-F238E27FC236}">
                <a16:creationId xmlns:a16="http://schemas.microsoft.com/office/drawing/2014/main" id="{677B188B-B230-FA22-92BD-7827C511E0BB}"/>
              </a:ext>
            </a:extLst>
          </p:cNvPr>
          <p:cNvSpPr>
            <a:spLocks noGrp="1" noChangeArrowheads="1"/>
          </p:cNvSpPr>
          <p:nvPr>
            <p:ph idx="1"/>
          </p:nvPr>
        </p:nvSpPr>
        <p:spPr>
          <a:xfrm>
            <a:off x="628650" y="1825625"/>
            <a:ext cx="7886700" cy="4339679"/>
          </a:xfrm>
        </p:spPr>
        <p:txBody>
          <a:bodyPr>
            <a:normAutofit/>
          </a:bodyPr>
          <a:lstStyle/>
          <a:p>
            <a:pPr eaLnBrk="1" hangingPunct="1">
              <a:lnSpc>
                <a:spcPct val="90000"/>
              </a:lnSpc>
            </a:pPr>
            <a:r>
              <a:rPr lang="de-DE" altLang="de-DE" sz="3200" dirty="0"/>
              <a:t>Die Trägerfrequenz einer </a:t>
            </a:r>
            <a:r>
              <a:rPr lang="de-DE" altLang="de-DE" sz="3200" dirty="0" err="1"/>
              <a:t>Basistation</a:t>
            </a:r>
            <a:r>
              <a:rPr lang="de-DE" altLang="de-DE" sz="3200" dirty="0"/>
              <a:t> darf in angrenzenden Zellen NICHT eingesetzt werden </a:t>
            </a:r>
          </a:p>
          <a:p>
            <a:pPr eaLnBrk="1" hangingPunct="1">
              <a:lnSpc>
                <a:spcPct val="90000"/>
              </a:lnSpc>
            </a:pPr>
            <a:r>
              <a:rPr lang="de-DE" altLang="de-DE" sz="3200" dirty="0"/>
              <a:t>Es können auch mehrere Trägerfrequenzen pro Zelle angewendet werden</a:t>
            </a:r>
          </a:p>
          <a:p>
            <a:pPr eaLnBrk="1" hangingPunct="1">
              <a:lnSpc>
                <a:spcPct val="80000"/>
              </a:lnSpc>
            </a:pPr>
            <a:r>
              <a:rPr lang="de-DE" altLang="de-DE" sz="3200" dirty="0"/>
              <a:t>Näherungsweise werden die Funkzellenbereiche als Sechseck dargestellt</a:t>
            </a:r>
          </a:p>
        </p:txBody>
      </p:sp>
      <p:pic>
        <p:nvPicPr>
          <p:cNvPr id="3" name="Kamera 2">
            <a:extLst>
              <a:ext uri="{FF2B5EF4-FFF2-40B4-BE49-F238E27FC236}">
                <a16:creationId xmlns:a16="http://schemas.microsoft.com/office/drawing/2014/main" id="{EB9252D8-6D9B-03ED-FE83-991BFB38F68F}"/>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7075190" y="385465"/>
            <a:ext cx="1440160" cy="1440160"/>
          </a:xfrm>
          <a:prstGeom prst="ellipse">
            <a:avLst/>
          </a:prstGeom>
          <a:ln>
            <a:noFill/>
          </a:ln>
          <a:effectLst>
            <a:softEdge rad="1270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60A2187-C779-0E8A-FD96-00E85BF4F33F}"/>
              </a:ext>
            </a:extLst>
          </p:cNvPr>
          <p:cNvSpPr>
            <a:spLocks noGrp="1" noChangeArrowheads="1"/>
          </p:cNvSpPr>
          <p:nvPr>
            <p:ph type="title"/>
          </p:nvPr>
        </p:nvSpPr>
        <p:spPr/>
        <p:txBody>
          <a:bodyPr/>
          <a:lstStyle/>
          <a:p>
            <a:pPr eaLnBrk="1" hangingPunct="1"/>
            <a:r>
              <a:rPr lang="de-DE" altLang="de-DE" dirty="0"/>
              <a:t>Netzstruktur</a:t>
            </a:r>
          </a:p>
        </p:txBody>
      </p:sp>
      <p:sp>
        <p:nvSpPr>
          <p:cNvPr id="26627" name="Rectangle 3">
            <a:extLst>
              <a:ext uri="{FF2B5EF4-FFF2-40B4-BE49-F238E27FC236}">
                <a16:creationId xmlns:a16="http://schemas.microsoft.com/office/drawing/2014/main" id="{677B188B-B230-FA22-92BD-7827C511E0BB}"/>
              </a:ext>
            </a:extLst>
          </p:cNvPr>
          <p:cNvSpPr>
            <a:spLocks noGrp="1" noChangeArrowheads="1"/>
          </p:cNvSpPr>
          <p:nvPr>
            <p:ph idx="1"/>
          </p:nvPr>
        </p:nvSpPr>
        <p:spPr/>
        <p:txBody>
          <a:bodyPr>
            <a:normAutofit fontScale="92500"/>
          </a:bodyPr>
          <a:lstStyle/>
          <a:p>
            <a:pPr eaLnBrk="1" hangingPunct="1">
              <a:lnSpc>
                <a:spcPct val="80000"/>
              </a:lnSpc>
            </a:pPr>
            <a:r>
              <a:rPr lang="de-DE" altLang="de-DE" sz="2800" dirty="0"/>
              <a:t>Folgende drei Faktoren gewährleisten den Regelbetrieb:</a:t>
            </a:r>
          </a:p>
          <a:p>
            <a:pPr lvl="1" eaLnBrk="1" hangingPunct="1">
              <a:lnSpc>
                <a:spcPct val="80000"/>
              </a:lnSpc>
            </a:pPr>
            <a:r>
              <a:rPr lang="de-DE" altLang="de-DE" sz="2400" dirty="0"/>
              <a:t>Leistungsbegrenzung der BTS</a:t>
            </a:r>
          </a:p>
          <a:p>
            <a:pPr lvl="1" eaLnBrk="1" hangingPunct="1">
              <a:lnSpc>
                <a:spcPct val="80000"/>
              </a:lnSpc>
            </a:pPr>
            <a:r>
              <a:rPr lang="de-DE" altLang="de-DE" sz="2400" dirty="0"/>
              <a:t>Leistungsbegrenzung des mobilen Endgerätes durch die Basisstation</a:t>
            </a:r>
          </a:p>
          <a:p>
            <a:pPr lvl="1" eaLnBrk="1" hangingPunct="1">
              <a:lnSpc>
                <a:spcPct val="80000"/>
              </a:lnSpc>
            </a:pPr>
            <a:r>
              <a:rPr lang="de-DE" altLang="de-DE" sz="2400" dirty="0" err="1"/>
              <a:t>Frequenzy</a:t>
            </a:r>
            <a:r>
              <a:rPr lang="de-DE" altLang="de-DE" sz="2400" dirty="0"/>
              <a:t> hopping: pro Zeitschlitz eine andere Trägerfrequenz</a:t>
            </a:r>
          </a:p>
          <a:p>
            <a:pPr lvl="1" eaLnBrk="1" hangingPunct="1">
              <a:lnSpc>
                <a:spcPct val="80000"/>
              </a:lnSpc>
            </a:pPr>
            <a:r>
              <a:rPr lang="de-DE" altLang="de-DE" sz="2400" dirty="0"/>
              <a:t>Diskontinuierliche Übertragung: Reduzierung der Sendeleistung auf 0 bei Sprachpausen</a:t>
            </a:r>
          </a:p>
          <a:p>
            <a:pPr eaLnBrk="1" hangingPunct="1">
              <a:lnSpc>
                <a:spcPct val="80000"/>
              </a:lnSpc>
            </a:pPr>
            <a:r>
              <a:rPr lang="de-DE" altLang="de-DE" sz="2800" dirty="0"/>
              <a:t>Meist werden 7 bis 9 Zellen zu einem Cluster zusammengefasst; in jeder Zelle unterschiedliche Trägerfrequenzen</a:t>
            </a:r>
          </a:p>
          <a:p>
            <a:pPr eaLnBrk="1" hangingPunct="1">
              <a:lnSpc>
                <a:spcPct val="80000"/>
              </a:lnSpc>
            </a:pPr>
            <a:r>
              <a:rPr lang="de-DE" altLang="de-DE" sz="2800" dirty="0"/>
              <a:t>Die Cluster können ähnlich den Zellen kombiniert werden</a:t>
            </a:r>
          </a:p>
        </p:txBody>
      </p:sp>
      <p:pic>
        <p:nvPicPr>
          <p:cNvPr id="3" name="Kamera 2">
            <a:extLst>
              <a:ext uri="{FF2B5EF4-FFF2-40B4-BE49-F238E27FC236}">
                <a16:creationId xmlns:a16="http://schemas.microsoft.com/office/drawing/2014/main" id="{AEC273B2-F838-7385-0D91-6D9C29FCB419}"/>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7075190" y="385465"/>
            <a:ext cx="1440160" cy="1440160"/>
          </a:xfrm>
          <a:prstGeom prst="ellipse">
            <a:avLst/>
          </a:prstGeom>
          <a:ln>
            <a:noFill/>
          </a:ln>
          <a:effectLst>
            <a:softEdge rad="127000"/>
          </a:effectLst>
        </p:spPr>
      </p:pic>
    </p:spTree>
    <p:extLst>
      <p:ext uri="{BB962C8B-B14F-4D97-AF65-F5344CB8AC3E}">
        <p14:creationId xmlns:p14="http://schemas.microsoft.com/office/powerpoint/2010/main" val="3725377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a:extLst>
              <a:ext uri="{FF2B5EF4-FFF2-40B4-BE49-F238E27FC236}">
                <a16:creationId xmlns:a16="http://schemas.microsoft.com/office/drawing/2014/main" id="{FA39D7B3-26F6-5BD6-575D-4B81B5C01FE3}"/>
              </a:ext>
            </a:extLst>
          </p:cNvPr>
          <p:cNvSpPr>
            <a:spLocks noGrp="1" noChangeArrowheads="1"/>
          </p:cNvSpPr>
          <p:nvPr>
            <p:ph type="title"/>
          </p:nvPr>
        </p:nvSpPr>
        <p:spPr/>
        <p:txBody>
          <a:bodyPr/>
          <a:lstStyle/>
          <a:p>
            <a:pPr eaLnBrk="1" hangingPunct="1"/>
            <a:r>
              <a:rPr lang="de-DE" altLang="de-DE"/>
              <a:t>Clusterorganisation</a:t>
            </a:r>
          </a:p>
        </p:txBody>
      </p:sp>
      <p:pic>
        <p:nvPicPr>
          <p:cNvPr id="27651" name="Picture 5">
            <a:extLst>
              <a:ext uri="{FF2B5EF4-FFF2-40B4-BE49-F238E27FC236}">
                <a16:creationId xmlns:a16="http://schemas.microsoft.com/office/drawing/2014/main" id="{CFEB05D9-4999-D805-5243-E6AC11EEE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1268413"/>
            <a:ext cx="46672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7" descr="LTE und 5G - Tarife und Technik - LTEmobile">
            <a:extLst>
              <a:ext uri="{FF2B5EF4-FFF2-40B4-BE49-F238E27FC236}">
                <a16:creationId xmlns:a16="http://schemas.microsoft.com/office/drawing/2014/main" id="{C7C5CBF6-2568-7F86-FD4E-F8B24351E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388" y="3865563"/>
            <a:ext cx="522922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amera 2">
            <a:extLst>
              <a:ext uri="{FF2B5EF4-FFF2-40B4-BE49-F238E27FC236}">
                <a16:creationId xmlns:a16="http://schemas.microsoft.com/office/drawing/2014/main" id="{53C4F941-BCD8-01CB-ADB3-9FEE98A757A0}"/>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7075190" y="385465"/>
            <a:ext cx="1440160" cy="1440160"/>
          </a:xfrm>
          <a:prstGeom prst="ellipse">
            <a:avLst/>
          </a:prstGeom>
          <a:ln>
            <a:noFill/>
          </a:ln>
          <a:effectLst>
            <a:softEdge rad="1270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CA3778A-6160-5BBC-9600-561746D99A79}"/>
              </a:ext>
            </a:extLst>
          </p:cNvPr>
          <p:cNvSpPr>
            <a:spLocks noGrp="1" noChangeArrowheads="1"/>
          </p:cNvSpPr>
          <p:nvPr>
            <p:ph type="title"/>
          </p:nvPr>
        </p:nvSpPr>
        <p:spPr/>
        <p:txBody>
          <a:bodyPr/>
          <a:lstStyle/>
          <a:p>
            <a:pPr eaLnBrk="1" hangingPunct="1"/>
            <a:r>
              <a:rPr lang="de-DE" altLang="de-DE"/>
              <a:t>Netzstruktur</a:t>
            </a:r>
          </a:p>
        </p:txBody>
      </p:sp>
      <p:sp>
        <p:nvSpPr>
          <p:cNvPr id="28675" name="Rectangle 3">
            <a:extLst>
              <a:ext uri="{FF2B5EF4-FFF2-40B4-BE49-F238E27FC236}">
                <a16:creationId xmlns:a16="http://schemas.microsoft.com/office/drawing/2014/main" id="{C6E9B790-821B-1E79-BB12-8B37288076FB}"/>
              </a:ext>
            </a:extLst>
          </p:cNvPr>
          <p:cNvSpPr>
            <a:spLocks noGrp="1" noChangeArrowheads="1"/>
          </p:cNvSpPr>
          <p:nvPr>
            <p:ph idx="1"/>
          </p:nvPr>
        </p:nvSpPr>
        <p:spPr/>
        <p:txBody>
          <a:bodyPr/>
          <a:lstStyle/>
          <a:p>
            <a:pPr eaLnBrk="1" hangingPunct="1"/>
            <a:r>
              <a:rPr lang="de-DE" altLang="de-DE" dirty="0"/>
              <a:t>Die Zellen müssen nicht notwendiger Weise die gleiche Größe haben</a:t>
            </a:r>
          </a:p>
          <a:p>
            <a:pPr lvl="1" eaLnBrk="1" hangingPunct="1"/>
            <a:r>
              <a:rPr lang="de-DE" altLang="de-DE" dirty="0"/>
              <a:t>In ländlichen Gebieten rural </a:t>
            </a:r>
            <a:r>
              <a:rPr lang="de-DE" altLang="de-DE" dirty="0" err="1"/>
              <a:t>areas</a:t>
            </a:r>
            <a:r>
              <a:rPr lang="de-DE" altLang="de-DE" dirty="0"/>
              <a:t> große Zellen</a:t>
            </a:r>
          </a:p>
          <a:p>
            <a:pPr lvl="1" eaLnBrk="1" hangingPunct="1"/>
            <a:r>
              <a:rPr lang="de-DE" altLang="de-DE" dirty="0"/>
              <a:t>In städtischen Gebieten suburban </a:t>
            </a:r>
            <a:r>
              <a:rPr lang="de-DE" altLang="de-DE" dirty="0" err="1"/>
              <a:t>areas</a:t>
            </a:r>
            <a:r>
              <a:rPr lang="de-DE" altLang="de-DE" dirty="0"/>
              <a:t> kleine Zellen</a:t>
            </a:r>
          </a:p>
          <a:p>
            <a:pPr lvl="1" eaLnBrk="1" hangingPunct="1"/>
            <a:r>
              <a:rPr lang="de-DE" altLang="de-DE" dirty="0"/>
              <a:t>City Center kleinstmöglich</a:t>
            </a:r>
          </a:p>
          <a:p>
            <a:pPr lvl="1" eaLnBrk="1" hangingPunct="1"/>
            <a:r>
              <a:rPr lang="de-DE" altLang="de-DE" dirty="0"/>
              <a:t>Bei UMTS auch </a:t>
            </a:r>
            <a:r>
              <a:rPr lang="de-DE" altLang="de-DE" dirty="0" err="1"/>
              <a:t>hot</a:t>
            </a:r>
            <a:r>
              <a:rPr lang="de-DE" altLang="de-DE" dirty="0"/>
              <a:t> </a:t>
            </a:r>
            <a:r>
              <a:rPr lang="de-DE" altLang="de-DE" dirty="0" err="1"/>
              <a:t>spots</a:t>
            </a:r>
            <a:r>
              <a:rPr lang="de-DE" altLang="de-DE" dirty="0"/>
              <a:t> mit wenigen 100Metern für beispielsweise Bahnhöfe</a:t>
            </a:r>
          </a:p>
        </p:txBody>
      </p:sp>
      <p:pic>
        <p:nvPicPr>
          <p:cNvPr id="2" name="Kamera 1">
            <a:extLst>
              <a:ext uri="{FF2B5EF4-FFF2-40B4-BE49-F238E27FC236}">
                <a16:creationId xmlns:a16="http://schemas.microsoft.com/office/drawing/2014/main" id="{3FC392A5-552D-9432-AA54-1CC23A7D9EE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5580112" y="3861048"/>
            <a:ext cx="2736304" cy="2736304"/>
          </a:xfrm>
          <a:prstGeom prst="ellipse">
            <a:avLst/>
          </a:prstGeom>
          <a:ln>
            <a:noFill/>
          </a:ln>
          <a:effectLst>
            <a:softEdge rad="1270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E83A26-213D-3C7E-3B14-0E87B15D0D94}"/>
              </a:ext>
            </a:extLst>
          </p:cNvPr>
          <p:cNvSpPr>
            <a:spLocks noGrp="1"/>
          </p:cNvSpPr>
          <p:nvPr>
            <p:ph type="title"/>
          </p:nvPr>
        </p:nvSpPr>
        <p:spPr/>
        <p:txBody>
          <a:bodyPr/>
          <a:lstStyle/>
          <a:p>
            <a:r>
              <a:rPr lang="de-DE" dirty="0"/>
              <a:t>Zeitplan</a:t>
            </a:r>
          </a:p>
        </p:txBody>
      </p:sp>
      <p:sp>
        <p:nvSpPr>
          <p:cNvPr id="3" name="Inhaltsplatzhalter 2">
            <a:extLst>
              <a:ext uri="{FF2B5EF4-FFF2-40B4-BE49-F238E27FC236}">
                <a16:creationId xmlns:a16="http://schemas.microsoft.com/office/drawing/2014/main" id="{9005E3C7-1B09-7C25-D0AF-FD26931308BF}"/>
              </a:ext>
            </a:extLst>
          </p:cNvPr>
          <p:cNvSpPr>
            <a:spLocks noGrp="1"/>
          </p:cNvSpPr>
          <p:nvPr>
            <p:ph idx="1"/>
          </p:nvPr>
        </p:nvSpPr>
        <p:spPr/>
        <p:txBody>
          <a:bodyPr>
            <a:normAutofit/>
          </a:bodyPr>
          <a:lstStyle/>
          <a:p>
            <a:pPr marL="0" indent="0">
              <a:buNone/>
            </a:pPr>
            <a:r>
              <a:rPr lang="de-DE" dirty="0"/>
              <a:t>Beginn: 15:00 Uhr</a:t>
            </a:r>
          </a:p>
          <a:p>
            <a:pPr marL="0" indent="0">
              <a:buNone/>
            </a:pPr>
            <a:endParaRPr lang="de-DE" dirty="0"/>
          </a:p>
          <a:p>
            <a:pPr marL="385763" indent="-385763">
              <a:buAutoNum type="arabicPeriod"/>
            </a:pPr>
            <a:r>
              <a:rPr lang="de-DE" dirty="0"/>
              <a:t>Pause: 16:30 – 16:45 Uhr</a:t>
            </a:r>
          </a:p>
          <a:p>
            <a:pPr marL="385763" indent="-385763">
              <a:buAutoNum type="arabicPeriod"/>
            </a:pPr>
            <a:r>
              <a:rPr lang="de-DE" dirty="0"/>
              <a:t>Pause: 17:45 – 18:00 Uhr</a:t>
            </a:r>
          </a:p>
          <a:p>
            <a:pPr marL="385763" indent="-385763">
              <a:buAutoNum type="arabicPeriod"/>
            </a:pPr>
            <a:endParaRPr lang="de-DE" dirty="0"/>
          </a:p>
          <a:p>
            <a:pPr marL="0" indent="0">
              <a:buNone/>
            </a:pPr>
            <a:r>
              <a:rPr lang="de-DE" dirty="0"/>
              <a:t>Voraussichtliches Ende: 19:00 Uhr</a:t>
            </a:r>
          </a:p>
        </p:txBody>
      </p:sp>
      <p:pic>
        <p:nvPicPr>
          <p:cNvPr id="4" name="Kamera 3">
            <a:extLst>
              <a:ext uri="{FF2B5EF4-FFF2-40B4-BE49-F238E27FC236}">
                <a16:creationId xmlns:a16="http://schemas.microsoft.com/office/drawing/2014/main" id="{8B2C5BD5-08D2-9C1F-8780-8EE7B7D4D6BF}"/>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7509682" y="1220801"/>
            <a:ext cx="1005668" cy="1005668"/>
          </a:xfrm>
          <a:prstGeom prst="ellipse">
            <a:avLst/>
          </a:prstGeom>
          <a:ln>
            <a:noFill/>
          </a:ln>
          <a:effectLst>
            <a:softEdge rad="127000"/>
          </a:effectLst>
        </p:spPr>
      </p:pic>
      <p:pic>
        <p:nvPicPr>
          <p:cNvPr id="7" name="Grafik 6" descr="Ein Bild, das Zeichnung, Clipart, Lineart, Entwurf enthält.&#10;&#10;Automatisch generierte Beschreibung">
            <a:extLst>
              <a:ext uri="{FF2B5EF4-FFF2-40B4-BE49-F238E27FC236}">
                <a16:creationId xmlns:a16="http://schemas.microsoft.com/office/drawing/2014/main" id="{08734F4B-CBC3-848D-F806-F53E16ABC2AC}"/>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264004" y="2232548"/>
            <a:ext cx="3251346" cy="3251346"/>
          </a:xfrm>
          <a:prstGeom prst="rect">
            <a:avLst/>
          </a:prstGeom>
        </p:spPr>
      </p:pic>
    </p:spTree>
    <p:extLst>
      <p:ext uri="{BB962C8B-B14F-4D97-AF65-F5344CB8AC3E}">
        <p14:creationId xmlns:p14="http://schemas.microsoft.com/office/powerpoint/2010/main" val="2833778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A4C1BF-B1CA-D66D-FA58-94B16CBF5539}"/>
              </a:ext>
            </a:extLst>
          </p:cNvPr>
          <p:cNvSpPr>
            <a:spLocks noGrp="1" noChangeArrowheads="1"/>
          </p:cNvSpPr>
          <p:nvPr>
            <p:ph type="title"/>
          </p:nvPr>
        </p:nvSpPr>
        <p:spPr/>
        <p:txBody>
          <a:bodyPr/>
          <a:lstStyle/>
          <a:p>
            <a:pPr eaLnBrk="1" hangingPunct="1"/>
            <a:r>
              <a:rPr lang="de-DE" altLang="de-DE"/>
              <a:t>GSM</a:t>
            </a:r>
          </a:p>
        </p:txBody>
      </p:sp>
      <p:sp>
        <p:nvSpPr>
          <p:cNvPr id="29699" name="Rectangle 3">
            <a:extLst>
              <a:ext uri="{FF2B5EF4-FFF2-40B4-BE49-F238E27FC236}">
                <a16:creationId xmlns:a16="http://schemas.microsoft.com/office/drawing/2014/main" id="{5C921DD7-4A94-1A91-B1AF-24F6B4A485A2}"/>
              </a:ext>
            </a:extLst>
          </p:cNvPr>
          <p:cNvSpPr>
            <a:spLocks noGrp="1" noChangeArrowheads="1"/>
          </p:cNvSpPr>
          <p:nvPr>
            <p:ph idx="1"/>
          </p:nvPr>
        </p:nvSpPr>
        <p:spPr/>
        <p:txBody>
          <a:bodyPr>
            <a:normAutofit lnSpcReduction="10000"/>
          </a:bodyPr>
          <a:lstStyle/>
          <a:p>
            <a:pPr eaLnBrk="1" hangingPunct="1">
              <a:lnSpc>
                <a:spcPct val="90000"/>
              </a:lnSpc>
            </a:pPr>
            <a:r>
              <a:rPr lang="de-DE" altLang="de-DE" sz="2800" dirty="0"/>
              <a:t>Erster Standard 1990 von ETSI veröffentlicht</a:t>
            </a:r>
          </a:p>
          <a:p>
            <a:pPr eaLnBrk="1" hangingPunct="1">
              <a:lnSpc>
                <a:spcPct val="90000"/>
              </a:lnSpc>
            </a:pPr>
            <a:r>
              <a:rPr lang="de-DE" altLang="de-DE" sz="2800" dirty="0"/>
              <a:t>Ursprünglich rein europäischer Standard</a:t>
            </a:r>
          </a:p>
          <a:p>
            <a:pPr eaLnBrk="1" hangingPunct="1">
              <a:lnSpc>
                <a:spcPct val="90000"/>
              </a:lnSpc>
            </a:pPr>
            <a:r>
              <a:rPr lang="de-DE" altLang="de-DE" sz="2800" dirty="0"/>
              <a:t>Heute bis auf USA und Japan defacto Standard</a:t>
            </a:r>
          </a:p>
          <a:p>
            <a:pPr eaLnBrk="1" hangingPunct="1">
              <a:lnSpc>
                <a:spcPct val="90000"/>
              </a:lnSpc>
            </a:pPr>
            <a:r>
              <a:rPr lang="de-DE" altLang="de-DE" sz="2800" dirty="0"/>
              <a:t>Eindeutige Rufnummer in ganz Europa</a:t>
            </a:r>
          </a:p>
          <a:p>
            <a:pPr eaLnBrk="1" hangingPunct="1">
              <a:lnSpc>
                <a:spcPct val="90000"/>
              </a:lnSpc>
            </a:pPr>
            <a:r>
              <a:rPr lang="de-DE" altLang="de-DE" sz="2800" dirty="0"/>
              <a:t>Rein digitaler Standard</a:t>
            </a:r>
          </a:p>
          <a:p>
            <a:pPr eaLnBrk="1" hangingPunct="1">
              <a:lnSpc>
                <a:spcPct val="90000"/>
              </a:lnSpc>
            </a:pPr>
            <a:r>
              <a:rPr lang="de-DE" altLang="de-DE" sz="2800" dirty="0"/>
              <a:t>Jedes mobile Endgerät informiert die „nächstgelegene“ Basisstation, die ihre Standortinformation an das HLR weiterleitet</a:t>
            </a:r>
          </a:p>
          <a:p>
            <a:pPr eaLnBrk="1" hangingPunct="1">
              <a:lnSpc>
                <a:spcPct val="90000"/>
              </a:lnSpc>
            </a:pPr>
            <a:r>
              <a:rPr lang="de-DE" altLang="de-DE" sz="2800" dirty="0"/>
              <a:t>GSM-Basisstationen arbeiten mit 900 bzw. 1800 MHZ</a:t>
            </a:r>
          </a:p>
        </p:txBody>
      </p:sp>
      <p:pic>
        <p:nvPicPr>
          <p:cNvPr id="3" name="Kamera 2">
            <a:extLst>
              <a:ext uri="{FF2B5EF4-FFF2-40B4-BE49-F238E27FC236}">
                <a16:creationId xmlns:a16="http://schemas.microsoft.com/office/drawing/2014/main" id="{C5B4FDF3-4ABC-DF10-363D-7B064483B797}"/>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7075190" y="385465"/>
            <a:ext cx="1440160" cy="1440160"/>
          </a:xfrm>
          <a:prstGeom prst="ellipse">
            <a:avLst/>
          </a:prstGeom>
          <a:ln>
            <a:noFill/>
          </a:ln>
          <a:effectLst>
            <a:softEdge rad="1270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294118C-4B89-0BD3-9ADF-9CD0F31673EC}"/>
              </a:ext>
            </a:extLst>
          </p:cNvPr>
          <p:cNvSpPr>
            <a:spLocks noGrp="1" noChangeArrowheads="1"/>
          </p:cNvSpPr>
          <p:nvPr>
            <p:ph type="title"/>
          </p:nvPr>
        </p:nvSpPr>
        <p:spPr/>
        <p:txBody>
          <a:bodyPr/>
          <a:lstStyle/>
          <a:p>
            <a:pPr eaLnBrk="1" hangingPunct="1"/>
            <a:r>
              <a:rPr lang="de-DE" altLang="de-DE"/>
              <a:t>GSM Funktionsschemata</a:t>
            </a:r>
          </a:p>
        </p:txBody>
      </p:sp>
      <p:sp>
        <p:nvSpPr>
          <p:cNvPr id="30723" name="Rectangle 3">
            <a:extLst>
              <a:ext uri="{FF2B5EF4-FFF2-40B4-BE49-F238E27FC236}">
                <a16:creationId xmlns:a16="http://schemas.microsoft.com/office/drawing/2014/main" id="{8729F0D7-EAF0-BB56-61C8-720B39D4E7CE}"/>
              </a:ext>
            </a:extLst>
          </p:cNvPr>
          <p:cNvSpPr>
            <a:spLocks noGrp="1" noChangeArrowheads="1"/>
          </p:cNvSpPr>
          <p:nvPr>
            <p:ph idx="1"/>
          </p:nvPr>
        </p:nvSpPr>
        <p:spPr/>
        <p:txBody>
          <a:bodyPr/>
          <a:lstStyle/>
          <a:p>
            <a:pPr eaLnBrk="1" hangingPunct="1">
              <a:lnSpc>
                <a:spcPct val="90000"/>
              </a:lnSpc>
              <a:buFontTx/>
              <a:buNone/>
            </a:pPr>
            <a:r>
              <a:rPr lang="de-DE" altLang="de-DE" sz="2800" dirty="0"/>
              <a:t>Termini:</a:t>
            </a:r>
          </a:p>
          <a:p>
            <a:pPr lvl="1" eaLnBrk="1" hangingPunct="1">
              <a:lnSpc>
                <a:spcPct val="90000"/>
              </a:lnSpc>
            </a:pPr>
            <a:r>
              <a:rPr lang="de-DE" altLang="de-DE" sz="2400" dirty="0"/>
              <a:t>BTS: Base </a:t>
            </a:r>
            <a:r>
              <a:rPr lang="de-DE" altLang="de-DE" sz="2400" dirty="0" err="1"/>
              <a:t>Tranceiver</a:t>
            </a:r>
            <a:r>
              <a:rPr lang="de-DE" altLang="de-DE" sz="2400" dirty="0"/>
              <a:t> Station </a:t>
            </a:r>
          </a:p>
          <a:p>
            <a:pPr lvl="1" eaLnBrk="1" hangingPunct="1">
              <a:lnSpc>
                <a:spcPct val="90000"/>
              </a:lnSpc>
            </a:pPr>
            <a:r>
              <a:rPr lang="de-DE" altLang="de-DE" sz="2400" dirty="0"/>
              <a:t>BSC: Base Station Controller</a:t>
            </a:r>
          </a:p>
          <a:p>
            <a:pPr lvl="1" eaLnBrk="1" hangingPunct="1">
              <a:lnSpc>
                <a:spcPct val="90000"/>
              </a:lnSpc>
            </a:pPr>
            <a:r>
              <a:rPr lang="de-DE" altLang="de-DE" sz="2400" dirty="0"/>
              <a:t>MSC: Mobile Services Switching Center</a:t>
            </a:r>
          </a:p>
          <a:p>
            <a:pPr lvl="1" eaLnBrk="1" hangingPunct="1">
              <a:lnSpc>
                <a:spcPct val="90000"/>
              </a:lnSpc>
            </a:pPr>
            <a:r>
              <a:rPr lang="de-DE" altLang="de-DE" sz="2400" dirty="0"/>
              <a:t>Mehrere BTS-&gt;BSC-&gt;MSC</a:t>
            </a:r>
          </a:p>
          <a:p>
            <a:pPr lvl="1" eaLnBrk="1" hangingPunct="1">
              <a:lnSpc>
                <a:spcPct val="90000"/>
              </a:lnSpc>
            </a:pPr>
            <a:r>
              <a:rPr lang="de-DE" altLang="de-DE" sz="2400" dirty="0"/>
              <a:t>RSS Radio Subsystem</a:t>
            </a:r>
          </a:p>
          <a:p>
            <a:pPr lvl="1" eaLnBrk="1" hangingPunct="1">
              <a:lnSpc>
                <a:spcPct val="90000"/>
              </a:lnSpc>
            </a:pPr>
            <a:r>
              <a:rPr lang="de-DE" altLang="de-DE" sz="2400" dirty="0"/>
              <a:t>Trau: </a:t>
            </a:r>
            <a:r>
              <a:rPr lang="de-DE" altLang="de-DE" sz="2400" dirty="0" err="1"/>
              <a:t>Transcoder</a:t>
            </a:r>
            <a:r>
              <a:rPr lang="de-DE" altLang="de-DE" sz="2400" dirty="0"/>
              <a:t> Rate Adaption Unit</a:t>
            </a:r>
          </a:p>
          <a:p>
            <a:pPr lvl="1" eaLnBrk="1" hangingPunct="1">
              <a:lnSpc>
                <a:spcPct val="90000"/>
              </a:lnSpc>
            </a:pPr>
            <a:r>
              <a:rPr lang="de-DE" altLang="de-DE" sz="2400" dirty="0"/>
              <a:t>HLR: Home Location Register</a:t>
            </a:r>
          </a:p>
          <a:p>
            <a:pPr lvl="1" eaLnBrk="1" hangingPunct="1">
              <a:lnSpc>
                <a:spcPct val="90000"/>
              </a:lnSpc>
            </a:pPr>
            <a:r>
              <a:rPr lang="de-DE" altLang="de-DE" sz="2400" dirty="0"/>
              <a:t>VLR: Visitor Location Register</a:t>
            </a:r>
          </a:p>
          <a:p>
            <a:pPr lvl="1" eaLnBrk="1" hangingPunct="1">
              <a:lnSpc>
                <a:spcPct val="90000"/>
              </a:lnSpc>
            </a:pPr>
            <a:r>
              <a:rPr lang="de-DE" altLang="de-DE" sz="2400" dirty="0"/>
              <a:t>MAP: Mobile </a:t>
            </a:r>
            <a:r>
              <a:rPr lang="de-DE" altLang="de-DE" sz="2400" dirty="0" err="1"/>
              <a:t>Application</a:t>
            </a:r>
            <a:r>
              <a:rPr lang="de-DE" altLang="de-DE" sz="2400" dirty="0"/>
              <a:t> Part (zur Signalisierung zwischen den MSC)</a:t>
            </a:r>
          </a:p>
          <a:p>
            <a:pPr lvl="1" eaLnBrk="1" hangingPunct="1">
              <a:lnSpc>
                <a:spcPct val="90000"/>
              </a:lnSpc>
            </a:pPr>
            <a:endParaRPr lang="de-DE" altLang="de-DE" sz="2400" dirty="0"/>
          </a:p>
        </p:txBody>
      </p:sp>
      <p:pic>
        <p:nvPicPr>
          <p:cNvPr id="2" name="Kamera 1">
            <a:extLst>
              <a:ext uri="{FF2B5EF4-FFF2-40B4-BE49-F238E27FC236}">
                <a16:creationId xmlns:a16="http://schemas.microsoft.com/office/drawing/2014/main" id="{42B91E6D-6A26-BDBB-7145-1C2D9D3531A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5652120" y="332656"/>
            <a:ext cx="2592288" cy="2592288"/>
          </a:xfrm>
          <a:prstGeom prst="ellipse">
            <a:avLst/>
          </a:prstGeom>
          <a:ln>
            <a:noFill/>
          </a:ln>
          <a:effectLst>
            <a:softEdge rad="1270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2497B44-0F49-C33A-2A29-FFD7658E0ADC}"/>
              </a:ext>
            </a:extLst>
          </p:cNvPr>
          <p:cNvSpPr>
            <a:spLocks noGrp="1" noChangeArrowheads="1"/>
          </p:cNvSpPr>
          <p:nvPr>
            <p:ph type="title"/>
          </p:nvPr>
        </p:nvSpPr>
        <p:spPr/>
        <p:txBody>
          <a:bodyPr/>
          <a:lstStyle/>
          <a:p>
            <a:pPr eaLnBrk="1" hangingPunct="1"/>
            <a:r>
              <a:rPr lang="de-DE" altLang="de-DE" dirty="0"/>
              <a:t>GSM-Funktionsaufbau</a:t>
            </a:r>
          </a:p>
        </p:txBody>
      </p:sp>
      <p:sp>
        <p:nvSpPr>
          <p:cNvPr id="31747" name="Rectangle 3">
            <a:extLst>
              <a:ext uri="{FF2B5EF4-FFF2-40B4-BE49-F238E27FC236}">
                <a16:creationId xmlns:a16="http://schemas.microsoft.com/office/drawing/2014/main" id="{ECFA1C25-D97D-E7CD-25AE-6FF839CE8822}"/>
              </a:ext>
            </a:extLst>
          </p:cNvPr>
          <p:cNvSpPr>
            <a:spLocks noGrp="1" noChangeArrowheads="1"/>
          </p:cNvSpPr>
          <p:nvPr>
            <p:ph idx="1"/>
          </p:nvPr>
        </p:nvSpPr>
        <p:spPr/>
        <p:txBody>
          <a:bodyPr/>
          <a:lstStyle/>
          <a:p>
            <a:pPr eaLnBrk="1" hangingPunct="1"/>
            <a:r>
              <a:rPr lang="de-DE" altLang="de-DE" sz="2800" dirty="0"/>
              <a:t>Radio Subsystem RSS</a:t>
            </a:r>
          </a:p>
          <a:p>
            <a:pPr lvl="1" eaLnBrk="1" hangingPunct="1"/>
            <a:r>
              <a:rPr lang="de-DE" altLang="de-DE" sz="2400" dirty="0"/>
              <a:t>Mobile Station (MS)</a:t>
            </a:r>
          </a:p>
          <a:p>
            <a:pPr lvl="1" eaLnBrk="1" hangingPunct="1"/>
            <a:r>
              <a:rPr lang="de-DE" altLang="de-DE" sz="2400" dirty="0"/>
              <a:t>Base Station Subsystem (BSS)</a:t>
            </a:r>
          </a:p>
          <a:p>
            <a:pPr lvl="1" eaLnBrk="1" hangingPunct="1"/>
            <a:r>
              <a:rPr lang="de-DE" altLang="de-DE" sz="2400" dirty="0" err="1"/>
              <a:t>Transcoder</a:t>
            </a:r>
            <a:r>
              <a:rPr lang="de-DE" altLang="de-DE" sz="2400" dirty="0"/>
              <a:t> Rate Adaption Unit (TRAU)</a:t>
            </a:r>
          </a:p>
          <a:p>
            <a:pPr eaLnBrk="1" hangingPunct="1"/>
            <a:r>
              <a:rPr lang="de-DE" altLang="de-DE" sz="2800" dirty="0"/>
              <a:t>Switching and Management </a:t>
            </a:r>
            <a:r>
              <a:rPr lang="de-DE" altLang="de-DE" sz="2800" dirty="0" err="1"/>
              <a:t>Subsytem</a:t>
            </a:r>
            <a:r>
              <a:rPr lang="de-DE" altLang="de-DE" sz="2800" dirty="0"/>
              <a:t> (SMSS)</a:t>
            </a:r>
          </a:p>
          <a:p>
            <a:pPr lvl="1" eaLnBrk="1" hangingPunct="1"/>
            <a:r>
              <a:rPr lang="de-DE" altLang="de-DE" sz="2400" dirty="0"/>
              <a:t>Mobile Switching Center (MSC)</a:t>
            </a:r>
          </a:p>
          <a:p>
            <a:pPr lvl="1" eaLnBrk="1" hangingPunct="1"/>
            <a:r>
              <a:rPr lang="de-DE" altLang="de-DE" sz="2400" dirty="0"/>
              <a:t>Gateway Mobile Switching Center (GMS)</a:t>
            </a:r>
          </a:p>
          <a:p>
            <a:pPr lvl="1" eaLnBrk="1" hangingPunct="1"/>
            <a:r>
              <a:rPr lang="de-DE" altLang="de-DE" sz="2400" dirty="0"/>
              <a:t>Home Location Register (HLR)</a:t>
            </a:r>
          </a:p>
          <a:p>
            <a:pPr lvl="1" eaLnBrk="1" hangingPunct="1"/>
            <a:r>
              <a:rPr lang="de-DE" altLang="de-DE" sz="2400" dirty="0"/>
              <a:t>Visitor Location Register (VLR)</a:t>
            </a:r>
          </a:p>
          <a:p>
            <a:pPr lvl="1" eaLnBrk="1" hangingPunct="1"/>
            <a:endParaRPr lang="de-DE" altLang="de-DE" sz="2400" dirty="0"/>
          </a:p>
        </p:txBody>
      </p:sp>
      <p:pic>
        <p:nvPicPr>
          <p:cNvPr id="2" name="Kamera 1">
            <a:extLst>
              <a:ext uri="{FF2B5EF4-FFF2-40B4-BE49-F238E27FC236}">
                <a16:creationId xmlns:a16="http://schemas.microsoft.com/office/drawing/2014/main" id="{4394E091-0AA0-5018-E68E-AC3AE95AFC94}"/>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300192" y="4149080"/>
            <a:ext cx="1800200" cy="1800200"/>
          </a:xfrm>
          <a:prstGeom prst="ellipse">
            <a:avLst/>
          </a:prstGeom>
          <a:ln>
            <a:noFill/>
          </a:ln>
          <a:effectLst>
            <a:softEdge rad="1270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a:extLst>
              <a:ext uri="{FF2B5EF4-FFF2-40B4-BE49-F238E27FC236}">
                <a16:creationId xmlns:a16="http://schemas.microsoft.com/office/drawing/2014/main" id="{2952DA56-FCD7-BD2E-62A5-204206FD8049}"/>
              </a:ext>
            </a:extLst>
          </p:cNvPr>
          <p:cNvSpPr>
            <a:spLocks noGrp="1" noChangeArrowheads="1"/>
          </p:cNvSpPr>
          <p:nvPr>
            <p:ph type="title"/>
          </p:nvPr>
        </p:nvSpPr>
        <p:spPr/>
        <p:txBody>
          <a:bodyPr/>
          <a:lstStyle/>
          <a:p>
            <a:pPr eaLnBrk="1" hangingPunct="1"/>
            <a:r>
              <a:rPr lang="de-DE" altLang="de-DE"/>
              <a:t>GSM</a:t>
            </a:r>
          </a:p>
        </p:txBody>
      </p:sp>
      <p:pic>
        <p:nvPicPr>
          <p:cNvPr id="32771" name="Picture 5" descr="Global System for Mobile Communications – Wikipedia">
            <a:extLst>
              <a:ext uri="{FF2B5EF4-FFF2-40B4-BE49-F238E27FC236}">
                <a16:creationId xmlns:a16="http://schemas.microsoft.com/office/drawing/2014/main" id="{1D540B2F-112E-29DE-612E-8CEE2CA4D29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5" y="1125538"/>
            <a:ext cx="822960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72CB4EF4-A92D-3508-BD83-08B8E21A91B3}"/>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2411760" y="169268"/>
            <a:ext cx="2048228" cy="1152128"/>
          </a:xfrm>
          <a:prstGeom prst="rect">
            <a:avLst/>
          </a:prstGeom>
          <a:ln>
            <a:noFill/>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5F13F66-A022-2577-F83B-8AA5125061B7}"/>
              </a:ext>
            </a:extLst>
          </p:cNvPr>
          <p:cNvSpPr>
            <a:spLocks noGrp="1" noChangeArrowheads="1"/>
          </p:cNvSpPr>
          <p:nvPr>
            <p:ph type="title"/>
          </p:nvPr>
        </p:nvSpPr>
        <p:spPr>
          <a:xfrm>
            <a:off x="628650" y="365126"/>
            <a:ext cx="7886700" cy="1325563"/>
          </a:xfrm>
        </p:spPr>
        <p:txBody>
          <a:bodyPr anchor="ctr">
            <a:normAutofit/>
          </a:bodyPr>
          <a:lstStyle/>
          <a:p>
            <a:pPr eaLnBrk="1" hangingPunct="1"/>
            <a:r>
              <a:rPr lang="de-DE" altLang="de-DE"/>
              <a:t>Radiosubsystem RSS</a:t>
            </a:r>
          </a:p>
        </p:txBody>
      </p:sp>
      <p:sp>
        <p:nvSpPr>
          <p:cNvPr id="33795" name="Rectangle 3">
            <a:extLst>
              <a:ext uri="{FF2B5EF4-FFF2-40B4-BE49-F238E27FC236}">
                <a16:creationId xmlns:a16="http://schemas.microsoft.com/office/drawing/2014/main" id="{5167404F-4A85-8DC2-1A92-E25C4F56D912}"/>
              </a:ext>
            </a:extLst>
          </p:cNvPr>
          <p:cNvSpPr>
            <a:spLocks noGrp="1" noChangeArrowheads="1"/>
          </p:cNvSpPr>
          <p:nvPr>
            <p:ph sz="half" idx="1"/>
          </p:nvPr>
        </p:nvSpPr>
        <p:spPr>
          <a:xfrm>
            <a:off x="628650" y="1825625"/>
            <a:ext cx="3886200" cy="4351338"/>
          </a:xfrm>
        </p:spPr>
        <p:txBody>
          <a:bodyPr>
            <a:normAutofit/>
          </a:bodyPr>
          <a:lstStyle/>
          <a:p>
            <a:pPr eaLnBrk="1" hangingPunct="1"/>
            <a:r>
              <a:rPr lang="de-DE" altLang="de-DE" sz="1900"/>
              <a:t>Das RSS besteht einerseits aus dem Funknetzteil und dem „Handy“, das der Teilnehmer mit sich führt und daher den offiziellen Namen </a:t>
            </a:r>
            <a:r>
              <a:rPr lang="de-DE" altLang="de-DE" sz="1900" b="1"/>
              <a:t>Mobilestation (MS</a:t>
            </a:r>
            <a:r>
              <a:rPr lang="de-DE" altLang="de-DE" sz="1900"/>
              <a:t>) hat. </a:t>
            </a:r>
          </a:p>
          <a:p>
            <a:pPr eaLnBrk="1" hangingPunct="1"/>
            <a:r>
              <a:rPr lang="de-DE" altLang="de-DE" sz="1900"/>
              <a:t>Das GSM-Funknetz wird im allgemeinen </a:t>
            </a:r>
            <a:r>
              <a:rPr lang="de-DE" altLang="de-DE" sz="1900" b="1"/>
              <a:t>Radio Access Network (RAN) </a:t>
            </a:r>
            <a:r>
              <a:rPr lang="de-DE" altLang="de-DE" sz="1900"/>
              <a:t>genannt und wird von mehreren Base Station Subsystemen gebildet (siehe BSS). Diese beiden Subsysteme sind für die Kommunikation per Funk und damit auch für die Mobilität und all den dazugehörigen Funktionen verantwortlich </a:t>
            </a:r>
          </a:p>
        </p:txBody>
      </p:sp>
      <p:pic>
        <p:nvPicPr>
          <p:cNvPr id="2" name="Kamera 1">
            <a:extLst>
              <a:ext uri="{FF2B5EF4-FFF2-40B4-BE49-F238E27FC236}">
                <a16:creationId xmlns:a16="http://schemas.microsoft.com/office/drawing/2014/main" id="{5573E47D-33C1-9BBB-E76E-E4121B703965}"/>
              </a:ext>
            </a:extLst>
          </p:cNvPr>
          <p:cNvPicPr>
            <a:picLocks noChangeAspect="1"/>
            <a:extLst>
              <a:ext uri="{51228E76-BA90-4043-B771-695A4F85340A}">
                <alf:liveFeedProps xmlns:alf="http://schemas.microsoft.com/office/drawing/2021/livefeed"/>
              </a:ext>
            </a:extLst>
          </p:cNvPicPr>
          <p:nvPr/>
        </p:nvPicPr>
        <p:blipFill rotWithShape="1">
          <a:blip r:embed="rId2">
            <a:extLst>
              <a:ext uri="{96DAC541-7B7A-43D3-8B79-37D633B846F1}">
                <asvg:svgBlip xmlns:asvg="http://schemas.microsoft.com/office/drawing/2016/SVG/main" r:embed="rId3"/>
              </a:ext>
            </a:extLst>
          </a:blip>
          <a:srcRect/>
          <a:stretch/>
        </p:blipFill>
        <p:spPr>
          <a:xfrm>
            <a:off x="4629150" y="1825625"/>
            <a:ext cx="3886200" cy="435133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9843B0B-8EC3-4F07-C86B-950F1AEF009E}"/>
              </a:ext>
            </a:extLst>
          </p:cNvPr>
          <p:cNvSpPr>
            <a:spLocks noGrp="1" noChangeArrowheads="1"/>
          </p:cNvSpPr>
          <p:nvPr>
            <p:ph type="title"/>
          </p:nvPr>
        </p:nvSpPr>
        <p:spPr/>
        <p:txBody>
          <a:bodyPr/>
          <a:lstStyle/>
          <a:p>
            <a:pPr eaLnBrk="1" hangingPunct="1"/>
            <a:r>
              <a:rPr lang="de-DE" altLang="de-DE"/>
              <a:t>Radiosubsystem RSS</a:t>
            </a:r>
          </a:p>
        </p:txBody>
      </p:sp>
      <p:sp>
        <p:nvSpPr>
          <p:cNvPr id="34819" name="Rectangle 3">
            <a:extLst>
              <a:ext uri="{FF2B5EF4-FFF2-40B4-BE49-F238E27FC236}">
                <a16:creationId xmlns:a16="http://schemas.microsoft.com/office/drawing/2014/main" id="{3BCC1020-643B-BC80-DB7D-504609B1884F}"/>
              </a:ext>
            </a:extLst>
          </p:cNvPr>
          <p:cNvSpPr>
            <a:spLocks noGrp="1" noChangeArrowheads="1"/>
          </p:cNvSpPr>
          <p:nvPr>
            <p:ph idx="1"/>
          </p:nvPr>
        </p:nvSpPr>
        <p:spPr/>
        <p:txBody>
          <a:bodyPr/>
          <a:lstStyle/>
          <a:p>
            <a:pPr eaLnBrk="1" hangingPunct="1">
              <a:lnSpc>
                <a:spcPct val="80000"/>
              </a:lnSpc>
            </a:pPr>
            <a:r>
              <a:rPr lang="de-DE" altLang="de-DE" sz="2800" dirty="0"/>
              <a:t>Mobilestation MS</a:t>
            </a:r>
          </a:p>
          <a:p>
            <a:pPr lvl="1" eaLnBrk="1" hangingPunct="1">
              <a:lnSpc>
                <a:spcPct val="80000"/>
              </a:lnSpc>
            </a:pPr>
            <a:r>
              <a:rPr lang="de-DE" altLang="de-DE" sz="2400" dirty="0"/>
              <a:t>Sendeleistung von 20mW bis 2 W</a:t>
            </a:r>
          </a:p>
          <a:p>
            <a:pPr lvl="1" eaLnBrk="1" hangingPunct="1">
              <a:lnSpc>
                <a:spcPct val="80000"/>
              </a:lnSpc>
            </a:pPr>
            <a:r>
              <a:rPr lang="de-DE" altLang="de-DE" sz="2400" dirty="0"/>
              <a:t>Bei Feststationen bis zu 20W</a:t>
            </a:r>
          </a:p>
          <a:p>
            <a:pPr lvl="1" eaLnBrk="1" hangingPunct="1">
              <a:lnSpc>
                <a:spcPct val="80000"/>
              </a:lnSpc>
            </a:pPr>
            <a:r>
              <a:rPr lang="de-DE" altLang="de-DE" sz="2400" dirty="0"/>
              <a:t>Sendeleistung kann von der BTS reguliert werden</a:t>
            </a:r>
          </a:p>
          <a:p>
            <a:pPr eaLnBrk="1" hangingPunct="1">
              <a:lnSpc>
                <a:spcPct val="80000"/>
              </a:lnSpc>
            </a:pPr>
            <a:r>
              <a:rPr lang="de-DE" altLang="de-DE" sz="2800" dirty="0"/>
              <a:t>Die Mobilestation ist in unserem Sprachraum fast ausnahmslos unter dem Ausdruck  „Handy“ bekannt, der interessanterweise im englischsprachigen Raum nicht zu finden ist, </a:t>
            </a:r>
            <a:r>
              <a:rPr lang="de-DE" altLang="de-DE" sz="2800" dirty="0" err="1"/>
              <a:t>sonder</a:t>
            </a:r>
            <a:r>
              <a:rPr lang="de-DE" altLang="de-DE" sz="2800" dirty="0"/>
              <a:t> nur im deutschsprachigen. Die MS besteht aus zwei Komponenten:</a:t>
            </a:r>
          </a:p>
          <a:p>
            <a:pPr lvl="1" eaLnBrk="1" hangingPunct="1">
              <a:lnSpc>
                <a:spcPct val="80000"/>
              </a:lnSpc>
            </a:pPr>
            <a:r>
              <a:rPr lang="de-DE" altLang="de-DE" sz="2400" dirty="0">
                <a:hlinkClick r:id="rId2"/>
              </a:rPr>
              <a:t>Mobile Equipment - ME</a:t>
            </a:r>
            <a:r>
              <a:rPr lang="de-DE" altLang="de-DE" sz="2400" dirty="0"/>
              <a:t> </a:t>
            </a:r>
          </a:p>
          <a:p>
            <a:pPr lvl="1" eaLnBrk="1" hangingPunct="1">
              <a:lnSpc>
                <a:spcPct val="80000"/>
              </a:lnSpc>
            </a:pPr>
            <a:r>
              <a:rPr lang="de-DE" altLang="de-DE" sz="2400" dirty="0">
                <a:hlinkClick r:id="rId3"/>
              </a:rPr>
              <a:t>Subscriber Identity Module - SIM</a:t>
            </a:r>
            <a:r>
              <a:rPr lang="de-DE" altLang="de-DE" sz="2400" dirty="0"/>
              <a:t> </a:t>
            </a:r>
          </a:p>
          <a:p>
            <a:pPr lvl="1" eaLnBrk="1" hangingPunct="1">
              <a:lnSpc>
                <a:spcPct val="80000"/>
              </a:lnSpc>
            </a:pPr>
            <a:endParaRPr lang="de-DE" altLang="de-DE" sz="2400" dirty="0"/>
          </a:p>
        </p:txBody>
      </p:sp>
      <p:pic>
        <p:nvPicPr>
          <p:cNvPr id="3" name="Kamera 2">
            <a:extLst>
              <a:ext uri="{FF2B5EF4-FFF2-40B4-BE49-F238E27FC236}">
                <a16:creationId xmlns:a16="http://schemas.microsoft.com/office/drawing/2014/main" id="{74034B30-782E-4CBC-0BB2-B9B543153DAB}"/>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6300192" y="385465"/>
            <a:ext cx="2215158" cy="2215158"/>
          </a:xfrm>
          <a:prstGeom prst="ellipse">
            <a:avLst/>
          </a:prstGeom>
          <a:ln>
            <a:noFill/>
          </a:ln>
          <a:effectLst>
            <a:softEdge rad="1270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Person, Hand enthält.&#10;&#10;Automatisch generierte Beschreibung">
            <a:extLst>
              <a:ext uri="{FF2B5EF4-FFF2-40B4-BE49-F238E27FC236}">
                <a16:creationId xmlns:a16="http://schemas.microsoft.com/office/drawing/2014/main" id="{5FD27DA3-90D9-85ED-1EA1-6C9592D06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1690689"/>
            <a:ext cx="2358817" cy="1979047"/>
          </a:xfrm>
          <a:prstGeom prst="rect">
            <a:avLst/>
          </a:prstGeom>
        </p:spPr>
      </p:pic>
      <p:sp>
        <p:nvSpPr>
          <p:cNvPr id="35842" name="Rectangle 2">
            <a:extLst>
              <a:ext uri="{FF2B5EF4-FFF2-40B4-BE49-F238E27FC236}">
                <a16:creationId xmlns:a16="http://schemas.microsoft.com/office/drawing/2014/main" id="{962515CE-2FC5-EACC-9C5C-ABAF792A8350}"/>
              </a:ext>
            </a:extLst>
          </p:cNvPr>
          <p:cNvSpPr>
            <a:spLocks noGrp="1" noChangeArrowheads="1"/>
          </p:cNvSpPr>
          <p:nvPr>
            <p:ph type="title"/>
          </p:nvPr>
        </p:nvSpPr>
        <p:spPr/>
        <p:txBody>
          <a:bodyPr/>
          <a:lstStyle/>
          <a:p>
            <a:pPr eaLnBrk="1" hangingPunct="1"/>
            <a:r>
              <a:rPr lang="de-DE" altLang="de-DE" sz="3600" dirty="0"/>
              <a:t>RSS: Subscriber Identity Module (SIM)</a:t>
            </a:r>
          </a:p>
        </p:txBody>
      </p:sp>
      <p:sp>
        <p:nvSpPr>
          <p:cNvPr id="35843" name="Rectangle 3">
            <a:extLst>
              <a:ext uri="{FF2B5EF4-FFF2-40B4-BE49-F238E27FC236}">
                <a16:creationId xmlns:a16="http://schemas.microsoft.com/office/drawing/2014/main" id="{3B5E2484-F8A3-DC98-67E3-AAFB3BD718AC}"/>
              </a:ext>
            </a:extLst>
          </p:cNvPr>
          <p:cNvSpPr>
            <a:spLocks noGrp="1" noChangeArrowheads="1"/>
          </p:cNvSpPr>
          <p:nvPr>
            <p:ph idx="1"/>
          </p:nvPr>
        </p:nvSpPr>
        <p:spPr>
          <a:xfrm>
            <a:off x="628650" y="1825625"/>
            <a:ext cx="6895678" cy="4351338"/>
          </a:xfrm>
        </p:spPr>
        <p:txBody>
          <a:bodyPr/>
          <a:lstStyle/>
          <a:p>
            <a:pPr eaLnBrk="1" hangingPunct="1">
              <a:lnSpc>
                <a:spcPct val="80000"/>
              </a:lnSpc>
            </a:pPr>
            <a:r>
              <a:rPr lang="de-DE" altLang="de-DE" sz="2400"/>
              <a:t>Auf der SIM-Karte stehen </a:t>
            </a:r>
            <a:r>
              <a:rPr lang="de-DE" altLang="de-DE" sz="2400">
                <a:hlinkClick r:id="rId3"/>
              </a:rPr>
              <a:t>Netzbetreiber-spezifische Daten</a:t>
            </a:r>
            <a:r>
              <a:rPr lang="de-DE" altLang="de-DE" sz="2400"/>
              <a:t>, wie </a:t>
            </a:r>
          </a:p>
          <a:p>
            <a:pPr lvl="1" eaLnBrk="1" hangingPunct="1">
              <a:lnSpc>
                <a:spcPct val="80000"/>
              </a:lnSpc>
            </a:pPr>
            <a:r>
              <a:rPr lang="de-DE" altLang="de-DE" sz="2000"/>
              <a:t>Rufnummern, </a:t>
            </a:r>
          </a:p>
          <a:p>
            <a:pPr lvl="1" eaLnBrk="1" hangingPunct="1">
              <a:lnSpc>
                <a:spcPct val="80000"/>
              </a:lnSpc>
            </a:pPr>
            <a:r>
              <a:rPr lang="de-DE" altLang="de-DE" sz="2000"/>
              <a:t>Identifikationsnummern usw., </a:t>
            </a:r>
          </a:p>
          <a:p>
            <a:pPr lvl="1" eaLnBrk="1" hangingPunct="1">
              <a:lnSpc>
                <a:spcPct val="80000"/>
              </a:lnSpc>
              <a:buFontTx/>
              <a:buNone/>
            </a:pPr>
            <a:r>
              <a:rPr lang="de-DE" altLang="de-DE" sz="2000"/>
              <a:t>durch die der Zugriff auf Mobilfunkdienste überhaupt erst möglich wird.</a:t>
            </a:r>
          </a:p>
          <a:p>
            <a:pPr eaLnBrk="1" hangingPunct="1">
              <a:lnSpc>
                <a:spcPct val="80000"/>
              </a:lnSpc>
            </a:pPr>
            <a:r>
              <a:rPr lang="de-DE" altLang="de-DE" sz="2400"/>
              <a:t>Nur der Notrufdienst 112 lässt sich mit einem Handy ohne SIM-Karte durchführen! </a:t>
            </a:r>
          </a:p>
          <a:p>
            <a:pPr marL="0" indent="0" eaLnBrk="1" hangingPunct="1">
              <a:lnSpc>
                <a:spcPct val="80000"/>
              </a:lnSpc>
              <a:buNone/>
            </a:pPr>
            <a:endParaRPr lang="de-DE" altLang="de-DE" sz="2000" dirty="0"/>
          </a:p>
        </p:txBody>
      </p:sp>
      <p:pic>
        <p:nvPicPr>
          <p:cNvPr id="2" name="Kamera 1">
            <a:extLst>
              <a:ext uri="{FF2B5EF4-FFF2-40B4-BE49-F238E27FC236}">
                <a16:creationId xmlns:a16="http://schemas.microsoft.com/office/drawing/2014/main" id="{197CED21-F7C6-569D-2A7D-E8FA8FA7113D}"/>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1619672" y="4581128"/>
            <a:ext cx="1800225" cy="1800225"/>
          </a:xfrm>
          <a:prstGeom prst="ellipse">
            <a:avLst/>
          </a:prstGeom>
          <a:ln>
            <a:noFill/>
          </a:ln>
          <a:effectLst>
            <a:softEdge rad="1270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62515CE-2FC5-EACC-9C5C-ABAF792A8350}"/>
              </a:ext>
            </a:extLst>
          </p:cNvPr>
          <p:cNvSpPr>
            <a:spLocks noGrp="1" noChangeArrowheads="1"/>
          </p:cNvSpPr>
          <p:nvPr>
            <p:ph type="title"/>
          </p:nvPr>
        </p:nvSpPr>
        <p:spPr/>
        <p:txBody>
          <a:bodyPr/>
          <a:lstStyle/>
          <a:p>
            <a:pPr eaLnBrk="1" hangingPunct="1"/>
            <a:r>
              <a:rPr lang="de-DE" altLang="de-DE" sz="3600"/>
              <a:t>RSS: Subscriber Identity Module (SIM)</a:t>
            </a:r>
          </a:p>
        </p:txBody>
      </p:sp>
      <p:sp>
        <p:nvSpPr>
          <p:cNvPr id="35843" name="Rectangle 3">
            <a:extLst>
              <a:ext uri="{FF2B5EF4-FFF2-40B4-BE49-F238E27FC236}">
                <a16:creationId xmlns:a16="http://schemas.microsoft.com/office/drawing/2014/main" id="{3B5E2484-F8A3-DC98-67E3-AAFB3BD718AC}"/>
              </a:ext>
            </a:extLst>
          </p:cNvPr>
          <p:cNvSpPr>
            <a:spLocks noGrp="1" noChangeArrowheads="1"/>
          </p:cNvSpPr>
          <p:nvPr>
            <p:ph idx="1"/>
          </p:nvPr>
        </p:nvSpPr>
        <p:spPr/>
        <p:txBody>
          <a:bodyPr/>
          <a:lstStyle/>
          <a:p>
            <a:pPr eaLnBrk="1" hangingPunct="1">
              <a:lnSpc>
                <a:spcPct val="80000"/>
              </a:lnSpc>
            </a:pPr>
            <a:r>
              <a:rPr lang="de-DE" altLang="de-DE" sz="2800" dirty="0"/>
              <a:t>Die SIM-Karte ist aber nicht nur ein Datenspeicher sondern auch ein Microcontroller, mit dem sich Rechenoperationen durchführen lassen. </a:t>
            </a:r>
          </a:p>
          <a:p>
            <a:pPr eaLnBrk="1" hangingPunct="1">
              <a:lnSpc>
                <a:spcPct val="80000"/>
              </a:lnSpc>
            </a:pPr>
            <a:r>
              <a:rPr lang="de-DE" altLang="de-DE" sz="2800" dirty="0"/>
              <a:t>Zu den Aufgaben der SIM-Karte gehören </a:t>
            </a:r>
          </a:p>
          <a:p>
            <a:pPr lvl="1" eaLnBrk="1" hangingPunct="1">
              <a:lnSpc>
                <a:spcPct val="80000"/>
              </a:lnSpc>
            </a:pPr>
            <a:r>
              <a:rPr lang="de-DE" altLang="de-DE" sz="2400" dirty="0"/>
              <a:t>die Identifikation des Kunden im GSM-Netz (A3-Algorithmus, RAND &amp; SRES: Authentisierung), </a:t>
            </a:r>
          </a:p>
          <a:p>
            <a:pPr lvl="1" eaLnBrk="1" hangingPunct="1">
              <a:lnSpc>
                <a:spcPct val="80000"/>
              </a:lnSpc>
            </a:pPr>
            <a:r>
              <a:rPr lang="de-DE" altLang="de-DE" sz="2400" dirty="0"/>
              <a:t>Datenverschlüsselung (</a:t>
            </a:r>
            <a:r>
              <a:rPr lang="de-DE" altLang="de-DE" sz="2400" dirty="0" err="1"/>
              <a:t>Kc</a:t>
            </a:r>
            <a:r>
              <a:rPr lang="de-DE" altLang="de-DE" sz="2400" dirty="0"/>
              <a:t>, A8-Algoritmus), </a:t>
            </a:r>
          </a:p>
          <a:p>
            <a:pPr lvl="1" eaLnBrk="1" hangingPunct="1">
              <a:lnSpc>
                <a:spcPct val="80000"/>
              </a:lnSpc>
            </a:pPr>
            <a:r>
              <a:rPr lang="de-DE" altLang="de-DE" sz="2400" dirty="0"/>
              <a:t>Softwareimplementierung von Zusatzdiensten, </a:t>
            </a:r>
          </a:p>
          <a:p>
            <a:pPr lvl="1" eaLnBrk="1" hangingPunct="1">
              <a:lnSpc>
                <a:spcPct val="80000"/>
              </a:lnSpc>
            </a:pPr>
            <a:r>
              <a:rPr lang="de-DE" altLang="de-DE" sz="2400" dirty="0"/>
              <a:t>Speicherung von Kundendaten und Verwaltung netzspezifischer Daten wie z.B. Lokalität.</a:t>
            </a:r>
            <a:endParaRPr lang="de-DE" altLang="de-DE" sz="2400" dirty="0">
              <a:hlinkClick r:id="rId2"/>
            </a:endParaRPr>
          </a:p>
          <a:p>
            <a:pPr eaLnBrk="1" hangingPunct="1">
              <a:lnSpc>
                <a:spcPct val="80000"/>
              </a:lnSpc>
            </a:pPr>
            <a:endParaRPr lang="de-DE" altLang="de-DE" sz="2000" dirty="0"/>
          </a:p>
        </p:txBody>
      </p:sp>
      <p:pic>
        <p:nvPicPr>
          <p:cNvPr id="3" name="Grafik 2" descr="Ein Bild, das Text, Screenshot, gelb, Licht enthält.&#10;&#10;Automatisch generierte Beschreibung">
            <a:extLst>
              <a:ext uri="{FF2B5EF4-FFF2-40B4-BE49-F238E27FC236}">
                <a16:creationId xmlns:a16="http://schemas.microsoft.com/office/drawing/2014/main" id="{34D812E1-A53C-7860-315E-2DF5D27882EB}"/>
              </a:ext>
            </a:extLst>
          </p:cNvPr>
          <p:cNvPicPr>
            <a:picLocks noChangeAspect="1"/>
          </p:cNvPicPr>
          <p:nvPr/>
        </p:nvPicPr>
        <p:blipFill>
          <a:blip r:embed="rId3">
            <a:alphaModFix amt="13000"/>
            <a:extLst>
              <a:ext uri="{28A0092B-C50C-407E-A947-70E740481C1C}">
                <a14:useLocalDpi xmlns:a14="http://schemas.microsoft.com/office/drawing/2010/main" val="0"/>
              </a:ext>
            </a:extLst>
          </a:blip>
          <a:stretch>
            <a:fillRect/>
          </a:stretch>
        </p:blipFill>
        <p:spPr>
          <a:xfrm>
            <a:off x="4491982" y="3852539"/>
            <a:ext cx="4023368" cy="2640335"/>
          </a:xfrm>
          <a:prstGeom prst="rect">
            <a:avLst/>
          </a:prstGeom>
          <a:effectLst>
            <a:softEdge rad="457200"/>
          </a:effectLst>
        </p:spPr>
      </p:pic>
      <p:pic>
        <p:nvPicPr>
          <p:cNvPr id="4" name="Kamera 3">
            <a:extLst>
              <a:ext uri="{FF2B5EF4-FFF2-40B4-BE49-F238E27FC236}">
                <a16:creationId xmlns:a16="http://schemas.microsoft.com/office/drawing/2014/main" id="{127208D1-F9A8-E4A9-32BF-6D8A25A91BBD}"/>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7524328" y="285553"/>
            <a:ext cx="1224161" cy="1224161"/>
          </a:xfrm>
          <a:prstGeom prst="ellipse">
            <a:avLst/>
          </a:prstGeom>
          <a:ln>
            <a:noFill/>
          </a:ln>
          <a:effectLst>
            <a:softEdge rad="127000"/>
          </a:effectLst>
        </p:spPr>
      </p:pic>
    </p:spTree>
    <p:extLst>
      <p:ext uri="{BB962C8B-B14F-4D97-AF65-F5344CB8AC3E}">
        <p14:creationId xmlns:p14="http://schemas.microsoft.com/office/powerpoint/2010/main" val="962096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5C6E10-2539-9A42-CBD7-F3ECD9EFDE28}"/>
              </a:ext>
            </a:extLst>
          </p:cNvPr>
          <p:cNvSpPr>
            <a:spLocks noGrp="1" noChangeArrowheads="1"/>
          </p:cNvSpPr>
          <p:nvPr>
            <p:ph type="title"/>
          </p:nvPr>
        </p:nvSpPr>
        <p:spPr/>
        <p:txBody>
          <a:bodyPr/>
          <a:lstStyle/>
          <a:p>
            <a:pPr eaLnBrk="1" hangingPunct="1"/>
            <a:r>
              <a:rPr lang="de-DE" altLang="de-DE" sz="3600"/>
              <a:t>RSS: Subscriber Identity Module (SIM)</a:t>
            </a:r>
          </a:p>
        </p:txBody>
      </p:sp>
      <p:sp>
        <p:nvSpPr>
          <p:cNvPr id="36867" name="Rectangle 3">
            <a:extLst>
              <a:ext uri="{FF2B5EF4-FFF2-40B4-BE49-F238E27FC236}">
                <a16:creationId xmlns:a16="http://schemas.microsoft.com/office/drawing/2014/main" id="{60DC49BC-1591-F530-14AA-8C1E607CC6BC}"/>
              </a:ext>
            </a:extLst>
          </p:cNvPr>
          <p:cNvSpPr>
            <a:spLocks noGrp="1" noChangeArrowheads="1"/>
          </p:cNvSpPr>
          <p:nvPr>
            <p:ph idx="1"/>
          </p:nvPr>
        </p:nvSpPr>
        <p:spPr/>
        <p:txBody>
          <a:bodyPr/>
          <a:lstStyle/>
          <a:p>
            <a:pPr eaLnBrk="1" hangingPunct="1"/>
            <a:r>
              <a:rPr lang="de-DE" altLang="de-DE" sz="1800"/>
              <a:t>Betriebssystem ist im im ROM (heute typ. 32kByte)</a:t>
            </a:r>
          </a:p>
          <a:p>
            <a:pPr eaLnBrk="1" hangingPunct="1"/>
            <a:r>
              <a:rPr lang="de-DE" altLang="de-DE" sz="1800"/>
              <a:t>RAM heute typ. 2kByte </a:t>
            </a:r>
          </a:p>
          <a:p>
            <a:pPr eaLnBrk="1" hangingPunct="1"/>
            <a:r>
              <a:rPr lang="de-DE" altLang="de-DE" sz="1800"/>
              <a:t>Das EEPROM (heute typ. 32kByte) beinhaltet die Applikationen. </a:t>
            </a:r>
          </a:p>
          <a:p>
            <a:pPr eaLnBrk="1" hangingPunct="1"/>
            <a:r>
              <a:rPr lang="de-DE" altLang="de-DE" sz="1800"/>
              <a:t>Der Bus hat eine Breite von 8Bit. </a:t>
            </a:r>
          </a:p>
          <a:p>
            <a:pPr eaLnBrk="1" hangingPunct="1"/>
            <a:r>
              <a:rPr lang="de-DE" altLang="de-DE" sz="1800"/>
              <a:t>Die Abmessungen des eigentlichen SIMs sind gerade einmal 5mm x 5mm:</a:t>
            </a:r>
          </a:p>
        </p:txBody>
      </p:sp>
      <p:pic>
        <p:nvPicPr>
          <p:cNvPr id="36868" name="Picture 4">
            <a:extLst>
              <a:ext uri="{FF2B5EF4-FFF2-40B4-BE49-F238E27FC236}">
                <a16:creationId xmlns:a16="http://schemas.microsoft.com/office/drawing/2014/main" id="{74D2EBD6-A90A-624A-81BA-BA63F70E6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3357563"/>
            <a:ext cx="43338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631D749F-C3E8-BFCC-E214-AC3CEAAC3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716338"/>
            <a:ext cx="27146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0DFD0728-3A99-4C06-E6DA-94C6F474913F}"/>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6838156" y="1196752"/>
            <a:ext cx="1800225" cy="1800225"/>
          </a:xfrm>
          <a:prstGeom prst="ellipse">
            <a:avLst/>
          </a:prstGeom>
          <a:ln>
            <a:noFill/>
          </a:ln>
          <a:effectLst>
            <a:softEdge rad="1270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2F21B37-4F52-6BE3-E2A0-24EF6A040041}"/>
              </a:ext>
            </a:extLst>
          </p:cNvPr>
          <p:cNvSpPr>
            <a:spLocks noGrp="1" noChangeArrowheads="1"/>
          </p:cNvSpPr>
          <p:nvPr>
            <p:ph type="title"/>
          </p:nvPr>
        </p:nvSpPr>
        <p:spPr/>
        <p:txBody>
          <a:bodyPr/>
          <a:lstStyle/>
          <a:p>
            <a:pPr eaLnBrk="1" hangingPunct="1"/>
            <a:r>
              <a:rPr lang="de-DE" altLang="de-DE" sz="3600"/>
              <a:t>RSS: Subscriber Identity Module (SIM)</a:t>
            </a:r>
          </a:p>
        </p:txBody>
      </p:sp>
      <p:sp>
        <p:nvSpPr>
          <p:cNvPr id="37891" name="Rectangle 3">
            <a:extLst>
              <a:ext uri="{FF2B5EF4-FFF2-40B4-BE49-F238E27FC236}">
                <a16:creationId xmlns:a16="http://schemas.microsoft.com/office/drawing/2014/main" id="{0BE4DE1F-3F81-A50F-4B74-DD7B6E568537}"/>
              </a:ext>
            </a:extLst>
          </p:cNvPr>
          <p:cNvSpPr>
            <a:spLocks noGrp="1" noChangeArrowheads="1"/>
          </p:cNvSpPr>
          <p:nvPr>
            <p:ph idx="1"/>
          </p:nvPr>
        </p:nvSpPr>
        <p:spPr/>
        <p:txBody>
          <a:bodyPr/>
          <a:lstStyle/>
          <a:p>
            <a:pPr eaLnBrk="1" hangingPunct="1">
              <a:lnSpc>
                <a:spcPct val="90000"/>
              </a:lnSpc>
            </a:pPr>
            <a:r>
              <a:rPr lang="de-DE" altLang="de-DE" sz="2800"/>
              <a:t>Das SIM hat im Allgemeinen 8 Kontakte, von denen nur 5 Kontakte (nc: not connected) verwendet werden:</a:t>
            </a:r>
          </a:p>
          <a:p>
            <a:pPr eaLnBrk="1" hangingPunct="1">
              <a:lnSpc>
                <a:spcPct val="90000"/>
              </a:lnSpc>
            </a:pPr>
            <a:r>
              <a:rPr lang="de-DE" altLang="de-DE" sz="2800"/>
              <a:t>Vcc für die positive Spannungsversorgung </a:t>
            </a:r>
          </a:p>
          <a:p>
            <a:pPr eaLnBrk="1" hangingPunct="1">
              <a:lnSpc>
                <a:spcPct val="90000"/>
              </a:lnSpc>
            </a:pPr>
            <a:r>
              <a:rPr lang="de-DE" altLang="de-DE" sz="2800"/>
              <a:t>GND für die Spannungsmasse </a:t>
            </a:r>
          </a:p>
          <a:p>
            <a:pPr eaLnBrk="1" hangingPunct="1">
              <a:lnSpc>
                <a:spcPct val="90000"/>
              </a:lnSpc>
            </a:pPr>
            <a:r>
              <a:rPr lang="de-DE" altLang="de-DE" sz="2800"/>
              <a:t>RST für ein Reset in einen vordefinierten Zustand </a:t>
            </a:r>
          </a:p>
          <a:p>
            <a:pPr eaLnBrk="1" hangingPunct="1">
              <a:lnSpc>
                <a:spcPct val="90000"/>
              </a:lnSpc>
            </a:pPr>
            <a:r>
              <a:rPr lang="de-DE" altLang="de-DE" sz="2800"/>
              <a:t>CLK für den Systemarbeitstakt </a:t>
            </a:r>
          </a:p>
          <a:p>
            <a:pPr eaLnBrk="1" hangingPunct="1">
              <a:lnSpc>
                <a:spcPct val="90000"/>
              </a:lnSpc>
            </a:pPr>
            <a:r>
              <a:rPr lang="de-DE" altLang="de-DE" sz="2800"/>
              <a:t>I/O für den seriellen Datenaustausch in die Karte und aus der Karte hinaus </a:t>
            </a:r>
          </a:p>
          <a:p>
            <a:pPr eaLnBrk="1" hangingPunct="1">
              <a:lnSpc>
                <a:spcPct val="90000"/>
              </a:lnSpc>
            </a:pPr>
            <a:endParaRPr lang="de-DE" altLang="de-DE" sz="2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a:extLst>
              <a:ext uri="{FF2B5EF4-FFF2-40B4-BE49-F238E27FC236}">
                <a16:creationId xmlns:a16="http://schemas.microsoft.com/office/drawing/2014/main" id="{8975CE56-9BD6-B975-17FB-225FADB48E57}"/>
              </a:ext>
            </a:extLst>
          </p:cNvPr>
          <p:cNvSpPr>
            <a:spLocks noGrp="1" noChangeArrowheads="1"/>
          </p:cNvSpPr>
          <p:nvPr>
            <p:ph type="title"/>
          </p:nvPr>
        </p:nvSpPr>
        <p:spPr/>
        <p:txBody>
          <a:bodyPr/>
          <a:lstStyle/>
          <a:p>
            <a:r>
              <a:rPr lang="de-AT" altLang="de-DE"/>
              <a:t>Überblick</a:t>
            </a:r>
            <a:endParaRPr lang="de-DE" altLang="de-DE"/>
          </a:p>
        </p:txBody>
      </p:sp>
      <p:sp>
        <p:nvSpPr>
          <p:cNvPr id="3075" name="Inhaltsplatzhalter 2">
            <a:extLst>
              <a:ext uri="{FF2B5EF4-FFF2-40B4-BE49-F238E27FC236}">
                <a16:creationId xmlns:a16="http://schemas.microsoft.com/office/drawing/2014/main" id="{91CE0A2A-0278-1BEE-BD92-F099906D544C}"/>
              </a:ext>
            </a:extLst>
          </p:cNvPr>
          <p:cNvSpPr>
            <a:spLocks noGrp="1" noChangeArrowheads="1"/>
          </p:cNvSpPr>
          <p:nvPr>
            <p:ph idx="1"/>
          </p:nvPr>
        </p:nvSpPr>
        <p:spPr>
          <a:xfrm>
            <a:off x="628650" y="1943236"/>
            <a:ext cx="7255718" cy="2971527"/>
          </a:xfrm>
        </p:spPr>
        <p:txBody>
          <a:bodyPr>
            <a:normAutofit/>
          </a:bodyPr>
          <a:lstStyle/>
          <a:p>
            <a:pPr marL="985838" indent="-985838">
              <a:lnSpc>
                <a:spcPct val="150000"/>
              </a:lnSpc>
              <a:buFontTx/>
              <a:buNone/>
            </a:pPr>
            <a:r>
              <a:rPr lang="de-AT" altLang="de-DE" sz="2400" dirty="0"/>
              <a:t>Teil I : Historischer Überblick und technische Annäherung</a:t>
            </a:r>
          </a:p>
          <a:p>
            <a:pPr marL="985838" indent="-985838">
              <a:lnSpc>
                <a:spcPct val="150000"/>
              </a:lnSpc>
              <a:buFontTx/>
              <a:buNone/>
            </a:pPr>
            <a:r>
              <a:rPr lang="de-AT" altLang="de-DE" sz="2400" dirty="0"/>
              <a:t>Teil II: „Das </a:t>
            </a:r>
            <a:r>
              <a:rPr lang="de-AT" altLang="de-DE" sz="2400" dirty="0" err="1"/>
              <a:t>Funkfeld</a:t>
            </a:r>
            <a:r>
              <a:rPr lang="de-AT" altLang="de-DE" sz="2400" dirty="0"/>
              <a:t>“</a:t>
            </a:r>
          </a:p>
          <a:p>
            <a:pPr marL="985838" indent="-985838">
              <a:lnSpc>
                <a:spcPct val="150000"/>
              </a:lnSpc>
              <a:buFontTx/>
              <a:buNone/>
            </a:pPr>
            <a:r>
              <a:rPr lang="de-AT" altLang="de-DE" sz="2400" dirty="0"/>
              <a:t>Teil III: Grundlagen von Mobilfunk</a:t>
            </a:r>
          </a:p>
          <a:p>
            <a:pPr marL="985838" indent="-985838">
              <a:lnSpc>
                <a:spcPct val="150000"/>
              </a:lnSpc>
              <a:buFontTx/>
              <a:buNone/>
            </a:pPr>
            <a:r>
              <a:rPr lang="de-AT" altLang="de-DE" sz="2400" dirty="0"/>
              <a:t>Teil IV : Grundlagen von WLAN</a:t>
            </a:r>
            <a:endParaRPr lang="de-DE" altLang="de-DE" sz="2400" dirty="0"/>
          </a:p>
        </p:txBody>
      </p:sp>
      <p:pic>
        <p:nvPicPr>
          <p:cNvPr id="2" name="Kamera 1">
            <a:extLst>
              <a:ext uri="{FF2B5EF4-FFF2-40B4-BE49-F238E27FC236}">
                <a16:creationId xmlns:a16="http://schemas.microsoft.com/office/drawing/2014/main" id="{60C34F7C-684F-C9C4-A9E0-AE1D6BCC3391}"/>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588224" y="365126"/>
            <a:ext cx="1927126" cy="1927126"/>
          </a:xfrm>
          <a:prstGeom prst="ellipse">
            <a:avLst/>
          </a:prstGeom>
          <a:ln>
            <a:noFill/>
          </a:ln>
          <a:effectLst>
            <a:softEdge rad="1270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0AF659C-89BB-89B2-EEC0-A9242847B32E}"/>
              </a:ext>
            </a:extLst>
          </p:cNvPr>
          <p:cNvSpPr>
            <a:spLocks noGrp="1" noChangeArrowheads="1"/>
          </p:cNvSpPr>
          <p:nvPr>
            <p:ph type="title"/>
          </p:nvPr>
        </p:nvSpPr>
        <p:spPr/>
        <p:txBody>
          <a:bodyPr/>
          <a:lstStyle/>
          <a:p>
            <a:pPr eaLnBrk="1" hangingPunct="1"/>
            <a:r>
              <a:rPr lang="de-DE" altLang="de-DE" sz="4000" dirty="0"/>
              <a:t>RSS: Radio Access Network (RAN)</a:t>
            </a:r>
          </a:p>
        </p:txBody>
      </p:sp>
      <p:sp>
        <p:nvSpPr>
          <p:cNvPr id="38915" name="Rectangle 3">
            <a:extLst>
              <a:ext uri="{FF2B5EF4-FFF2-40B4-BE49-F238E27FC236}">
                <a16:creationId xmlns:a16="http://schemas.microsoft.com/office/drawing/2014/main" id="{C7B205B9-8DB3-9783-A90F-FB0F19E01F6C}"/>
              </a:ext>
            </a:extLst>
          </p:cNvPr>
          <p:cNvSpPr>
            <a:spLocks noGrp="1" noChangeArrowheads="1"/>
          </p:cNvSpPr>
          <p:nvPr>
            <p:ph idx="1"/>
          </p:nvPr>
        </p:nvSpPr>
        <p:spPr/>
        <p:txBody>
          <a:bodyPr/>
          <a:lstStyle/>
          <a:p>
            <a:pPr eaLnBrk="1" hangingPunct="1">
              <a:lnSpc>
                <a:spcPct val="90000"/>
              </a:lnSpc>
            </a:pPr>
            <a:r>
              <a:rPr lang="de-DE" altLang="de-DE" sz="2400" dirty="0"/>
              <a:t>Das RAN hat die Aufgabe die Funksignale der Mobilteilnehmer aufzunehmen bzw. die Teilnehmer mit Funksignalen zu versorgen und diese Signale Vermittlungsstellen zur Verfügung zu stellen, die für weitere Signalwegschaltung innerhalb oder auch außerhalb des GSM-Netzes sorgen. </a:t>
            </a:r>
          </a:p>
          <a:p>
            <a:pPr eaLnBrk="1" hangingPunct="1">
              <a:lnSpc>
                <a:spcPct val="90000"/>
              </a:lnSpc>
            </a:pPr>
            <a:r>
              <a:rPr lang="de-DE" altLang="de-DE" sz="2400" dirty="0"/>
              <a:t>Das RAN wird durch mehrere </a:t>
            </a:r>
            <a:r>
              <a:rPr lang="de-DE" altLang="de-DE" sz="2400" b="1" dirty="0" err="1"/>
              <a:t>Basestation</a:t>
            </a:r>
            <a:r>
              <a:rPr lang="de-DE" altLang="de-DE" sz="2400" b="1" dirty="0"/>
              <a:t> </a:t>
            </a:r>
            <a:r>
              <a:rPr lang="de-DE" altLang="de-DE" sz="2400" b="1" dirty="0" err="1"/>
              <a:t>Subssytems</a:t>
            </a:r>
            <a:r>
              <a:rPr lang="de-DE" altLang="de-DE" sz="2400" b="1" dirty="0"/>
              <a:t> (BSS)</a:t>
            </a:r>
            <a:r>
              <a:rPr lang="de-DE" altLang="de-DE" sz="2400" dirty="0"/>
              <a:t> gebildet, wobei jedes BSS aus </a:t>
            </a:r>
          </a:p>
          <a:p>
            <a:pPr lvl="1" eaLnBrk="1" hangingPunct="1">
              <a:lnSpc>
                <a:spcPct val="90000"/>
              </a:lnSpc>
            </a:pPr>
            <a:r>
              <a:rPr lang="de-DE" altLang="de-DE" sz="2000" dirty="0"/>
              <a:t>einem </a:t>
            </a:r>
            <a:r>
              <a:rPr lang="de-DE" altLang="de-DE" sz="2000" dirty="0" err="1">
                <a:hlinkClick r:id="rId2"/>
              </a:rPr>
              <a:t>Basestation</a:t>
            </a:r>
            <a:r>
              <a:rPr lang="de-DE" altLang="de-DE" sz="2000" dirty="0">
                <a:hlinkClick r:id="rId2"/>
              </a:rPr>
              <a:t> Controller (BSC)</a:t>
            </a:r>
            <a:r>
              <a:rPr lang="de-DE" altLang="de-DE" sz="2000" dirty="0"/>
              <a:t> und den an ihm angeschlossenen </a:t>
            </a:r>
            <a:r>
              <a:rPr lang="de-DE" altLang="de-DE" sz="2000" dirty="0">
                <a:hlinkClick r:id="rId3"/>
              </a:rPr>
              <a:t>Base </a:t>
            </a:r>
            <a:r>
              <a:rPr lang="de-DE" altLang="de-DE" sz="2000" dirty="0" err="1">
                <a:hlinkClick r:id="rId3"/>
              </a:rPr>
              <a:t>Tranceiver</a:t>
            </a:r>
            <a:r>
              <a:rPr lang="de-DE" altLang="de-DE" sz="2000" dirty="0">
                <a:hlinkClick r:id="rId3"/>
              </a:rPr>
              <a:t> </a:t>
            </a:r>
            <a:r>
              <a:rPr lang="de-DE" altLang="de-DE" sz="2000" dirty="0" err="1">
                <a:hlinkClick r:id="rId3"/>
              </a:rPr>
              <a:t>Staitions</a:t>
            </a:r>
            <a:r>
              <a:rPr lang="de-DE" altLang="de-DE" sz="2000" dirty="0">
                <a:hlinkClick r:id="rId3"/>
              </a:rPr>
              <a:t> (BTS)</a:t>
            </a:r>
            <a:r>
              <a:rPr lang="de-DE" altLang="de-DE" sz="2000" dirty="0"/>
              <a:t> besteht:</a:t>
            </a:r>
          </a:p>
          <a:p>
            <a:pPr eaLnBrk="1" hangingPunct="1">
              <a:lnSpc>
                <a:spcPct val="90000"/>
              </a:lnSpc>
              <a:buFontTx/>
              <a:buNone/>
            </a:pPr>
            <a:endParaRPr lang="de-DE" altLang="de-DE" sz="2400" dirty="0"/>
          </a:p>
        </p:txBody>
      </p:sp>
      <p:pic>
        <p:nvPicPr>
          <p:cNvPr id="3" name="Grafik 2">
            <a:extLst>
              <a:ext uri="{FF2B5EF4-FFF2-40B4-BE49-F238E27FC236}">
                <a16:creationId xmlns:a16="http://schemas.microsoft.com/office/drawing/2014/main" id="{C7216940-1112-8B0B-6539-FD716DB97062}"/>
              </a:ext>
            </a:extLst>
          </p:cNvPr>
          <p:cNvPicPr>
            <a:picLocks noChangeAspect="1"/>
          </p:cNvPicPr>
          <p:nvPr/>
        </p:nvPicPr>
        <p:blipFill>
          <a:blip r:embed="rId4">
            <a:alphaModFix amt="51000"/>
          </a:blip>
          <a:stretch>
            <a:fillRect/>
          </a:stretch>
        </p:blipFill>
        <p:spPr>
          <a:xfrm>
            <a:off x="5652120" y="4869160"/>
            <a:ext cx="2985914" cy="1715887"/>
          </a:xfrm>
          <a:prstGeom prst="rect">
            <a:avLst/>
          </a:prstGeom>
          <a:effectLst>
            <a:softEdge rad="241300"/>
          </a:effectLst>
        </p:spPr>
      </p:pic>
      <p:pic>
        <p:nvPicPr>
          <p:cNvPr id="4" name="Kamera 3">
            <a:extLst>
              <a:ext uri="{FF2B5EF4-FFF2-40B4-BE49-F238E27FC236}">
                <a16:creationId xmlns:a16="http://schemas.microsoft.com/office/drawing/2014/main" id="{6EE9E07F-2BFE-10D8-C67C-3FDCAF7A76F7}"/>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7145077" y="681037"/>
            <a:ext cx="1800225" cy="1800225"/>
          </a:xfrm>
          <a:prstGeom prst="ellipse">
            <a:avLst/>
          </a:prstGeom>
          <a:ln>
            <a:noFill/>
          </a:ln>
          <a:effectLst>
            <a:softEdge rad="1270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9C5297C-EE40-6152-B009-ECB239FBBE65}"/>
              </a:ext>
            </a:extLst>
          </p:cNvPr>
          <p:cNvSpPr>
            <a:spLocks noGrp="1" noChangeArrowheads="1"/>
          </p:cNvSpPr>
          <p:nvPr>
            <p:ph type="title"/>
          </p:nvPr>
        </p:nvSpPr>
        <p:spPr/>
        <p:txBody>
          <a:bodyPr/>
          <a:lstStyle/>
          <a:p>
            <a:pPr eaLnBrk="1" hangingPunct="1"/>
            <a:r>
              <a:rPr lang="de-DE" altLang="de-DE"/>
              <a:t>RSS: Base Station Controller</a:t>
            </a:r>
          </a:p>
        </p:txBody>
      </p:sp>
      <p:sp>
        <p:nvSpPr>
          <p:cNvPr id="39939" name="Rectangle 3">
            <a:extLst>
              <a:ext uri="{FF2B5EF4-FFF2-40B4-BE49-F238E27FC236}">
                <a16:creationId xmlns:a16="http://schemas.microsoft.com/office/drawing/2014/main" id="{46FF23FE-1084-00D9-B2FA-2265BF59E0DC}"/>
              </a:ext>
            </a:extLst>
          </p:cNvPr>
          <p:cNvSpPr>
            <a:spLocks noGrp="1" noChangeArrowheads="1"/>
          </p:cNvSpPr>
          <p:nvPr>
            <p:ph idx="1"/>
          </p:nvPr>
        </p:nvSpPr>
        <p:spPr/>
        <p:txBody>
          <a:bodyPr>
            <a:normAutofit/>
          </a:bodyPr>
          <a:lstStyle/>
          <a:p>
            <a:pPr eaLnBrk="1" hangingPunct="1">
              <a:lnSpc>
                <a:spcPct val="80000"/>
              </a:lnSpc>
            </a:pPr>
            <a:r>
              <a:rPr lang="de-DE" altLang="de-DE" sz="2000" dirty="0"/>
              <a:t>Der BSC ist eine Art von Vorfeldkonzentration mehrerer Zellen und verwaltet die Funkressourcen dieser an ihn angeschlossenen Zellen.</a:t>
            </a:r>
          </a:p>
          <a:p>
            <a:pPr marL="0" indent="0" eaLnBrk="1" hangingPunct="1">
              <a:lnSpc>
                <a:spcPct val="80000"/>
              </a:lnSpc>
              <a:buNone/>
            </a:pPr>
            <a:endParaRPr lang="de-DE" altLang="de-DE" sz="2000" dirty="0"/>
          </a:p>
          <a:p>
            <a:pPr eaLnBrk="1" hangingPunct="1">
              <a:lnSpc>
                <a:spcPct val="80000"/>
              </a:lnSpc>
            </a:pPr>
            <a:r>
              <a:rPr lang="de-DE" altLang="de-DE" sz="2000" dirty="0"/>
              <a:t>Er ist für seine Zellen eine „Datenbank“ und leitet die Informationen von den Zellen an eine Vermittlungsstelle weiter (</a:t>
            </a:r>
            <a:r>
              <a:rPr lang="de-DE" altLang="de-DE" sz="2000" dirty="0">
                <a:hlinkClick r:id="rId2"/>
              </a:rPr>
              <a:t>MSC</a:t>
            </a:r>
            <a:r>
              <a:rPr lang="de-DE" altLang="de-DE" sz="2000" dirty="0"/>
              <a:t>). </a:t>
            </a:r>
          </a:p>
          <a:p>
            <a:pPr marL="0" indent="0" eaLnBrk="1" hangingPunct="1">
              <a:lnSpc>
                <a:spcPct val="80000"/>
              </a:lnSpc>
              <a:buNone/>
            </a:pPr>
            <a:endParaRPr lang="de-DE" altLang="de-DE" sz="2000" dirty="0"/>
          </a:p>
          <a:p>
            <a:pPr eaLnBrk="1" hangingPunct="1">
              <a:lnSpc>
                <a:spcPct val="80000"/>
              </a:lnSpc>
            </a:pPr>
            <a:r>
              <a:rPr lang="de-DE" altLang="de-DE" sz="2000" dirty="0"/>
              <a:t>Der BSC muss also die Frequenzkanäle und Zeitschlitze all seiner Zellen verwalten, um zu wissen, welchen Kanal er bei neuen Gesprächen vergeben kann und noch nicht besetzt ist. </a:t>
            </a:r>
          </a:p>
          <a:p>
            <a:pPr marL="0" indent="0" eaLnBrk="1" hangingPunct="1">
              <a:lnSpc>
                <a:spcPct val="80000"/>
              </a:lnSpc>
              <a:buNone/>
            </a:pPr>
            <a:endParaRPr lang="de-DE" altLang="de-DE" sz="2000" dirty="0"/>
          </a:p>
          <a:p>
            <a:pPr eaLnBrk="1" hangingPunct="1">
              <a:lnSpc>
                <a:spcPct val="80000"/>
              </a:lnSpc>
            </a:pPr>
            <a:r>
              <a:rPr lang="de-DE" altLang="de-DE" sz="2000" dirty="0"/>
              <a:t>Benötigt ein MSC einen Funkkanal, um z.B. ein Gespräch vom Festnetz zu einem Mobilteilnehmer durchzustellen, so muss das MSC zuerst beim BSC anfragen, ob überhaupt ein Funkkanal für diesen Dienst verfügbar  ist. </a:t>
            </a:r>
          </a:p>
        </p:txBody>
      </p:sp>
      <p:pic>
        <p:nvPicPr>
          <p:cNvPr id="2" name="Kamera 1">
            <a:extLst>
              <a:ext uri="{FF2B5EF4-FFF2-40B4-BE49-F238E27FC236}">
                <a16:creationId xmlns:a16="http://schemas.microsoft.com/office/drawing/2014/main" id="{D2BDEE5B-1728-529E-11FA-3A0673009031}"/>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7075190" y="385465"/>
            <a:ext cx="1440160" cy="1440160"/>
          </a:xfrm>
          <a:prstGeom prst="ellipse">
            <a:avLst/>
          </a:prstGeom>
          <a:ln>
            <a:noFill/>
          </a:ln>
          <a:effectLst>
            <a:softEdge rad="1270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9C5297C-EE40-6152-B009-ECB239FBBE65}"/>
              </a:ext>
            </a:extLst>
          </p:cNvPr>
          <p:cNvSpPr>
            <a:spLocks noGrp="1" noChangeArrowheads="1"/>
          </p:cNvSpPr>
          <p:nvPr>
            <p:ph type="title"/>
          </p:nvPr>
        </p:nvSpPr>
        <p:spPr>
          <a:xfrm>
            <a:off x="628650" y="365126"/>
            <a:ext cx="7886700" cy="1325563"/>
          </a:xfrm>
        </p:spPr>
        <p:txBody>
          <a:bodyPr anchor="ctr">
            <a:normAutofit/>
          </a:bodyPr>
          <a:lstStyle/>
          <a:p>
            <a:pPr eaLnBrk="1" hangingPunct="1"/>
            <a:r>
              <a:rPr lang="de-DE" altLang="de-DE" dirty="0"/>
              <a:t>RSS: Base Station Controller</a:t>
            </a:r>
          </a:p>
        </p:txBody>
      </p:sp>
      <p:sp>
        <p:nvSpPr>
          <p:cNvPr id="39939" name="Rectangle 3">
            <a:extLst>
              <a:ext uri="{FF2B5EF4-FFF2-40B4-BE49-F238E27FC236}">
                <a16:creationId xmlns:a16="http://schemas.microsoft.com/office/drawing/2014/main" id="{46FF23FE-1084-00D9-B2FA-2265BF59E0DC}"/>
              </a:ext>
            </a:extLst>
          </p:cNvPr>
          <p:cNvSpPr>
            <a:spLocks noGrp="1" noChangeArrowheads="1"/>
          </p:cNvSpPr>
          <p:nvPr>
            <p:ph sz="half" idx="1"/>
          </p:nvPr>
        </p:nvSpPr>
        <p:spPr>
          <a:xfrm>
            <a:off x="628650" y="1825625"/>
            <a:ext cx="4879454" cy="4351338"/>
          </a:xfrm>
        </p:spPr>
        <p:txBody>
          <a:bodyPr>
            <a:normAutofit/>
          </a:bodyPr>
          <a:lstStyle/>
          <a:p>
            <a:pPr eaLnBrk="1" hangingPunct="1"/>
            <a:r>
              <a:rPr lang="de-DE" altLang="de-DE" sz="1600" dirty="0"/>
              <a:t>Eine weitere wichtige Aufgabe des BSC ist die Sendeleistungskontrolle der kommunizierenden Funkstationen – also </a:t>
            </a:r>
            <a:r>
              <a:rPr lang="de-DE" altLang="de-DE" sz="1600" dirty="0">
                <a:hlinkClick r:id="rId2"/>
              </a:rPr>
              <a:t>MS</a:t>
            </a:r>
            <a:r>
              <a:rPr lang="de-DE" altLang="de-DE" sz="1600" dirty="0"/>
              <a:t> und </a:t>
            </a:r>
            <a:r>
              <a:rPr lang="de-DE" altLang="de-DE" sz="1600" dirty="0">
                <a:hlinkClick r:id="rId3"/>
              </a:rPr>
              <a:t>BTS</a:t>
            </a:r>
            <a:r>
              <a:rPr lang="de-DE" altLang="de-DE" sz="1600" dirty="0"/>
              <a:t>. Auch </a:t>
            </a:r>
            <a:r>
              <a:rPr lang="de-DE" altLang="de-DE" sz="1600" dirty="0" err="1">
                <a:hlinkClick r:id="rId4"/>
              </a:rPr>
              <a:t>Handover</a:t>
            </a:r>
            <a:r>
              <a:rPr lang="de-DE" altLang="de-DE" sz="1600" dirty="0"/>
              <a:t> führt er durch, solange es sich beim Zellenwechsel um seine Zellen handelt.</a:t>
            </a:r>
          </a:p>
          <a:p>
            <a:pPr eaLnBrk="1" hangingPunct="1"/>
            <a:r>
              <a:rPr lang="de-DE" altLang="de-DE" sz="1600" dirty="0"/>
              <a:t>Um in Zukunft auch </a:t>
            </a:r>
            <a:r>
              <a:rPr lang="de-DE" altLang="de-DE" sz="1600" dirty="0" err="1"/>
              <a:t>Handover</a:t>
            </a:r>
            <a:r>
              <a:rPr lang="de-DE" altLang="de-DE" sz="1600" dirty="0"/>
              <a:t> vom GSM- auf das UMTS-Netz zu ermöglichen, muss der BSC aufgerüstet werden, damit er auch die UMTS-Frequenzmessergebnisse seiner zu verwaltenden Mobilteilnehmer verarbeiten kann. </a:t>
            </a:r>
            <a:br>
              <a:rPr lang="de-DE" altLang="de-DE" sz="1600" dirty="0"/>
            </a:br>
            <a:r>
              <a:rPr lang="de-DE" altLang="de-DE" sz="1600" dirty="0"/>
              <a:t>Das Handy schickt also nicht nur GSM-Messergebnisse, sondern auch UMTS-Kanalmessungen. Ohne diese UMTS-Messwerte wüsste der BSC (genauer gesagt das dem BSC zugeordnete MSC) nicht zu welchem 3G-MSC (UMTS-MSC) und RNC  des UTRANs er Kontakt aufnehmen muss, um einen </a:t>
            </a:r>
            <a:r>
              <a:rPr lang="de-DE" altLang="de-DE" sz="1600" dirty="0" err="1"/>
              <a:t>Handover</a:t>
            </a:r>
            <a:r>
              <a:rPr lang="de-DE" altLang="de-DE" sz="1600" dirty="0"/>
              <a:t> von der GSM-Zelle zur UMTS-Zelle durchführen zu können.</a:t>
            </a:r>
          </a:p>
        </p:txBody>
      </p:sp>
      <p:pic>
        <p:nvPicPr>
          <p:cNvPr id="3" name="Grafik 2" descr="Ein Bild, das Diagramm, Screenshot, Entwurf, Reihe enthält.&#10;&#10;Automatisch generierte Beschreibung">
            <a:extLst>
              <a:ext uri="{FF2B5EF4-FFF2-40B4-BE49-F238E27FC236}">
                <a16:creationId xmlns:a16="http://schemas.microsoft.com/office/drawing/2014/main" id="{C47D622D-9032-1C9D-7A6E-8D5A472B9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120" y="3311195"/>
            <a:ext cx="2863230" cy="2147423"/>
          </a:xfrm>
          <a:prstGeom prst="rect">
            <a:avLst/>
          </a:prstGeom>
          <a:noFill/>
        </p:spPr>
      </p:pic>
      <p:pic>
        <p:nvPicPr>
          <p:cNvPr id="4" name="Kamera 3">
            <a:extLst>
              <a:ext uri="{FF2B5EF4-FFF2-40B4-BE49-F238E27FC236}">
                <a16:creationId xmlns:a16="http://schemas.microsoft.com/office/drawing/2014/main" id="{822B82D2-EA85-6774-1A00-28EA30FDDEED}"/>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5652120" y="1556792"/>
            <a:ext cx="2838971" cy="1596921"/>
          </a:xfrm>
          <a:prstGeom prst="rect">
            <a:avLst/>
          </a:prstGeom>
          <a:ln w="19050" cap="rnd">
            <a:solidFill>
              <a:srgbClr val="404040"/>
            </a:solidFill>
          </a:ln>
          <a:effectLst/>
        </p:spPr>
      </p:pic>
    </p:spTree>
    <p:extLst>
      <p:ext uri="{BB962C8B-B14F-4D97-AF65-F5344CB8AC3E}">
        <p14:creationId xmlns:p14="http://schemas.microsoft.com/office/powerpoint/2010/main" val="45615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9355E0A5-B114-72B3-9C89-F4919C84F767}"/>
              </a:ext>
            </a:extLst>
          </p:cNvPr>
          <p:cNvSpPr>
            <a:spLocks noGrp="1" noChangeArrowheads="1"/>
          </p:cNvSpPr>
          <p:nvPr>
            <p:ph type="title"/>
          </p:nvPr>
        </p:nvSpPr>
        <p:spPr>
          <a:xfrm>
            <a:off x="628650" y="365126"/>
            <a:ext cx="7886700" cy="1325563"/>
          </a:xfrm>
        </p:spPr>
        <p:txBody>
          <a:bodyPr anchor="ctr">
            <a:normAutofit/>
          </a:bodyPr>
          <a:lstStyle/>
          <a:p>
            <a:pPr eaLnBrk="1" hangingPunct="1"/>
            <a:r>
              <a:rPr lang="de-DE" altLang="de-DE" dirty="0"/>
              <a:t>RSS: Base </a:t>
            </a:r>
            <a:r>
              <a:rPr lang="de-DE" altLang="de-DE" dirty="0" err="1"/>
              <a:t>tranceiver</a:t>
            </a:r>
            <a:r>
              <a:rPr lang="de-DE" altLang="de-DE" dirty="0"/>
              <a:t> </a:t>
            </a:r>
            <a:r>
              <a:rPr lang="de-DE" altLang="de-DE" dirty="0" err="1"/>
              <a:t>station</a:t>
            </a:r>
            <a:r>
              <a:rPr lang="de-DE" altLang="de-DE" dirty="0"/>
              <a:t> </a:t>
            </a:r>
          </a:p>
        </p:txBody>
      </p:sp>
      <p:pic>
        <p:nvPicPr>
          <p:cNvPr id="5" name="Grafik 4" descr="Ein Bild, das Text, Diagramm, Screenshot, Reihe enthält.&#10;&#10;Automatisch generierte Beschreibung">
            <a:extLst>
              <a:ext uri="{FF2B5EF4-FFF2-40B4-BE49-F238E27FC236}">
                <a16:creationId xmlns:a16="http://schemas.microsoft.com/office/drawing/2014/main" id="{477FF68A-B0E4-C2C3-DBFF-FCB15F3E3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3395437"/>
            <a:ext cx="3186212" cy="2389659"/>
          </a:xfrm>
          <a:prstGeom prst="rect">
            <a:avLst/>
          </a:prstGeom>
          <a:noFill/>
        </p:spPr>
      </p:pic>
      <p:sp>
        <p:nvSpPr>
          <p:cNvPr id="40963" name="Rectangle 3">
            <a:extLst>
              <a:ext uri="{FF2B5EF4-FFF2-40B4-BE49-F238E27FC236}">
                <a16:creationId xmlns:a16="http://schemas.microsoft.com/office/drawing/2014/main" id="{1DA4BFD1-A7B1-01AC-A409-23829DDF1CB7}"/>
              </a:ext>
            </a:extLst>
          </p:cNvPr>
          <p:cNvSpPr>
            <a:spLocks noGrp="1" noChangeArrowheads="1"/>
          </p:cNvSpPr>
          <p:nvPr>
            <p:ph sz="half" idx="2"/>
          </p:nvPr>
        </p:nvSpPr>
        <p:spPr>
          <a:xfrm>
            <a:off x="3923928" y="1825625"/>
            <a:ext cx="5040560" cy="4351338"/>
          </a:xfrm>
        </p:spPr>
        <p:txBody>
          <a:bodyPr>
            <a:normAutofit/>
          </a:bodyPr>
          <a:lstStyle/>
          <a:p>
            <a:pPr eaLnBrk="1" hangingPunct="1"/>
            <a:r>
              <a:rPr lang="de-AT" altLang="de-DE" sz="1800" dirty="0"/>
              <a:t>Die BTS ist für die Kommunikation in einer Zelle zuständig und besteht aus Funkantennen und einer elektronischen Signalverarbeitung.</a:t>
            </a:r>
          </a:p>
          <a:p>
            <a:pPr eaLnBrk="1" hangingPunct="1"/>
            <a:r>
              <a:rPr lang="de-AT" altLang="de-DE" sz="1800" dirty="0"/>
              <a:t>Zu den Aufgaben der BTS gehört </a:t>
            </a:r>
          </a:p>
          <a:p>
            <a:pPr lvl="1" eaLnBrk="1" hangingPunct="1"/>
            <a:r>
              <a:rPr lang="de-AT" altLang="de-DE" dirty="0"/>
              <a:t>die Funkverbindung mit der MS zu realisieren, </a:t>
            </a:r>
          </a:p>
          <a:p>
            <a:pPr lvl="1" eaLnBrk="1" hangingPunct="1"/>
            <a:r>
              <a:rPr lang="de-AT" altLang="de-DE" dirty="0"/>
              <a:t>die Daten auf Hochfrequenz zu modulieren sowie </a:t>
            </a:r>
          </a:p>
          <a:p>
            <a:pPr lvl="1" eaLnBrk="1" hangingPunct="1"/>
            <a:r>
              <a:rPr lang="de-AT" altLang="de-DE" dirty="0"/>
              <a:t>die Setzung der </a:t>
            </a:r>
            <a:r>
              <a:rPr lang="de-AT" altLang="de-DE" dirty="0">
                <a:hlinkClick r:id="rId3"/>
              </a:rPr>
              <a:t>TDMA-Zeitrahmen</a:t>
            </a:r>
            <a:r>
              <a:rPr lang="de-AT" altLang="de-DE" dirty="0"/>
              <a:t>. </a:t>
            </a:r>
            <a:br>
              <a:rPr lang="de-AT" altLang="de-DE" dirty="0"/>
            </a:br>
            <a:r>
              <a:rPr lang="de-AT" altLang="de-DE" dirty="0"/>
              <a:t>Die BTS kommuniziert per Funk </a:t>
            </a:r>
          </a:p>
          <a:p>
            <a:pPr lvl="2" eaLnBrk="1" hangingPunct="1"/>
            <a:r>
              <a:rPr lang="de-AT" altLang="de-DE" sz="1800" dirty="0"/>
              <a:t>mit dem Teilnehmer über die </a:t>
            </a:r>
            <a:r>
              <a:rPr lang="de-AT" altLang="de-DE" sz="1800" dirty="0">
                <a:hlinkClick r:id="rId4"/>
              </a:rPr>
              <a:t>Um-Schnittstelle</a:t>
            </a:r>
            <a:r>
              <a:rPr lang="de-AT" altLang="de-DE" sz="1800" dirty="0"/>
              <a:t> </a:t>
            </a:r>
          </a:p>
          <a:p>
            <a:pPr lvl="2" eaLnBrk="1" hangingPunct="1"/>
            <a:r>
              <a:rPr lang="de-AT" altLang="de-DE" sz="1800" dirty="0"/>
              <a:t>mit dem </a:t>
            </a:r>
            <a:r>
              <a:rPr lang="de-AT" altLang="de-DE" sz="1800" dirty="0">
                <a:hlinkClick r:id="rId5"/>
              </a:rPr>
              <a:t>BSC</a:t>
            </a:r>
            <a:r>
              <a:rPr lang="de-AT" altLang="de-DE" sz="1800" dirty="0"/>
              <a:t> über die </a:t>
            </a:r>
            <a:r>
              <a:rPr lang="de-AT" altLang="de-DE" sz="1800" dirty="0">
                <a:hlinkClick r:id="rId4"/>
              </a:rPr>
              <a:t>Abis-Schnittstelle</a:t>
            </a:r>
            <a:r>
              <a:rPr lang="de-AT" altLang="de-DE" sz="1800" dirty="0"/>
              <a:t>.</a:t>
            </a:r>
            <a:r>
              <a:rPr lang="de-DE" altLang="de-DE" sz="1800" dirty="0"/>
              <a:t> </a:t>
            </a:r>
          </a:p>
        </p:txBody>
      </p:sp>
      <p:pic>
        <p:nvPicPr>
          <p:cNvPr id="6" name="Kamera 5">
            <a:extLst>
              <a:ext uri="{FF2B5EF4-FFF2-40B4-BE49-F238E27FC236}">
                <a16:creationId xmlns:a16="http://schemas.microsoft.com/office/drawing/2014/main" id="{D0703B06-56E1-2A0E-A7A6-A0E2FF123B6A}"/>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802270" y="1556792"/>
            <a:ext cx="2838971" cy="1596921"/>
          </a:xfrm>
          <a:prstGeom prst="rect">
            <a:avLst/>
          </a:prstGeom>
          <a:ln w="19050" cap="rnd">
            <a:solidFill>
              <a:srgbClr val="404040"/>
            </a:solidFill>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6222264-DABE-30BD-9CB0-57345533E388}"/>
              </a:ext>
            </a:extLst>
          </p:cNvPr>
          <p:cNvSpPr>
            <a:spLocks noGrp="1" noChangeArrowheads="1"/>
          </p:cNvSpPr>
          <p:nvPr>
            <p:ph type="title"/>
          </p:nvPr>
        </p:nvSpPr>
        <p:spPr/>
        <p:txBody>
          <a:bodyPr/>
          <a:lstStyle/>
          <a:p>
            <a:pPr eaLnBrk="1" hangingPunct="1"/>
            <a:r>
              <a:rPr lang="de-DE" altLang="de-DE"/>
              <a:t>RSS: Aufgaben der BTS</a:t>
            </a:r>
          </a:p>
        </p:txBody>
      </p:sp>
      <p:sp>
        <p:nvSpPr>
          <p:cNvPr id="41987" name="Rectangle 3">
            <a:extLst>
              <a:ext uri="{FF2B5EF4-FFF2-40B4-BE49-F238E27FC236}">
                <a16:creationId xmlns:a16="http://schemas.microsoft.com/office/drawing/2014/main" id="{9617CC77-ADA2-1A49-BF98-A2625B262F06}"/>
              </a:ext>
            </a:extLst>
          </p:cNvPr>
          <p:cNvSpPr>
            <a:spLocks noGrp="1" noChangeArrowheads="1"/>
          </p:cNvSpPr>
          <p:nvPr>
            <p:ph idx="1"/>
          </p:nvPr>
        </p:nvSpPr>
        <p:spPr>
          <a:xfrm>
            <a:off x="628650" y="1825625"/>
            <a:ext cx="5931446" cy="4351338"/>
          </a:xfrm>
        </p:spPr>
        <p:txBody>
          <a:bodyPr>
            <a:normAutofit fontScale="92500" lnSpcReduction="10000"/>
          </a:bodyPr>
          <a:lstStyle/>
          <a:p>
            <a:pPr eaLnBrk="1" hangingPunct="1">
              <a:lnSpc>
                <a:spcPct val="80000"/>
              </a:lnSpc>
            </a:pPr>
            <a:r>
              <a:rPr lang="de-DE" altLang="de-DE" sz="2800" b="1" dirty="0"/>
              <a:t>Kanalkodierung</a:t>
            </a:r>
          </a:p>
          <a:p>
            <a:pPr lvl="1" eaLnBrk="1" hangingPunct="1">
              <a:lnSpc>
                <a:spcPct val="80000"/>
              </a:lnSpc>
            </a:pPr>
            <a:r>
              <a:rPr lang="de-DE" altLang="de-DE" sz="2400" dirty="0"/>
              <a:t>Die Datenübertragung ist per Funk um einige Zehnerpotenzen fehleranfälliger als die kabelgebundene, was einen erheblichen Aufwand zur Datensicherung gegen Übertragungsfehler bei GSM-Systemen zur Folge hat. </a:t>
            </a:r>
          </a:p>
          <a:p>
            <a:pPr lvl="1" eaLnBrk="1" hangingPunct="1">
              <a:lnSpc>
                <a:spcPct val="80000"/>
              </a:lnSpc>
            </a:pPr>
            <a:r>
              <a:rPr lang="de-DE" altLang="de-DE" sz="2400" dirty="0"/>
              <a:t>Dazu wird die durch Kompression mühsam verringerte Übertragungsrate von 13kbit/s durch Hinzufügen von Redundanz und Prüfsummenbits wieder auf 22,8kbit/s erhöht und ausgeklügelte Übertragungstechniken eingesetzt (Bei Halbratenkanälen: von 5,6kbit/s auf 11,4kbit/s).</a:t>
            </a:r>
          </a:p>
          <a:p>
            <a:pPr eaLnBrk="1" hangingPunct="1">
              <a:lnSpc>
                <a:spcPct val="80000"/>
              </a:lnSpc>
            </a:pPr>
            <a:r>
              <a:rPr lang="de-DE" altLang="de-DE" sz="2800" b="1" dirty="0"/>
              <a:t>Redundanzerhöhung</a:t>
            </a:r>
            <a:r>
              <a:rPr lang="de-DE" altLang="de-DE" sz="2800" dirty="0"/>
              <a:t>  </a:t>
            </a:r>
          </a:p>
        </p:txBody>
      </p:sp>
      <p:pic>
        <p:nvPicPr>
          <p:cNvPr id="3" name="Grafik 2" descr="Ein Bild, das Design, Schwarzweiß enthält.&#10;&#10;Automatisch generierte Beschreibung">
            <a:extLst>
              <a:ext uri="{FF2B5EF4-FFF2-40B4-BE49-F238E27FC236}">
                <a16:creationId xmlns:a16="http://schemas.microsoft.com/office/drawing/2014/main" id="{E0352062-86EA-8B69-BF43-44DA0DC64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0096" y="4562313"/>
            <a:ext cx="1944149" cy="1911746"/>
          </a:xfrm>
          <a:prstGeom prst="rect">
            <a:avLst/>
          </a:prstGeom>
        </p:spPr>
      </p:pic>
      <p:pic>
        <p:nvPicPr>
          <p:cNvPr id="4" name="Kamera 3">
            <a:extLst>
              <a:ext uri="{FF2B5EF4-FFF2-40B4-BE49-F238E27FC236}">
                <a16:creationId xmlns:a16="http://schemas.microsoft.com/office/drawing/2014/main" id="{6D80AA76-BFC5-2E2E-7AEC-CDAC7AE01B0A}"/>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632057" y="2189505"/>
            <a:ext cx="1800225" cy="1800225"/>
          </a:xfrm>
          <a:prstGeom prst="ellipse">
            <a:avLst/>
          </a:prstGeom>
          <a:ln>
            <a:noFill/>
          </a:ln>
          <a:effectLst>
            <a:softEdge rad="12700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4B89FC9-2D46-FAEE-38C2-196D355A6A1C}"/>
              </a:ext>
            </a:extLst>
          </p:cNvPr>
          <p:cNvSpPr>
            <a:spLocks noGrp="1" noChangeArrowheads="1"/>
          </p:cNvSpPr>
          <p:nvPr>
            <p:ph type="title"/>
          </p:nvPr>
        </p:nvSpPr>
        <p:spPr/>
        <p:txBody>
          <a:bodyPr/>
          <a:lstStyle/>
          <a:p>
            <a:pPr eaLnBrk="1" hangingPunct="1"/>
            <a:r>
              <a:rPr lang="de-DE" altLang="de-DE" dirty="0"/>
              <a:t>GSM Sprachkanalkodierung</a:t>
            </a:r>
          </a:p>
        </p:txBody>
      </p:sp>
      <p:sp>
        <p:nvSpPr>
          <p:cNvPr id="43011" name="Rectangle 3">
            <a:extLst>
              <a:ext uri="{FF2B5EF4-FFF2-40B4-BE49-F238E27FC236}">
                <a16:creationId xmlns:a16="http://schemas.microsoft.com/office/drawing/2014/main" id="{ADC5097C-2DF7-1FE1-053B-5804D17B6CCF}"/>
              </a:ext>
            </a:extLst>
          </p:cNvPr>
          <p:cNvSpPr>
            <a:spLocks noGrp="1" noChangeArrowheads="1"/>
          </p:cNvSpPr>
          <p:nvPr>
            <p:ph idx="1"/>
          </p:nvPr>
        </p:nvSpPr>
        <p:spPr/>
        <p:txBody>
          <a:bodyPr/>
          <a:lstStyle/>
          <a:p>
            <a:pPr eaLnBrk="1" hangingPunct="1">
              <a:lnSpc>
                <a:spcPct val="90000"/>
              </a:lnSpc>
            </a:pPr>
            <a:r>
              <a:rPr lang="de-DE" altLang="de-DE" sz="2800"/>
              <a:t>Funkschnittstelle ist knappeste Ressource</a:t>
            </a:r>
          </a:p>
          <a:p>
            <a:pPr eaLnBrk="1" hangingPunct="1">
              <a:lnSpc>
                <a:spcPct val="90000"/>
              </a:lnSpc>
            </a:pPr>
            <a:r>
              <a:rPr lang="de-DE" altLang="de-DE" sz="2800"/>
              <a:t>Daher geringste Bandbreite für Sprache (etwa 22 kB anstelle beispielsweise 64kB bei ISDN)</a:t>
            </a:r>
          </a:p>
          <a:p>
            <a:pPr eaLnBrk="1" hangingPunct="1">
              <a:lnSpc>
                <a:spcPct val="90000"/>
              </a:lnSpc>
            </a:pPr>
            <a:r>
              <a:rPr lang="de-DE" altLang="de-DE" sz="2800"/>
              <a:t>Es wird Adaptives Differential PCM Verwendet</a:t>
            </a:r>
          </a:p>
          <a:p>
            <a:pPr lvl="1" eaLnBrk="1" hangingPunct="1">
              <a:lnSpc>
                <a:spcPct val="90000"/>
              </a:lnSpc>
            </a:pPr>
            <a:r>
              <a:rPr lang="de-DE" altLang="de-DE" sz="2400"/>
              <a:t>Es wird nicht der direkte Abtastwert übertragen, sondern die Differenz zu einem Vorhersagewert (Digital). </a:t>
            </a:r>
          </a:p>
          <a:p>
            <a:pPr lvl="1" eaLnBrk="1" hangingPunct="1">
              <a:lnSpc>
                <a:spcPct val="90000"/>
              </a:lnSpc>
            </a:pPr>
            <a:r>
              <a:rPr lang="de-DE" altLang="de-DE" sz="2400"/>
              <a:t>Netto können etwa 13 kbit/s erreicht werden, Rest ist Sicherungsinformation</a:t>
            </a:r>
          </a:p>
          <a:p>
            <a:pPr lvl="1" eaLnBrk="1" hangingPunct="1">
              <a:lnSpc>
                <a:spcPct val="90000"/>
              </a:lnSpc>
            </a:pPr>
            <a:r>
              <a:rPr lang="de-DE" altLang="de-DE" sz="2400"/>
              <a:t>Das Verfahren reagiert extrem empfindlich gegenüber Störungen (da adaptiv)</a:t>
            </a:r>
          </a:p>
        </p:txBody>
      </p:sp>
      <p:pic>
        <p:nvPicPr>
          <p:cNvPr id="2" name="Kamera 1">
            <a:extLst>
              <a:ext uri="{FF2B5EF4-FFF2-40B4-BE49-F238E27FC236}">
                <a16:creationId xmlns:a16="http://schemas.microsoft.com/office/drawing/2014/main" id="{E722A65F-2E2D-935F-AFD8-4A7B7CEF6594}"/>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804248" y="188640"/>
            <a:ext cx="1800225" cy="1800225"/>
          </a:xfrm>
          <a:prstGeom prst="ellipse">
            <a:avLst/>
          </a:prstGeom>
          <a:ln>
            <a:noFill/>
          </a:ln>
          <a:effectLst>
            <a:softEdge rad="12700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5205E64-DAB5-536B-E955-18D451202381}"/>
              </a:ext>
            </a:extLst>
          </p:cNvPr>
          <p:cNvSpPr>
            <a:spLocks noGrp="1" noChangeArrowheads="1"/>
          </p:cNvSpPr>
          <p:nvPr>
            <p:ph type="title"/>
          </p:nvPr>
        </p:nvSpPr>
        <p:spPr/>
        <p:txBody>
          <a:bodyPr/>
          <a:lstStyle/>
          <a:p>
            <a:pPr eaLnBrk="1" hangingPunct="1"/>
            <a:r>
              <a:rPr lang="de-DE" altLang="de-DE" dirty="0"/>
              <a:t>GSM - Abtastung</a:t>
            </a:r>
          </a:p>
        </p:txBody>
      </p:sp>
      <p:sp>
        <p:nvSpPr>
          <p:cNvPr id="44035" name="Rectangle 3">
            <a:extLst>
              <a:ext uri="{FF2B5EF4-FFF2-40B4-BE49-F238E27FC236}">
                <a16:creationId xmlns:a16="http://schemas.microsoft.com/office/drawing/2014/main" id="{6D02BFE3-E9BE-5E81-3EC3-2E7770286234}"/>
              </a:ext>
            </a:extLst>
          </p:cNvPr>
          <p:cNvSpPr>
            <a:spLocks noGrp="1" noChangeArrowheads="1"/>
          </p:cNvSpPr>
          <p:nvPr>
            <p:ph idx="1"/>
          </p:nvPr>
        </p:nvSpPr>
        <p:spPr/>
        <p:txBody>
          <a:bodyPr/>
          <a:lstStyle/>
          <a:p>
            <a:pPr eaLnBrk="1" hangingPunct="1">
              <a:lnSpc>
                <a:spcPct val="90000"/>
              </a:lnSpc>
            </a:pPr>
            <a:r>
              <a:rPr lang="de-DE" altLang="de-DE" sz="2400"/>
              <a:t>Die Sprache wird mit 8 kHz abgetastet (Amplitude mit 13 Bit)</a:t>
            </a:r>
          </a:p>
          <a:p>
            <a:pPr eaLnBrk="1" hangingPunct="1">
              <a:lnSpc>
                <a:spcPct val="90000"/>
              </a:lnSpc>
            </a:pPr>
            <a:r>
              <a:rPr lang="de-DE" altLang="de-DE" sz="2400"/>
              <a:t>Identifizierung von Blöcken zu 20 ms</a:t>
            </a:r>
          </a:p>
          <a:p>
            <a:pPr eaLnBrk="1" hangingPunct="1">
              <a:lnSpc>
                <a:spcPct val="90000"/>
              </a:lnSpc>
            </a:pPr>
            <a:r>
              <a:rPr lang="de-DE" altLang="de-DE" sz="2400"/>
              <a:t>Diese werden dann digitalisiert zu 260 Bit</a:t>
            </a:r>
          </a:p>
          <a:p>
            <a:pPr lvl="1" eaLnBrk="1" hangingPunct="1">
              <a:lnSpc>
                <a:spcPct val="90000"/>
              </a:lnSpc>
            </a:pPr>
            <a:r>
              <a:rPr lang="de-DE" altLang="de-DE" sz="2000"/>
              <a:t>Dieser Block wird in 182 Klasse-I und 78 Klasse-II Bits abgelegt</a:t>
            </a:r>
          </a:p>
          <a:p>
            <a:pPr lvl="1" eaLnBrk="1" hangingPunct="1">
              <a:lnSpc>
                <a:spcPct val="90000"/>
              </a:lnSpc>
            </a:pPr>
            <a:r>
              <a:rPr lang="de-DE" altLang="de-DE" sz="2000"/>
              <a:t>Die Klasse-I Bits entsprechen dem MSB, ihr Verlust führt zu erheblichem Qualitätsverlust. Sie werden besonderen Schutzmechanismen unterzogen</a:t>
            </a:r>
          </a:p>
          <a:p>
            <a:pPr lvl="1" eaLnBrk="1" hangingPunct="1">
              <a:lnSpc>
                <a:spcPct val="90000"/>
              </a:lnSpc>
            </a:pPr>
            <a:r>
              <a:rPr lang="de-DE" altLang="de-DE" sz="2000"/>
              <a:t>Die Klasse-II Bits entsprechen dem LSB, ihr Verlust beeinflusst die Sprachqualität weniger, sie werden ungeschützt übertragen</a:t>
            </a:r>
          </a:p>
          <a:p>
            <a:pPr lvl="1" eaLnBrk="1" hangingPunct="1">
              <a:lnSpc>
                <a:spcPct val="90000"/>
              </a:lnSpc>
            </a:pPr>
            <a:r>
              <a:rPr lang="de-DE" altLang="de-DE" sz="2000"/>
              <a:t>‚Der so entstandene Burst von </a:t>
            </a:r>
            <a:r>
              <a:rPr lang="de-DE" altLang="de-DE" sz="2000" b="1"/>
              <a:t>456</a:t>
            </a:r>
            <a:r>
              <a:rPr lang="de-DE" altLang="de-DE" sz="2000"/>
              <a:t> Bits wird alle 20 ms übertragen, man erhält also rund 22,8 kBit/sec.</a:t>
            </a:r>
          </a:p>
        </p:txBody>
      </p:sp>
      <p:pic>
        <p:nvPicPr>
          <p:cNvPr id="2" name="Kamera 1">
            <a:extLst>
              <a:ext uri="{FF2B5EF4-FFF2-40B4-BE49-F238E27FC236}">
                <a16:creationId xmlns:a16="http://schemas.microsoft.com/office/drawing/2014/main" id="{4190A382-1331-10AC-A2C4-0DF0C126CF40}"/>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444208" y="127794"/>
            <a:ext cx="1800225" cy="1800225"/>
          </a:xfrm>
          <a:prstGeom prst="ellipse">
            <a:avLst/>
          </a:prstGeom>
          <a:ln>
            <a:noFill/>
          </a:ln>
          <a:effectLst>
            <a:softEdge rad="127000"/>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2AD9350-D741-AD5B-0432-0EF6AABB0AFE}"/>
              </a:ext>
            </a:extLst>
          </p:cNvPr>
          <p:cNvSpPr>
            <a:spLocks noGrp="1" noChangeArrowheads="1"/>
          </p:cNvSpPr>
          <p:nvPr>
            <p:ph type="title"/>
          </p:nvPr>
        </p:nvSpPr>
        <p:spPr>
          <a:xfrm>
            <a:off x="628650" y="365126"/>
            <a:ext cx="7886700" cy="1325563"/>
          </a:xfrm>
        </p:spPr>
        <p:txBody>
          <a:bodyPr anchor="ctr">
            <a:normAutofit/>
          </a:bodyPr>
          <a:lstStyle/>
          <a:p>
            <a:pPr eaLnBrk="1" hangingPunct="1"/>
            <a:r>
              <a:rPr lang="de-DE" altLang="de-DE" dirty="0"/>
              <a:t>GSM – Klasse-I Bits</a:t>
            </a:r>
          </a:p>
        </p:txBody>
      </p:sp>
      <p:sp>
        <p:nvSpPr>
          <p:cNvPr id="45059" name="Rectangle 3">
            <a:extLst>
              <a:ext uri="{FF2B5EF4-FFF2-40B4-BE49-F238E27FC236}">
                <a16:creationId xmlns:a16="http://schemas.microsoft.com/office/drawing/2014/main" id="{9E1B82E0-B765-302A-34A7-ECF98763F04D}"/>
              </a:ext>
            </a:extLst>
          </p:cNvPr>
          <p:cNvSpPr>
            <a:spLocks noGrp="1" noChangeArrowheads="1"/>
          </p:cNvSpPr>
          <p:nvPr>
            <p:ph sz="half" idx="1"/>
          </p:nvPr>
        </p:nvSpPr>
        <p:spPr>
          <a:xfrm>
            <a:off x="628650" y="1825625"/>
            <a:ext cx="4663430" cy="4351338"/>
          </a:xfrm>
        </p:spPr>
        <p:txBody>
          <a:bodyPr>
            <a:normAutofit/>
          </a:bodyPr>
          <a:lstStyle/>
          <a:p>
            <a:pPr eaLnBrk="1" hangingPunct="1"/>
            <a:r>
              <a:rPr lang="de-DE" altLang="de-DE" sz="1900" dirty="0"/>
              <a:t>Die höchstwertigen 50 Bits der Klasse-I Bits werden durch drei Parity Bits (CRC) gesichert</a:t>
            </a:r>
          </a:p>
          <a:p>
            <a:pPr lvl="1" eaLnBrk="1" hangingPunct="1"/>
            <a:r>
              <a:rPr lang="de-DE" altLang="de-DE" sz="1900" dirty="0"/>
              <a:t>Somit steigt die </a:t>
            </a:r>
            <a:r>
              <a:rPr lang="de-DE" altLang="de-DE" sz="1900" dirty="0" err="1"/>
              <a:t>Bitzahl</a:t>
            </a:r>
            <a:r>
              <a:rPr lang="de-DE" altLang="de-DE" sz="1900" dirty="0"/>
              <a:t> von 182 auf 185</a:t>
            </a:r>
          </a:p>
          <a:p>
            <a:pPr eaLnBrk="1" hangingPunct="1"/>
            <a:r>
              <a:rPr lang="de-DE" altLang="de-DE" sz="1900" dirty="0"/>
              <a:t>Am Ende kommen </a:t>
            </a:r>
            <a:r>
              <a:rPr lang="de-DE" altLang="de-DE" sz="1900" dirty="0" err="1"/>
              <a:t>Tailbits</a:t>
            </a:r>
            <a:r>
              <a:rPr lang="de-DE" altLang="de-DE" sz="1900" dirty="0"/>
              <a:t> hinzu, die einer Präambel vergleichbar sind</a:t>
            </a:r>
          </a:p>
          <a:p>
            <a:pPr eaLnBrk="1" hangingPunct="1"/>
            <a:r>
              <a:rPr lang="de-DE" altLang="de-DE" sz="1900" dirty="0"/>
              <a:t>Abschließend werden die Bits einem Faltungscode unterzogen</a:t>
            </a:r>
          </a:p>
          <a:p>
            <a:pPr lvl="1" eaLnBrk="1" hangingPunct="1"/>
            <a:r>
              <a:rPr lang="de-DE" altLang="de-DE" sz="1900" dirty="0"/>
              <a:t>Jedes Bit wird in Abhängigkeit zu seinem Vorgänger auf zwei verschiedene Weisen dargestellt und somit verdoppelt sich die </a:t>
            </a:r>
            <a:r>
              <a:rPr lang="de-DE" altLang="de-DE" sz="1900" dirty="0" err="1"/>
              <a:t>Bitzahl</a:t>
            </a:r>
            <a:r>
              <a:rPr lang="de-DE" altLang="de-DE" sz="1900" dirty="0"/>
              <a:t> auf 378</a:t>
            </a:r>
          </a:p>
        </p:txBody>
      </p:sp>
      <p:pic>
        <p:nvPicPr>
          <p:cNvPr id="4" name="Kamera 3">
            <a:extLst>
              <a:ext uri="{FF2B5EF4-FFF2-40B4-BE49-F238E27FC236}">
                <a16:creationId xmlns:a16="http://schemas.microsoft.com/office/drawing/2014/main" id="{10D67F5F-DCEA-DDF8-9A2B-25F36BBA0F20}"/>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5724128" y="2633044"/>
            <a:ext cx="2845903" cy="160082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0B24508-1623-745A-769A-98AF4DE61452}"/>
              </a:ext>
            </a:extLst>
          </p:cNvPr>
          <p:cNvSpPr>
            <a:spLocks noGrp="1" noChangeArrowheads="1"/>
          </p:cNvSpPr>
          <p:nvPr>
            <p:ph type="title"/>
          </p:nvPr>
        </p:nvSpPr>
        <p:spPr/>
        <p:txBody>
          <a:bodyPr/>
          <a:lstStyle/>
          <a:p>
            <a:pPr eaLnBrk="1" hangingPunct="1"/>
            <a:r>
              <a:rPr lang="de-DE" altLang="de-DE"/>
              <a:t>GSM Klasse-I &amp; II Bits</a:t>
            </a:r>
          </a:p>
        </p:txBody>
      </p:sp>
      <p:pic>
        <p:nvPicPr>
          <p:cNvPr id="46083" name="Picture 5" descr="Fehlerschutzmechanismen">
            <a:extLst>
              <a:ext uri="{FF2B5EF4-FFF2-40B4-BE49-F238E27FC236}">
                <a16:creationId xmlns:a16="http://schemas.microsoft.com/office/drawing/2014/main" id="{6AE334D2-6F1F-70B2-209E-414F3DE32D4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250" y="1916113"/>
            <a:ext cx="623093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5E4AEFCB-6341-5066-496D-26EB4F7A423F}"/>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5707013" y="836712"/>
            <a:ext cx="2808337" cy="2808337"/>
          </a:xfrm>
          <a:prstGeom prst="ellipse">
            <a:avLst/>
          </a:prstGeom>
          <a:ln>
            <a:noFill/>
          </a:ln>
          <a:effectLst>
            <a:softEdge rad="12700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A601E1-B2C6-82F7-67AF-E710545065C0}"/>
              </a:ext>
            </a:extLst>
          </p:cNvPr>
          <p:cNvSpPr>
            <a:spLocks noGrp="1" noChangeArrowheads="1"/>
          </p:cNvSpPr>
          <p:nvPr>
            <p:ph type="title"/>
          </p:nvPr>
        </p:nvSpPr>
        <p:spPr/>
        <p:txBody>
          <a:bodyPr/>
          <a:lstStyle/>
          <a:p>
            <a:pPr eaLnBrk="1" hangingPunct="1"/>
            <a:r>
              <a:rPr lang="de-DE" altLang="de-DE"/>
              <a:t>Interleaving</a:t>
            </a:r>
          </a:p>
        </p:txBody>
      </p:sp>
      <p:pic>
        <p:nvPicPr>
          <p:cNvPr id="47107" name="Picture 5" descr="Interleaving">
            <a:extLst>
              <a:ext uri="{FF2B5EF4-FFF2-40B4-BE49-F238E27FC236}">
                <a16:creationId xmlns:a16="http://schemas.microsoft.com/office/drawing/2014/main" id="{E85AF7DD-C354-3518-6349-7B2A97CFC2D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713" y="1417638"/>
            <a:ext cx="6886575"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BB52565D-78F1-5F82-A900-17A04046944D}"/>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444208" y="127794"/>
            <a:ext cx="1800225" cy="1800225"/>
          </a:xfrm>
          <a:prstGeom prst="ellipse">
            <a:avLst/>
          </a:prstGeom>
          <a:ln>
            <a:noFill/>
          </a:ln>
          <a:effectLst>
            <a:softEdge rad="1270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A9BABD53-CE64-B886-0160-627A2B81AE79}"/>
              </a:ext>
            </a:extLst>
          </p:cNvPr>
          <p:cNvSpPr>
            <a:spLocks noGrp="1" noChangeArrowheads="1"/>
          </p:cNvSpPr>
          <p:nvPr>
            <p:ph type="title"/>
          </p:nvPr>
        </p:nvSpPr>
        <p:spPr/>
        <p:txBody>
          <a:bodyPr/>
          <a:lstStyle/>
          <a:p>
            <a:r>
              <a:rPr lang="de-DE" altLang="de-DE"/>
              <a:t>Pioniere</a:t>
            </a:r>
          </a:p>
        </p:txBody>
      </p:sp>
      <p:sp>
        <p:nvSpPr>
          <p:cNvPr id="4099" name="Inhaltsplatzhalter 2">
            <a:extLst>
              <a:ext uri="{FF2B5EF4-FFF2-40B4-BE49-F238E27FC236}">
                <a16:creationId xmlns:a16="http://schemas.microsoft.com/office/drawing/2014/main" id="{1D87C9E9-7D0C-C4DB-9837-C2E2DE6408A1}"/>
              </a:ext>
            </a:extLst>
          </p:cNvPr>
          <p:cNvSpPr>
            <a:spLocks noGrp="1" noChangeArrowheads="1"/>
          </p:cNvSpPr>
          <p:nvPr>
            <p:ph idx="1"/>
          </p:nvPr>
        </p:nvSpPr>
        <p:spPr/>
        <p:txBody>
          <a:bodyPr/>
          <a:lstStyle/>
          <a:p>
            <a:r>
              <a:rPr lang="de-DE" altLang="de-DE"/>
              <a:t>Heinrich Herz (1857 – 1894)</a:t>
            </a:r>
          </a:p>
          <a:p>
            <a:endParaRPr lang="de-DE" altLang="de-DE"/>
          </a:p>
        </p:txBody>
      </p:sp>
      <p:pic>
        <p:nvPicPr>
          <p:cNvPr id="4100" name="Grafik 6">
            <a:extLst>
              <a:ext uri="{FF2B5EF4-FFF2-40B4-BE49-F238E27FC236}">
                <a16:creationId xmlns:a16="http://schemas.microsoft.com/office/drawing/2014/main" id="{9EE95177-6A1A-B916-A68A-CC6A09D81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492375"/>
            <a:ext cx="753268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31E0D874-1CC6-9B1D-6D85-DCDD27B2E07F}"/>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588224" y="365126"/>
            <a:ext cx="1927126" cy="1927126"/>
          </a:xfrm>
          <a:prstGeom prst="ellipse">
            <a:avLst/>
          </a:prstGeom>
          <a:ln>
            <a:noFill/>
          </a:ln>
          <a:effectLst>
            <a:softEdge rad="127000"/>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773EBA3-B448-1399-C41D-157240B6C250}"/>
              </a:ext>
            </a:extLst>
          </p:cNvPr>
          <p:cNvSpPr>
            <a:spLocks noGrp="1" noChangeArrowheads="1"/>
          </p:cNvSpPr>
          <p:nvPr>
            <p:ph type="title"/>
          </p:nvPr>
        </p:nvSpPr>
        <p:spPr/>
        <p:txBody>
          <a:bodyPr/>
          <a:lstStyle/>
          <a:p>
            <a:pPr eaLnBrk="1" hangingPunct="1"/>
            <a:r>
              <a:rPr lang="de-DE" altLang="de-DE" sz="3600" dirty="0"/>
              <a:t>RSS: </a:t>
            </a:r>
            <a:r>
              <a:rPr lang="de-DE" altLang="de-DE" sz="3600" dirty="0" err="1"/>
              <a:t>Transcoder</a:t>
            </a:r>
            <a:r>
              <a:rPr lang="de-DE" altLang="de-DE" sz="3600" dirty="0"/>
              <a:t> Rate Adaption Unit</a:t>
            </a:r>
          </a:p>
        </p:txBody>
      </p:sp>
      <p:sp>
        <p:nvSpPr>
          <p:cNvPr id="48131" name="Rectangle 3">
            <a:extLst>
              <a:ext uri="{FF2B5EF4-FFF2-40B4-BE49-F238E27FC236}">
                <a16:creationId xmlns:a16="http://schemas.microsoft.com/office/drawing/2014/main" id="{F5E030A1-0533-FA75-5450-1DEFE5B49C66}"/>
              </a:ext>
            </a:extLst>
          </p:cNvPr>
          <p:cNvSpPr>
            <a:spLocks noGrp="1" noChangeArrowheads="1"/>
          </p:cNvSpPr>
          <p:nvPr>
            <p:ph idx="1"/>
          </p:nvPr>
        </p:nvSpPr>
        <p:spPr/>
        <p:txBody>
          <a:bodyPr>
            <a:normAutofit lnSpcReduction="10000"/>
          </a:bodyPr>
          <a:lstStyle/>
          <a:p>
            <a:pPr eaLnBrk="1" hangingPunct="1">
              <a:lnSpc>
                <a:spcPct val="80000"/>
              </a:lnSpc>
            </a:pPr>
            <a:r>
              <a:rPr lang="de-DE" altLang="de-DE" sz="2000" dirty="0"/>
              <a:t>GSM Sprachcodierung</a:t>
            </a:r>
          </a:p>
          <a:p>
            <a:pPr lvl="1" eaLnBrk="1" hangingPunct="1">
              <a:lnSpc>
                <a:spcPct val="80000"/>
              </a:lnSpc>
            </a:pPr>
            <a:r>
              <a:rPr lang="de-DE" altLang="de-DE" sz="1800" dirty="0"/>
              <a:t>Da ein GSM-Zeitschlitz als Funkkanal maximal 22,8kbit/s übertragen kann, liegt es nahe, dass die Standard-Datenrate von 64kbit/s, wie sie von Vermittlungsnetzen verwendet wird, viel zu groß ist. </a:t>
            </a:r>
          </a:p>
          <a:p>
            <a:pPr lvl="1" eaLnBrk="1" hangingPunct="1">
              <a:lnSpc>
                <a:spcPct val="80000"/>
              </a:lnSpc>
            </a:pPr>
            <a:r>
              <a:rPr lang="de-DE" altLang="de-DE" sz="1800" dirty="0"/>
              <a:t>So hat ein Gespräch, das vom Festnetz kommt, nun einmal eine Datenrate von 64kbit/s - und die passt kapazitätsmäßig nicht auf einen Funkkanal von GSM. </a:t>
            </a:r>
          </a:p>
          <a:p>
            <a:pPr lvl="1" eaLnBrk="1" hangingPunct="1">
              <a:lnSpc>
                <a:spcPct val="80000"/>
              </a:lnSpc>
            </a:pPr>
            <a:r>
              <a:rPr lang="de-DE" altLang="de-DE" sz="1800" dirty="0"/>
              <a:t>Außerdem ist ein Funkkanal so ziemlich das schlechteste Übertragungsmedium, das es gibt. </a:t>
            </a:r>
          </a:p>
          <a:p>
            <a:pPr lvl="1" eaLnBrk="1" hangingPunct="1">
              <a:lnSpc>
                <a:spcPct val="80000"/>
              </a:lnSpc>
            </a:pPr>
            <a:r>
              <a:rPr lang="de-DE" altLang="de-DE" sz="1800" dirty="0"/>
              <a:t>Ohne Schutzmaßnahmen würden die Funksignale ziemlich gestört beim Funkempfänger ankommen. Diese Schutzmaßnahmen bestehen aus Bits als Zusatzinformationen, die dem eigentlichen Nutzfunksignal zugefügt werden müssen, damit der Empfänger das gestörte Empfangssignal wieder auf das korrekte Signal zurückrechnen kann.</a:t>
            </a:r>
          </a:p>
          <a:p>
            <a:pPr lvl="1" eaLnBrk="1" hangingPunct="1">
              <a:lnSpc>
                <a:spcPct val="80000"/>
              </a:lnSpc>
            </a:pPr>
            <a:r>
              <a:rPr lang="de-DE" altLang="de-DE" sz="1800" dirty="0"/>
              <a:t> Man sieht, dass das ursprüngliche 64kbit/s-Sprachsignal stark komprimiert werden muss, damit es mit den zuzüglichen Schutzbits in den Zeitschlitz der Kapazität 22,8kbit/s hinein passt. </a:t>
            </a:r>
          </a:p>
          <a:p>
            <a:pPr lvl="1" eaLnBrk="1" hangingPunct="1">
              <a:lnSpc>
                <a:spcPct val="80000"/>
              </a:lnSpc>
            </a:pPr>
            <a:r>
              <a:rPr lang="de-DE" altLang="de-DE" sz="1800" dirty="0"/>
              <a:t>-&gt; Ein Sprachkompressionsverfahren muss her!</a:t>
            </a:r>
          </a:p>
        </p:txBody>
      </p:sp>
      <p:pic>
        <p:nvPicPr>
          <p:cNvPr id="2" name="Kamera 1">
            <a:extLst>
              <a:ext uri="{FF2B5EF4-FFF2-40B4-BE49-F238E27FC236}">
                <a16:creationId xmlns:a16="http://schemas.microsoft.com/office/drawing/2014/main" id="{87370916-8225-6633-0B19-B3FB84FF4E7B}"/>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727097" y="365126"/>
            <a:ext cx="1800225" cy="1800225"/>
          </a:xfrm>
          <a:prstGeom prst="ellipse">
            <a:avLst/>
          </a:prstGeom>
          <a:ln>
            <a:noFill/>
          </a:ln>
          <a:effectLst>
            <a:softEdge rad="127000"/>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830B75BC-5442-988A-EF7B-F94CD35BD6DC}"/>
              </a:ext>
            </a:extLst>
          </p:cNvPr>
          <p:cNvSpPr>
            <a:spLocks noGrp="1" noChangeArrowheads="1"/>
          </p:cNvSpPr>
          <p:nvPr>
            <p:ph type="title"/>
          </p:nvPr>
        </p:nvSpPr>
        <p:spPr/>
        <p:txBody>
          <a:bodyPr/>
          <a:lstStyle/>
          <a:p>
            <a:pPr eaLnBrk="1" hangingPunct="1"/>
            <a:r>
              <a:rPr lang="de-DE" altLang="de-DE" sz="3200"/>
              <a:t>TRAU: RPE/LTP-LPC Sprachkompression</a:t>
            </a:r>
            <a:r>
              <a:rPr lang="de-DE" altLang="de-DE" sz="4000"/>
              <a:t> </a:t>
            </a:r>
          </a:p>
        </p:txBody>
      </p:sp>
      <p:sp>
        <p:nvSpPr>
          <p:cNvPr id="49155" name="Rectangle 3">
            <a:extLst>
              <a:ext uri="{FF2B5EF4-FFF2-40B4-BE49-F238E27FC236}">
                <a16:creationId xmlns:a16="http://schemas.microsoft.com/office/drawing/2014/main" id="{D31050CA-ED35-7B6F-5AD1-406168D3D6CA}"/>
              </a:ext>
            </a:extLst>
          </p:cNvPr>
          <p:cNvSpPr>
            <a:spLocks noGrp="1" noChangeArrowheads="1"/>
          </p:cNvSpPr>
          <p:nvPr>
            <p:ph idx="1"/>
          </p:nvPr>
        </p:nvSpPr>
        <p:spPr/>
        <p:txBody>
          <a:bodyPr>
            <a:normAutofit lnSpcReduction="10000"/>
          </a:bodyPr>
          <a:lstStyle/>
          <a:p>
            <a:pPr eaLnBrk="1" hangingPunct="1">
              <a:lnSpc>
                <a:spcPct val="80000"/>
              </a:lnSpc>
            </a:pPr>
            <a:r>
              <a:rPr lang="de-DE" altLang="de-DE" sz="2400"/>
              <a:t>1987 wurde von der GSM-Entwicklungsgruppe eine Kombination von drei Kompressionsmethoden für die Sprachübertragung über den GSM-Funkkanal gewählt.  Dabei handelt es sich um </a:t>
            </a:r>
          </a:p>
          <a:p>
            <a:pPr lvl="1" eaLnBrk="1" hangingPunct="1">
              <a:lnSpc>
                <a:spcPct val="80000"/>
              </a:lnSpc>
            </a:pPr>
            <a:r>
              <a:rPr lang="de-DE" altLang="de-DE" sz="2000"/>
              <a:t>die </a:t>
            </a:r>
            <a:r>
              <a:rPr lang="de-DE" altLang="de-DE" sz="2000" b="1"/>
              <a:t>LPC</a:t>
            </a:r>
            <a:r>
              <a:rPr lang="de-DE" altLang="de-DE" sz="2000"/>
              <a:t>-Technik (Linear Predictive Coding), </a:t>
            </a:r>
          </a:p>
          <a:p>
            <a:pPr lvl="1" eaLnBrk="1" hangingPunct="1">
              <a:lnSpc>
                <a:spcPct val="80000"/>
              </a:lnSpc>
            </a:pPr>
            <a:r>
              <a:rPr lang="de-DE" altLang="de-DE" sz="2000"/>
              <a:t>die </a:t>
            </a:r>
            <a:r>
              <a:rPr lang="de-DE" altLang="de-DE" sz="2000" b="1"/>
              <a:t>LTP</a:t>
            </a:r>
            <a:r>
              <a:rPr lang="de-DE" altLang="de-DE" sz="2000"/>
              <a:t>-Technik (Long Term Prediction) und </a:t>
            </a:r>
          </a:p>
          <a:p>
            <a:pPr lvl="1" eaLnBrk="1" hangingPunct="1">
              <a:lnSpc>
                <a:spcPct val="80000"/>
              </a:lnSpc>
            </a:pPr>
            <a:r>
              <a:rPr lang="de-DE" altLang="de-DE" sz="2000"/>
              <a:t>die </a:t>
            </a:r>
            <a:r>
              <a:rPr lang="de-DE" altLang="de-DE" sz="2000" b="1"/>
              <a:t>RPE</a:t>
            </a:r>
            <a:r>
              <a:rPr lang="de-DE" altLang="de-DE" sz="2000"/>
              <a:t>-Technik (Regular Pulse Excitation). </a:t>
            </a:r>
          </a:p>
          <a:p>
            <a:pPr lvl="1" eaLnBrk="1" hangingPunct="1">
              <a:lnSpc>
                <a:spcPct val="80000"/>
              </a:lnSpc>
            </a:pPr>
            <a:r>
              <a:rPr lang="de-DE" altLang="de-DE" sz="2000"/>
              <a:t>Aufgabe der Sprachkompression ist es, alle unnötigen Informationsanteile aus dem 64kbit/s-Signal herauszufiltern. </a:t>
            </a:r>
          </a:p>
          <a:p>
            <a:pPr lvl="1" eaLnBrk="1" hangingPunct="1">
              <a:lnSpc>
                <a:spcPct val="80000"/>
              </a:lnSpc>
            </a:pPr>
            <a:r>
              <a:rPr lang="de-DE" altLang="de-DE" sz="2000"/>
              <a:t>Die menschliche Sprache besteht aus vielen redundanten Anteilen, die keinen  eigentlichen Informationsgehalt beinhalten. Ähnlich ist es auch bei Wörtern: So hat z.B. das Wort "Quelle" ein paar redundante Buchstaben. Würde man statt "Quelle" nur "Qele" schreiben, so wüsste man trotz der Rechtschreibfehler, um welches Wort es sich handelt - UND man hätte aber 2 Buchstaben eingespart (Einsparung von 33%).</a:t>
            </a:r>
          </a:p>
        </p:txBody>
      </p:sp>
      <p:pic>
        <p:nvPicPr>
          <p:cNvPr id="2" name="Kamera 1">
            <a:extLst>
              <a:ext uri="{FF2B5EF4-FFF2-40B4-BE49-F238E27FC236}">
                <a16:creationId xmlns:a16="http://schemas.microsoft.com/office/drawing/2014/main" id="{962D8121-3D53-2EE7-E78F-39B3B4E764DA}"/>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876256" y="2201069"/>
            <a:ext cx="1800225" cy="1800225"/>
          </a:xfrm>
          <a:prstGeom prst="ellipse">
            <a:avLst/>
          </a:prstGeom>
          <a:ln>
            <a:noFill/>
          </a:ln>
          <a:effectLst>
            <a:softEdge rad="127000"/>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7E175C2-7982-2E58-162C-BD397CAF2EAE}"/>
              </a:ext>
            </a:extLst>
          </p:cNvPr>
          <p:cNvSpPr>
            <a:spLocks noGrp="1" noChangeArrowheads="1"/>
          </p:cNvSpPr>
          <p:nvPr>
            <p:ph type="title"/>
          </p:nvPr>
        </p:nvSpPr>
        <p:spPr/>
        <p:txBody>
          <a:bodyPr/>
          <a:lstStyle/>
          <a:p>
            <a:pPr eaLnBrk="1" hangingPunct="1"/>
            <a:r>
              <a:rPr lang="de-DE" altLang="de-DE" sz="3200"/>
              <a:t>TRAU: RPE/LTP-LPC Sprachkompression</a:t>
            </a:r>
          </a:p>
        </p:txBody>
      </p:sp>
      <p:sp>
        <p:nvSpPr>
          <p:cNvPr id="50179" name="Rectangle 3">
            <a:extLst>
              <a:ext uri="{FF2B5EF4-FFF2-40B4-BE49-F238E27FC236}">
                <a16:creationId xmlns:a16="http://schemas.microsoft.com/office/drawing/2014/main" id="{EF2A648D-A96D-238A-B147-1A1E1312D36A}"/>
              </a:ext>
            </a:extLst>
          </p:cNvPr>
          <p:cNvSpPr>
            <a:spLocks noGrp="1" noChangeArrowheads="1"/>
          </p:cNvSpPr>
          <p:nvPr>
            <p:ph idx="1"/>
          </p:nvPr>
        </p:nvSpPr>
        <p:spPr/>
        <p:txBody>
          <a:bodyPr/>
          <a:lstStyle/>
          <a:p>
            <a:pPr eaLnBrk="1" hangingPunct="1">
              <a:lnSpc>
                <a:spcPct val="80000"/>
              </a:lnSpc>
            </a:pPr>
            <a:r>
              <a:rPr lang="de-DE" altLang="de-DE" sz="1800"/>
              <a:t>Der Schall der menschlichen Sprache wird von einem Mikrofon in ein elektrisches analoges Signal umgewandelt. </a:t>
            </a:r>
          </a:p>
          <a:p>
            <a:pPr eaLnBrk="1" hangingPunct="1">
              <a:lnSpc>
                <a:spcPct val="80000"/>
              </a:lnSpc>
            </a:pPr>
            <a:r>
              <a:rPr lang="de-DE" altLang="de-DE" sz="1800"/>
              <a:t>Dieses Signal wird mit einer Rate von 8kHz (8000 mal pro Sekunde wird der Spannungswert des Signals gemessen und gespeichert) abgetastet, sodass sich pro Sekunde 8000 analoge Messwerte ergeben. </a:t>
            </a:r>
          </a:p>
          <a:p>
            <a:pPr eaLnBrk="1" hangingPunct="1">
              <a:lnSpc>
                <a:spcPct val="80000"/>
              </a:lnSpc>
            </a:pPr>
            <a:r>
              <a:rPr lang="de-DE" altLang="de-DE" sz="1800"/>
              <a:t>Jeder Messwert wird im Normalfall mit 8 Bit quantisiert, manchmal auch mit 13 Bit. </a:t>
            </a:r>
          </a:p>
          <a:p>
            <a:pPr eaLnBrk="1" hangingPunct="1">
              <a:lnSpc>
                <a:spcPct val="80000"/>
              </a:lnSpc>
            </a:pPr>
            <a:r>
              <a:rPr lang="de-DE" altLang="de-DE" sz="1800"/>
              <a:t>Mit 8 Bit können 256 (28=256) verschiedene Wertestufen dargestellt werden. </a:t>
            </a:r>
          </a:p>
          <a:p>
            <a:pPr eaLnBrk="1" hangingPunct="1">
              <a:lnSpc>
                <a:spcPct val="80000"/>
              </a:lnSpc>
            </a:pPr>
            <a:r>
              <a:rPr lang="de-DE" altLang="de-DE" sz="1800"/>
              <a:t>8000 Messwerte gibt es pro Sekunde und jeder Messwert wird mit 8 Bit aufgelöst --&gt; daraus ergibt sich 64kbit/s (8000 * 8). Bei 13 Bit-Auflösung würden sich sogar 100kbit/s ergeben.</a:t>
            </a:r>
          </a:p>
          <a:p>
            <a:pPr eaLnBrk="1" hangingPunct="1">
              <a:lnSpc>
                <a:spcPct val="80000"/>
              </a:lnSpc>
            </a:pPr>
            <a:r>
              <a:rPr lang="de-DE" altLang="de-DE" sz="1800"/>
              <a:t>Mit dem RPE/LTP-LPC-Verfahren wird dieser Datenstrom von 64kbit/s (bzw. 100kbit/s bei 13Bit-Auflösung) auf 13kbit/s reduziert. Um diese Reduktion durchführen zu können, musste zuerst einmal ein menschliches Sprachmodell geschaffen werden, das durch geeignete Sprachparameter in einem Codebuch festgehalten wurde. </a:t>
            </a:r>
          </a:p>
        </p:txBody>
      </p:sp>
      <p:pic>
        <p:nvPicPr>
          <p:cNvPr id="2" name="Kamera 1">
            <a:extLst>
              <a:ext uri="{FF2B5EF4-FFF2-40B4-BE49-F238E27FC236}">
                <a16:creationId xmlns:a16="http://schemas.microsoft.com/office/drawing/2014/main" id="{95B0F736-C772-8F91-9AE2-1B5F8FEEE9B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948264" y="260648"/>
            <a:ext cx="1800225" cy="1800225"/>
          </a:xfrm>
          <a:prstGeom prst="ellipse">
            <a:avLst/>
          </a:prstGeom>
          <a:ln>
            <a:noFill/>
          </a:ln>
          <a:effectLst>
            <a:softEdge rad="127000"/>
          </a:effectLst>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F5096EA-26F4-DB28-0733-08453548A6A6}"/>
              </a:ext>
            </a:extLst>
          </p:cNvPr>
          <p:cNvSpPr>
            <a:spLocks noGrp="1" noChangeArrowheads="1"/>
          </p:cNvSpPr>
          <p:nvPr>
            <p:ph type="title"/>
          </p:nvPr>
        </p:nvSpPr>
        <p:spPr/>
        <p:txBody>
          <a:bodyPr/>
          <a:lstStyle/>
          <a:p>
            <a:pPr eaLnBrk="1" hangingPunct="1"/>
            <a:r>
              <a:rPr lang="de-DE" altLang="de-DE" sz="3200"/>
              <a:t>TRAU: RPE/LTP-LPC Sprachkompression</a:t>
            </a:r>
          </a:p>
        </p:txBody>
      </p:sp>
      <p:sp>
        <p:nvSpPr>
          <p:cNvPr id="51203" name="Rectangle 3">
            <a:extLst>
              <a:ext uri="{FF2B5EF4-FFF2-40B4-BE49-F238E27FC236}">
                <a16:creationId xmlns:a16="http://schemas.microsoft.com/office/drawing/2014/main" id="{5210B9D8-574B-368E-C997-37A4F1B4D8D5}"/>
              </a:ext>
            </a:extLst>
          </p:cNvPr>
          <p:cNvSpPr>
            <a:spLocks noGrp="1" noChangeArrowheads="1"/>
          </p:cNvSpPr>
          <p:nvPr>
            <p:ph idx="1"/>
          </p:nvPr>
        </p:nvSpPr>
        <p:spPr/>
        <p:txBody>
          <a:bodyPr/>
          <a:lstStyle/>
          <a:p>
            <a:pPr eaLnBrk="1" hangingPunct="1">
              <a:lnSpc>
                <a:spcPct val="80000"/>
              </a:lnSpc>
            </a:pPr>
            <a:r>
              <a:rPr lang="de-DE" altLang="de-DE" sz="2000"/>
              <a:t>Der Bitstrom der 64kbit/s-Sprache wird zuerst in 20ms-Sprachblöcke zerlegt - man spricht hier von Segmentierung. </a:t>
            </a:r>
          </a:p>
          <a:p>
            <a:pPr eaLnBrk="1" hangingPunct="1">
              <a:lnSpc>
                <a:spcPct val="80000"/>
              </a:lnSpc>
            </a:pPr>
            <a:r>
              <a:rPr lang="de-DE" altLang="de-DE" sz="2000"/>
              <a:t>Jeder 20ms-Sprachblock besteht somit aus 1280 Bits (64000/1000*20). </a:t>
            </a:r>
          </a:p>
          <a:p>
            <a:pPr eaLnBrk="1" hangingPunct="1">
              <a:lnSpc>
                <a:spcPct val="80000"/>
              </a:lnSpc>
            </a:pPr>
            <a:r>
              <a:rPr lang="de-DE" altLang="de-DE" sz="2000"/>
              <a:t>Bei der Zerlegung der menschlichen Sprache entzieht eine Stufe (LPC-Analyse) dem zu codierenden Sprachsignal einen quasi-periodischen Signalanteil, das für die Formung stimmhafter Anteile (Vokale, Nasale) wichtig ist. </a:t>
            </a:r>
          </a:p>
          <a:p>
            <a:pPr eaLnBrk="1" hangingPunct="1">
              <a:lnSpc>
                <a:spcPct val="80000"/>
              </a:lnSpc>
            </a:pPr>
            <a:r>
              <a:rPr lang="de-DE" altLang="de-DE" sz="2000"/>
              <a:t>Für jedes dieser Sprachpakete werden dabei aus einem umfangreichen Codebuch möglichst passende Anregungssignale, Verstärkungs- und Filterparameter ausgewählt, die als Eingabe auf der Empfängerseite das Originalsignal am besten synthetisieren können. Anschließend  wird das Restsignal geeignet übertragen. </a:t>
            </a:r>
          </a:p>
          <a:p>
            <a:pPr eaLnBrk="1" hangingPunct="1">
              <a:lnSpc>
                <a:spcPct val="80000"/>
              </a:lnSpc>
            </a:pPr>
            <a:r>
              <a:rPr lang="de-DE" altLang="de-DE" sz="2000"/>
              <a:t> </a:t>
            </a:r>
          </a:p>
        </p:txBody>
      </p:sp>
      <p:pic>
        <p:nvPicPr>
          <p:cNvPr id="2" name="Kamera 1">
            <a:extLst>
              <a:ext uri="{FF2B5EF4-FFF2-40B4-BE49-F238E27FC236}">
                <a16:creationId xmlns:a16="http://schemas.microsoft.com/office/drawing/2014/main" id="{10FE951F-3B1E-4F6F-0A9A-E6CFD24E257B}"/>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5580112" y="4869160"/>
            <a:ext cx="1800225" cy="1800225"/>
          </a:xfrm>
          <a:prstGeom prst="ellipse">
            <a:avLst/>
          </a:prstGeom>
          <a:ln>
            <a:noFill/>
          </a:ln>
          <a:effectLst>
            <a:softEdge rad="127000"/>
          </a:effec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B8CFFCC-4429-5A87-20BF-5AA07D6FD372}"/>
              </a:ext>
            </a:extLst>
          </p:cNvPr>
          <p:cNvSpPr>
            <a:spLocks noGrp="1" noChangeArrowheads="1"/>
          </p:cNvSpPr>
          <p:nvPr>
            <p:ph type="title"/>
          </p:nvPr>
        </p:nvSpPr>
        <p:spPr/>
        <p:txBody>
          <a:bodyPr/>
          <a:lstStyle/>
          <a:p>
            <a:pPr eaLnBrk="1" hangingPunct="1"/>
            <a:r>
              <a:rPr lang="de-DE" altLang="de-DE" sz="3200"/>
              <a:t>TRAU: RPE/LTP-LPC Sprachkompression</a:t>
            </a:r>
          </a:p>
        </p:txBody>
      </p:sp>
      <p:sp>
        <p:nvSpPr>
          <p:cNvPr id="52227" name="Rectangle 3">
            <a:extLst>
              <a:ext uri="{FF2B5EF4-FFF2-40B4-BE49-F238E27FC236}">
                <a16:creationId xmlns:a16="http://schemas.microsoft.com/office/drawing/2014/main" id="{DB14F80B-9301-8EAF-A480-4181166879AE}"/>
              </a:ext>
            </a:extLst>
          </p:cNvPr>
          <p:cNvSpPr>
            <a:spLocks noGrp="1" noChangeArrowheads="1"/>
          </p:cNvSpPr>
          <p:nvPr>
            <p:ph idx="1"/>
          </p:nvPr>
        </p:nvSpPr>
        <p:spPr/>
        <p:txBody>
          <a:bodyPr>
            <a:normAutofit lnSpcReduction="10000"/>
          </a:bodyPr>
          <a:lstStyle/>
          <a:p>
            <a:pPr eaLnBrk="1" hangingPunct="1">
              <a:lnSpc>
                <a:spcPct val="80000"/>
              </a:lnSpc>
              <a:buFontTx/>
              <a:buNone/>
            </a:pPr>
            <a:r>
              <a:rPr lang="de-DE" altLang="de-DE" sz="1800" b="1"/>
              <a:t>Lineare Prädiktion - im Detail</a:t>
            </a:r>
          </a:p>
          <a:p>
            <a:pPr eaLnBrk="1" hangingPunct="1">
              <a:lnSpc>
                <a:spcPct val="80000"/>
              </a:lnSpc>
            </a:pPr>
            <a:r>
              <a:rPr lang="de-DE" altLang="de-DE" sz="1800"/>
              <a:t>Die erste Stufe, die </a:t>
            </a:r>
            <a:r>
              <a:rPr lang="de-DE" altLang="de-DE" sz="1800" b="1"/>
              <a:t>LPC</a:t>
            </a:r>
            <a:r>
              <a:rPr lang="de-DE" altLang="de-DE" sz="1800"/>
              <a:t>-Stufe, bestimmt den optimalen Filterparametersatz, wobei auch benachbarte Sprachblöcke (zwar nur begrenzt) für die Kompression miteinbezogen werden. </a:t>
            </a:r>
          </a:p>
          <a:p>
            <a:pPr eaLnBrk="1" hangingPunct="1">
              <a:lnSpc>
                <a:spcPct val="80000"/>
              </a:lnSpc>
            </a:pPr>
            <a:r>
              <a:rPr lang="de-DE" altLang="de-DE" sz="1800"/>
              <a:t>Die menschliche Sprache hat nämlich über die Zeit betrachtet eine gewisse statistische Abhängigkeit, die man für die Kompression ausnutzen kann. </a:t>
            </a:r>
          </a:p>
          <a:p>
            <a:pPr eaLnBrk="1" hangingPunct="1">
              <a:lnSpc>
                <a:spcPct val="80000"/>
              </a:lnSpc>
            </a:pPr>
            <a:r>
              <a:rPr lang="de-DE" altLang="de-DE" sz="1800"/>
              <a:t>Gewisse Tonnuancen bedingen weitere Tonnuancen.  Die Hauptaufgabe dieser Stufe liegt darin, dass die Grobstruktur des Signals übertragen und damit das Amplitudenspektrum schon kräftig bereinigt wird.</a:t>
            </a:r>
          </a:p>
          <a:p>
            <a:pPr eaLnBrk="1" hangingPunct="1">
              <a:lnSpc>
                <a:spcPct val="80000"/>
              </a:lnSpc>
            </a:pPr>
            <a:r>
              <a:rPr lang="de-DE" altLang="de-DE" sz="1800"/>
              <a:t>Das nun an die </a:t>
            </a:r>
            <a:r>
              <a:rPr lang="de-DE" altLang="de-DE" sz="1800" b="1"/>
              <a:t>LTP-</a:t>
            </a:r>
            <a:r>
              <a:rPr lang="de-DE" altLang="de-DE" sz="1800"/>
              <a:t>Stufe übergebene Signal wird ähnlich gefiltert, wobei jetzt aber vorallem die länger dauernde statistische Abhängigkeiten der menschlichen Sprache berücksichtigt werden, wie Silben und Laute. Der Vokal "A" wird z.B. meistens einen langen Zeitintervall betont, sodass die gleiche Information im nächsten Sprachrahmen ebenfalls enthalten ist. Warum also zweimal speichern, wenn es einmal doch eigentlich auch tun würde? - Das ist das Motto. Dadurch werden die in der menschlichen Stimme auftretenden periodischen Signalanteile effektiv erfasst. Die so gewonnenen Parameter werden übertragen, vom vorherigen Signal abgezogen und der </a:t>
            </a:r>
            <a:r>
              <a:rPr lang="de-DE" altLang="de-DE" sz="1800" b="1"/>
              <a:t>RPE</a:t>
            </a:r>
            <a:r>
              <a:rPr lang="de-DE" altLang="de-DE" sz="1800"/>
              <a:t>-Stufe übergeben.</a:t>
            </a:r>
          </a:p>
        </p:txBody>
      </p:sp>
      <p:pic>
        <p:nvPicPr>
          <p:cNvPr id="2" name="Kamera 1">
            <a:extLst>
              <a:ext uri="{FF2B5EF4-FFF2-40B4-BE49-F238E27FC236}">
                <a16:creationId xmlns:a16="http://schemas.microsoft.com/office/drawing/2014/main" id="{84B3382B-9724-E95E-EC5A-2852FF4DC19B}"/>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7092280" y="908720"/>
            <a:ext cx="1119658" cy="1119658"/>
          </a:xfrm>
          <a:prstGeom prst="ellipse">
            <a:avLst/>
          </a:prstGeom>
          <a:ln>
            <a:noFill/>
          </a:ln>
          <a:effectLst>
            <a:softEdge rad="127000"/>
          </a:effectLst>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C4AC52F-A1B0-F998-C313-8069B656990D}"/>
              </a:ext>
            </a:extLst>
          </p:cNvPr>
          <p:cNvSpPr>
            <a:spLocks noGrp="1" noChangeArrowheads="1"/>
          </p:cNvSpPr>
          <p:nvPr>
            <p:ph type="title"/>
          </p:nvPr>
        </p:nvSpPr>
        <p:spPr/>
        <p:txBody>
          <a:bodyPr/>
          <a:lstStyle/>
          <a:p>
            <a:pPr eaLnBrk="1" hangingPunct="1"/>
            <a:r>
              <a:rPr lang="de-DE" altLang="de-DE" sz="3200"/>
              <a:t>TRAU: RPE/LTP-LPC Sprachkompression</a:t>
            </a:r>
          </a:p>
        </p:txBody>
      </p:sp>
      <p:sp>
        <p:nvSpPr>
          <p:cNvPr id="53251" name="Rectangle 3">
            <a:extLst>
              <a:ext uri="{FF2B5EF4-FFF2-40B4-BE49-F238E27FC236}">
                <a16:creationId xmlns:a16="http://schemas.microsoft.com/office/drawing/2014/main" id="{204B34BF-CCEC-A106-9948-5DC1ACE4171E}"/>
              </a:ext>
            </a:extLst>
          </p:cNvPr>
          <p:cNvSpPr>
            <a:spLocks noGrp="1" noChangeArrowheads="1"/>
          </p:cNvSpPr>
          <p:nvPr>
            <p:ph idx="1"/>
          </p:nvPr>
        </p:nvSpPr>
        <p:spPr/>
        <p:txBody>
          <a:bodyPr/>
          <a:lstStyle/>
          <a:p>
            <a:pPr eaLnBrk="1" hangingPunct="1">
              <a:lnSpc>
                <a:spcPct val="80000"/>
              </a:lnSpc>
              <a:buFontTx/>
              <a:buNone/>
            </a:pPr>
            <a:r>
              <a:rPr lang="de-DE" altLang="de-DE" sz="2000" b="1"/>
              <a:t>Lineare Prädiktion - im Detail</a:t>
            </a:r>
          </a:p>
          <a:p>
            <a:pPr eaLnBrk="1" hangingPunct="1">
              <a:lnSpc>
                <a:spcPct val="80000"/>
              </a:lnSpc>
            </a:pPr>
            <a:r>
              <a:rPr lang="de-DE" altLang="de-DE" sz="2000"/>
              <a:t>Nachdem das Sprachsignal nun schon ziemlich mit den wesentlichen Anteilen ausgefiltert ist, darf die </a:t>
            </a:r>
            <a:r>
              <a:rPr lang="de-DE" altLang="de-DE" sz="2000" b="1"/>
              <a:t>RPE</a:t>
            </a:r>
            <a:r>
              <a:rPr lang="de-DE" altLang="de-DE" sz="2000"/>
              <a:t>-Stufe nun eine verlustbehaftete Codierung des Restsignals durchführen, indem sie irrelevante Sprachinformation  weglässt. Die </a:t>
            </a:r>
            <a:r>
              <a:rPr lang="de-DE" altLang="de-DE" sz="2000" b="1"/>
              <a:t>RPE</a:t>
            </a:r>
            <a:r>
              <a:rPr lang="de-DE" altLang="de-DE" sz="2000"/>
              <a:t>-Stufe führt zunächst eine Tiefpaßfilterung durch und tastet das Signal anschließend nur noch mit 1,3kHz neu ab. Genau genommen zerlegt der Algorithmus das Signal in 3 Teilsignalfolgen (etwa: 1,4,7,10 – 2,5,8,11 – 3,6,9,12) und verwendet diejenige Folge als Restsignal, die am besten passt.</a:t>
            </a:r>
          </a:p>
          <a:p>
            <a:pPr eaLnBrk="1" hangingPunct="1">
              <a:lnSpc>
                <a:spcPct val="80000"/>
              </a:lnSpc>
            </a:pPr>
            <a:r>
              <a:rPr lang="de-DE" altLang="de-DE" sz="2000"/>
              <a:t>Im nächsten Schritt wird das übriggebliebene Restsignal in einem sogenannten Kurzzeit-Prädiktions-Filter auf statistische Abhängigkeiten benachbarter Abtastwerte untersucht und wiederum optimierte Parametersätze berechnet. </a:t>
            </a:r>
          </a:p>
          <a:p>
            <a:pPr eaLnBrk="1" hangingPunct="1">
              <a:lnSpc>
                <a:spcPct val="80000"/>
              </a:lnSpc>
            </a:pPr>
            <a:r>
              <a:rPr lang="de-DE" altLang="de-DE" sz="2000"/>
              <a:t>Am Ausgang dieser drei Stufen, die in der obigen Abbildung zu sehen sind, liegt ein Datenfluss von 13kbit/s an - also nur noch 260 Bits pro 20ms-Sprachrahmen</a:t>
            </a:r>
          </a:p>
          <a:p>
            <a:pPr eaLnBrk="1" hangingPunct="1">
              <a:lnSpc>
                <a:spcPct val="80000"/>
              </a:lnSpc>
            </a:pPr>
            <a:endParaRPr lang="de-DE" altLang="de-DE" sz="2000"/>
          </a:p>
        </p:txBody>
      </p:sp>
      <p:pic>
        <p:nvPicPr>
          <p:cNvPr id="2" name="Kamera 1">
            <a:extLst>
              <a:ext uri="{FF2B5EF4-FFF2-40B4-BE49-F238E27FC236}">
                <a16:creationId xmlns:a16="http://schemas.microsoft.com/office/drawing/2014/main" id="{5C4EDE14-FD68-5CD2-DC6E-C91F2F924CC5}"/>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7020272" y="836712"/>
            <a:ext cx="1212974" cy="1212974"/>
          </a:xfrm>
          <a:prstGeom prst="ellipse">
            <a:avLst/>
          </a:prstGeom>
          <a:ln>
            <a:noFill/>
          </a:ln>
          <a:effectLst>
            <a:softEdge rad="127000"/>
          </a:effectLst>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EF8B5B6-5FA1-B38E-7F16-33324A4F2434}"/>
              </a:ext>
            </a:extLst>
          </p:cNvPr>
          <p:cNvSpPr>
            <a:spLocks noGrp="1" noChangeArrowheads="1"/>
          </p:cNvSpPr>
          <p:nvPr>
            <p:ph type="title"/>
          </p:nvPr>
        </p:nvSpPr>
        <p:spPr/>
        <p:txBody>
          <a:bodyPr/>
          <a:lstStyle/>
          <a:p>
            <a:pPr eaLnBrk="1" hangingPunct="1"/>
            <a:r>
              <a:rPr lang="de-DE" altLang="de-DE" sz="3200"/>
              <a:t>TRAU: RPE/LTP-LPC Sprachkompression</a:t>
            </a:r>
          </a:p>
        </p:txBody>
      </p:sp>
      <p:sp>
        <p:nvSpPr>
          <p:cNvPr id="54275" name="Rectangle 3">
            <a:extLst>
              <a:ext uri="{FF2B5EF4-FFF2-40B4-BE49-F238E27FC236}">
                <a16:creationId xmlns:a16="http://schemas.microsoft.com/office/drawing/2014/main" id="{7123DACD-FC3F-3DB3-86EF-E0357DAADE54}"/>
              </a:ext>
            </a:extLst>
          </p:cNvPr>
          <p:cNvSpPr>
            <a:spLocks noGrp="1" noChangeArrowheads="1"/>
          </p:cNvSpPr>
          <p:nvPr>
            <p:ph idx="1"/>
          </p:nvPr>
        </p:nvSpPr>
        <p:spPr/>
        <p:txBody>
          <a:bodyPr/>
          <a:lstStyle/>
          <a:p>
            <a:pPr eaLnBrk="1" hangingPunct="1">
              <a:lnSpc>
                <a:spcPct val="80000"/>
              </a:lnSpc>
              <a:buFontTx/>
              <a:buNone/>
            </a:pPr>
            <a:r>
              <a:rPr lang="de-DE" altLang="de-DE" sz="1800" b="1"/>
              <a:t>Lineare Prädiktion - im Detail</a:t>
            </a:r>
          </a:p>
          <a:p>
            <a:pPr eaLnBrk="1" hangingPunct="1">
              <a:lnSpc>
                <a:spcPct val="80000"/>
              </a:lnSpc>
            </a:pPr>
            <a:r>
              <a:rPr lang="de-DE" altLang="de-DE" sz="1800"/>
              <a:t>Auch die Halbratenkanal-Technik verwendet ähnliche CELP-Komprimierungstechniken (Code Excited Linear Prediction) aber bis zu viermal mehr Rechnerleistung, um letztlich die benötigte Übertragungsbandbreite auf 5,6kbit/s mehr als zu halbieren. </a:t>
            </a:r>
          </a:p>
          <a:p>
            <a:pPr eaLnBrk="1" hangingPunct="1">
              <a:lnSpc>
                <a:spcPct val="80000"/>
              </a:lnSpc>
            </a:pPr>
            <a:r>
              <a:rPr lang="de-DE" altLang="de-DE" sz="1800"/>
              <a:t>Die Halbratenübertragung ermöglicht es, dass pro Funkkanal jetzt 2 Teilnehmer gleichzeitig kommunizieren können. </a:t>
            </a:r>
          </a:p>
          <a:p>
            <a:pPr eaLnBrk="1" hangingPunct="1">
              <a:lnSpc>
                <a:spcPct val="80000"/>
              </a:lnSpc>
            </a:pPr>
            <a:r>
              <a:rPr lang="de-DE" altLang="de-DE" sz="1800"/>
              <a:t>So lässt sich die Teilnehmerkapazität in einer Funkzelle verdoppeln! Halbratenübertragung wird häufig bei sogenannten Events verwendet, wo für eine kurze Zeitdauer mit einem hohen Teilnmehmeraufkommen zu rechnen ist (z.B. Donauinselfest in Wien). Da hier wesentlich weniger Bits übertragen werden, ist auch die Fehleranfälligkeit bei der Funkübertragung größer. </a:t>
            </a:r>
          </a:p>
          <a:p>
            <a:pPr eaLnBrk="1" hangingPunct="1">
              <a:lnSpc>
                <a:spcPct val="80000"/>
              </a:lnSpc>
            </a:pPr>
            <a:r>
              <a:rPr lang="de-DE" altLang="de-DE" sz="1800"/>
              <a:t>Der Ausfall einzelner Bits wiegt hier viel schwerer als bei der 13kbit/s-Kodierung. Die Informationen des Sprachblocks wird nur mehr auf vier statt acht Datenpakete verteilt. Um diese Fehlerrate hier klein zu halten, ist auf der Luftschnittstelle der Anteil der eingefügten Redundanzbits größer.</a:t>
            </a:r>
          </a:p>
        </p:txBody>
      </p:sp>
      <p:pic>
        <p:nvPicPr>
          <p:cNvPr id="2" name="Kamera 1">
            <a:extLst>
              <a:ext uri="{FF2B5EF4-FFF2-40B4-BE49-F238E27FC236}">
                <a16:creationId xmlns:a16="http://schemas.microsoft.com/office/drawing/2014/main" id="{1B4DC0F3-981D-1C0A-67BA-E87F0F962241}"/>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804248" y="1228218"/>
            <a:ext cx="924942" cy="924942"/>
          </a:xfrm>
          <a:prstGeom prst="ellipse">
            <a:avLst/>
          </a:prstGeom>
          <a:ln>
            <a:noFill/>
          </a:ln>
          <a:effectLst>
            <a:softEdge rad="127000"/>
          </a:effectLst>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7198521-6624-8621-3C31-39192AFC51A8}"/>
              </a:ext>
            </a:extLst>
          </p:cNvPr>
          <p:cNvSpPr>
            <a:spLocks noGrp="1" noChangeArrowheads="1"/>
          </p:cNvSpPr>
          <p:nvPr>
            <p:ph type="title"/>
          </p:nvPr>
        </p:nvSpPr>
        <p:spPr/>
        <p:txBody>
          <a:bodyPr/>
          <a:lstStyle/>
          <a:p>
            <a:pPr eaLnBrk="1" hangingPunct="1"/>
            <a:r>
              <a:rPr lang="de-DE" altLang="de-DE" sz="3200"/>
              <a:t>TRAU: RPE/LTP-LPC Sprachkompression</a:t>
            </a:r>
          </a:p>
        </p:txBody>
      </p:sp>
      <p:sp>
        <p:nvSpPr>
          <p:cNvPr id="55299" name="Rectangle 3">
            <a:extLst>
              <a:ext uri="{FF2B5EF4-FFF2-40B4-BE49-F238E27FC236}">
                <a16:creationId xmlns:a16="http://schemas.microsoft.com/office/drawing/2014/main" id="{530AF6AA-30B3-2771-7C24-61989B7A7D00}"/>
              </a:ext>
            </a:extLst>
          </p:cNvPr>
          <p:cNvSpPr>
            <a:spLocks noGrp="1" noChangeArrowheads="1"/>
          </p:cNvSpPr>
          <p:nvPr>
            <p:ph idx="1"/>
          </p:nvPr>
        </p:nvSpPr>
        <p:spPr/>
        <p:txBody>
          <a:bodyPr/>
          <a:lstStyle/>
          <a:p>
            <a:pPr eaLnBrk="1" hangingPunct="1">
              <a:lnSpc>
                <a:spcPct val="90000"/>
              </a:lnSpc>
              <a:buFontTx/>
              <a:buNone/>
            </a:pPr>
            <a:r>
              <a:rPr lang="de-DE" altLang="de-DE" sz="2800" b="1"/>
              <a:t>Kanalkodierung</a:t>
            </a:r>
          </a:p>
          <a:p>
            <a:pPr lvl="1" eaLnBrk="1" hangingPunct="1">
              <a:lnSpc>
                <a:spcPct val="90000"/>
              </a:lnSpc>
            </a:pPr>
            <a:r>
              <a:rPr lang="de-DE" altLang="de-DE" sz="2400"/>
              <a:t>Die Datenübertragung ist per Funk um einige Zehnerpotenzen fehleranfälliger als die kabelgebundene, was einen erheblichen Aufwand zur Datensicherung gegen Übertragungsfehler bei GSM-Systemen zur Folge hat. </a:t>
            </a:r>
          </a:p>
          <a:p>
            <a:pPr lvl="1" eaLnBrk="1" hangingPunct="1">
              <a:lnSpc>
                <a:spcPct val="90000"/>
              </a:lnSpc>
            </a:pPr>
            <a:r>
              <a:rPr lang="de-DE" altLang="de-DE" sz="2400"/>
              <a:t>Dazu wird die durch Kompression mühsam verringerte Übertragungsrate von 13kbit/s durch Hinzufügen von Redundanz und Prüfsummenbits wieder auf 22,8kbit/s erhöht und ausgeklügelte Übertragungstechniken eingesetzt (Bei Halbratenkanälen: von 5,6kbit/s auf 11,4kbit/s).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6" descr="gsm_kodierung_ltp_rpe">
            <a:extLst>
              <a:ext uri="{FF2B5EF4-FFF2-40B4-BE49-F238E27FC236}">
                <a16:creationId xmlns:a16="http://schemas.microsoft.com/office/drawing/2014/main" id="{8F76BFD2-7037-25D0-9F65-79885C957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13" y="185738"/>
            <a:ext cx="4143375"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43F71482-CAB4-D192-9A30-453882371A12}"/>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183882" y="183551"/>
            <a:ext cx="3524022" cy="3051892"/>
          </a:xfrm>
          <a:prstGeom prst="hexagon">
            <a:avLst>
              <a:gd name="adj" fmla="val 29000"/>
              <a:gd name="vf" fmla="val 115470"/>
            </a:avLst>
          </a:prstGeom>
          <a:ln>
            <a:noFill/>
          </a:ln>
          <a:effectLst>
            <a:outerShdw blurRad="190500" algn="tl" rotWithShape="0">
              <a:srgbClr val="000000">
                <a:alpha val="30000"/>
              </a:srgbClr>
            </a:outerShdw>
          </a:effectLst>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00C84BF5-A201-41EC-8FC7-3B241488FB30}"/>
              </a:ext>
            </a:extLst>
          </p:cNvPr>
          <p:cNvSpPr>
            <a:spLocks noGrp="1" noChangeArrowheads="1"/>
          </p:cNvSpPr>
          <p:nvPr>
            <p:ph type="title"/>
          </p:nvPr>
        </p:nvSpPr>
        <p:spPr>
          <a:xfrm>
            <a:off x="628650" y="365126"/>
            <a:ext cx="7886700" cy="1325563"/>
          </a:xfrm>
        </p:spPr>
        <p:txBody>
          <a:bodyPr anchor="ctr">
            <a:normAutofit/>
          </a:bodyPr>
          <a:lstStyle/>
          <a:p>
            <a:pPr eaLnBrk="1" hangingPunct="1"/>
            <a:r>
              <a:rPr lang="de-DE" altLang="de-DE"/>
              <a:t>Switching and Management Subsystem - SMSS </a:t>
            </a:r>
          </a:p>
        </p:txBody>
      </p:sp>
      <p:sp>
        <p:nvSpPr>
          <p:cNvPr id="57347" name="Rectangle 3">
            <a:extLst>
              <a:ext uri="{FF2B5EF4-FFF2-40B4-BE49-F238E27FC236}">
                <a16:creationId xmlns:a16="http://schemas.microsoft.com/office/drawing/2014/main" id="{7219742E-2BDF-3A46-6423-5170F9F5CEED}"/>
              </a:ext>
            </a:extLst>
          </p:cNvPr>
          <p:cNvSpPr>
            <a:spLocks noGrp="1" noChangeArrowheads="1"/>
          </p:cNvSpPr>
          <p:nvPr>
            <p:ph sz="half" idx="1"/>
          </p:nvPr>
        </p:nvSpPr>
        <p:spPr>
          <a:xfrm>
            <a:off x="628650" y="1825625"/>
            <a:ext cx="3886200" cy="4351338"/>
          </a:xfrm>
        </p:spPr>
        <p:txBody>
          <a:bodyPr>
            <a:normAutofit/>
          </a:bodyPr>
          <a:lstStyle/>
          <a:p>
            <a:pPr eaLnBrk="1" hangingPunct="1"/>
            <a:r>
              <a:rPr lang="de-DE" altLang="de-DE"/>
              <a:t>Zum Network Sub System zählen</a:t>
            </a:r>
          </a:p>
          <a:p>
            <a:pPr lvl="1" eaLnBrk="1" hangingPunct="1"/>
            <a:r>
              <a:rPr lang="de-DE" altLang="de-DE" sz="2100"/>
              <a:t>Mobile Service Switching Center MSC</a:t>
            </a:r>
          </a:p>
          <a:p>
            <a:pPr lvl="1" eaLnBrk="1" hangingPunct="1"/>
            <a:r>
              <a:rPr lang="de-DE" altLang="de-DE" sz="2100"/>
              <a:t>Gateway Mobile Switching Center GMSC</a:t>
            </a:r>
          </a:p>
          <a:p>
            <a:pPr lvl="1" eaLnBrk="1" hangingPunct="1"/>
            <a:r>
              <a:rPr lang="de-DE" altLang="de-DE" sz="2100" err="1"/>
              <a:t>Visiting</a:t>
            </a:r>
            <a:r>
              <a:rPr lang="de-DE" altLang="de-DE" sz="2100"/>
              <a:t> Location Register VLR</a:t>
            </a:r>
          </a:p>
          <a:p>
            <a:pPr lvl="1" eaLnBrk="1" hangingPunct="1"/>
            <a:r>
              <a:rPr lang="de-DE" altLang="de-DE" sz="2100"/>
              <a:t>Home Location Register HLR</a:t>
            </a:r>
          </a:p>
          <a:p>
            <a:pPr lvl="1" eaLnBrk="1" hangingPunct="1"/>
            <a:r>
              <a:rPr lang="de-DE" altLang="de-DE" sz="2100"/>
              <a:t>Authentication Center AC</a:t>
            </a:r>
          </a:p>
          <a:p>
            <a:pPr lvl="1" eaLnBrk="1" hangingPunct="1"/>
            <a:r>
              <a:rPr lang="de-DE" altLang="de-DE" sz="2100"/>
              <a:t>Equipment </a:t>
            </a:r>
            <a:r>
              <a:rPr lang="de-DE" altLang="de-DE" sz="2100" err="1"/>
              <a:t>Identification</a:t>
            </a:r>
            <a:r>
              <a:rPr lang="de-DE" altLang="de-DE" sz="2100"/>
              <a:t> Register EIR</a:t>
            </a:r>
          </a:p>
          <a:p>
            <a:pPr lvl="1" eaLnBrk="1" hangingPunct="1"/>
            <a:r>
              <a:rPr lang="de-DE" altLang="de-DE" sz="2100"/>
              <a:t>Operation and Maintenance Center OMC</a:t>
            </a:r>
          </a:p>
        </p:txBody>
      </p:sp>
      <p:pic>
        <p:nvPicPr>
          <p:cNvPr id="7" name="Grafik 6" descr="Ein Bild, das Text, Menschliches Gesicht, Frau, Kleidung enthält.&#10;&#10;Automatisch generierte Beschreibung">
            <a:extLst>
              <a:ext uri="{FF2B5EF4-FFF2-40B4-BE49-F238E27FC236}">
                <a16:creationId xmlns:a16="http://schemas.microsoft.com/office/drawing/2014/main" id="{D389FE47-F499-90D2-9151-07B56A2B1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3573016"/>
            <a:ext cx="3820376" cy="2137023"/>
          </a:xfrm>
          <a:prstGeom prst="rect">
            <a:avLst/>
          </a:prstGeom>
        </p:spPr>
      </p:pic>
      <p:pic>
        <p:nvPicPr>
          <p:cNvPr id="8" name="Kamera 7">
            <a:extLst>
              <a:ext uri="{FF2B5EF4-FFF2-40B4-BE49-F238E27FC236}">
                <a16:creationId xmlns:a16="http://schemas.microsoft.com/office/drawing/2014/main" id="{020DE8E6-8C8F-FC5C-6E0F-72A6418DE394}"/>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4860032" y="1179390"/>
            <a:ext cx="3820376" cy="2148962"/>
          </a:xfrm>
          <a:prstGeom prst="rect">
            <a:avLst/>
          </a:prstGeom>
          <a:ln w="19050" cap="rnd">
            <a:solidFill>
              <a:srgbClr val="404040"/>
            </a:solidFill>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B6485F89-72C2-6BC1-C5F2-5C3B4B35F9D0}"/>
              </a:ext>
            </a:extLst>
          </p:cNvPr>
          <p:cNvSpPr>
            <a:spLocks noGrp="1" noChangeArrowheads="1"/>
          </p:cNvSpPr>
          <p:nvPr>
            <p:ph type="title"/>
          </p:nvPr>
        </p:nvSpPr>
        <p:spPr/>
        <p:txBody>
          <a:bodyPr/>
          <a:lstStyle/>
          <a:p>
            <a:r>
              <a:rPr lang="de-DE" altLang="de-DE"/>
              <a:t>Pioniere</a:t>
            </a:r>
          </a:p>
        </p:txBody>
      </p:sp>
      <p:sp>
        <p:nvSpPr>
          <p:cNvPr id="5123" name="Inhaltsplatzhalter 2">
            <a:extLst>
              <a:ext uri="{FF2B5EF4-FFF2-40B4-BE49-F238E27FC236}">
                <a16:creationId xmlns:a16="http://schemas.microsoft.com/office/drawing/2014/main" id="{F8B775E2-C528-88FE-B904-35B652A5C52B}"/>
              </a:ext>
            </a:extLst>
          </p:cNvPr>
          <p:cNvSpPr>
            <a:spLocks noGrp="1" noChangeArrowheads="1"/>
          </p:cNvSpPr>
          <p:nvPr>
            <p:ph idx="1"/>
          </p:nvPr>
        </p:nvSpPr>
        <p:spPr/>
        <p:txBody>
          <a:bodyPr/>
          <a:lstStyle/>
          <a:p>
            <a:r>
              <a:rPr lang="de-DE" altLang="de-DE"/>
              <a:t>Guglielmo Marconi (1874 – 1937)</a:t>
            </a:r>
          </a:p>
          <a:p>
            <a:endParaRPr lang="de-DE" altLang="de-DE"/>
          </a:p>
        </p:txBody>
      </p:sp>
      <p:pic>
        <p:nvPicPr>
          <p:cNvPr id="5124" name="Grafik 10">
            <a:extLst>
              <a:ext uri="{FF2B5EF4-FFF2-40B4-BE49-F238E27FC236}">
                <a16:creationId xmlns:a16="http://schemas.microsoft.com/office/drawing/2014/main" id="{628B7E2F-935D-991C-331F-05A270CDD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2420938"/>
            <a:ext cx="89630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D9F2C26A-A113-E0AE-63ED-B0E4709C3C20}"/>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598823" y="4565748"/>
            <a:ext cx="1927126" cy="1927126"/>
          </a:xfrm>
          <a:prstGeom prst="ellipse">
            <a:avLst/>
          </a:prstGeom>
          <a:ln>
            <a:noFill/>
          </a:ln>
          <a:effectLst>
            <a:softEdge rad="127000"/>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5F594F3-A2CE-54A8-C764-AC67429CC4F4}"/>
              </a:ext>
            </a:extLst>
          </p:cNvPr>
          <p:cNvSpPr>
            <a:spLocks noGrp="1" noChangeArrowheads="1"/>
          </p:cNvSpPr>
          <p:nvPr>
            <p:ph type="title"/>
          </p:nvPr>
        </p:nvSpPr>
        <p:spPr/>
        <p:txBody>
          <a:bodyPr/>
          <a:lstStyle/>
          <a:p>
            <a:pPr eaLnBrk="1" hangingPunct="1"/>
            <a:r>
              <a:rPr lang="de-DE" altLang="de-DE" dirty="0"/>
              <a:t>GSM - MSC</a:t>
            </a:r>
          </a:p>
        </p:txBody>
      </p:sp>
      <p:sp>
        <p:nvSpPr>
          <p:cNvPr id="58371" name="Rectangle 3">
            <a:extLst>
              <a:ext uri="{FF2B5EF4-FFF2-40B4-BE49-F238E27FC236}">
                <a16:creationId xmlns:a16="http://schemas.microsoft.com/office/drawing/2014/main" id="{CA403308-841F-0637-D279-E4554B8E4F29}"/>
              </a:ext>
            </a:extLst>
          </p:cNvPr>
          <p:cNvSpPr>
            <a:spLocks noGrp="1" noChangeArrowheads="1"/>
          </p:cNvSpPr>
          <p:nvPr>
            <p:ph idx="1"/>
          </p:nvPr>
        </p:nvSpPr>
        <p:spPr/>
        <p:txBody>
          <a:bodyPr/>
          <a:lstStyle/>
          <a:p>
            <a:pPr eaLnBrk="1" hangingPunct="1">
              <a:lnSpc>
                <a:spcPct val="90000"/>
              </a:lnSpc>
            </a:pPr>
            <a:r>
              <a:rPr lang="de-DE" altLang="de-DE" dirty="0"/>
              <a:t>Mobile Service Switching Center MSC</a:t>
            </a:r>
          </a:p>
          <a:p>
            <a:pPr lvl="1" eaLnBrk="1" hangingPunct="1">
              <a:lnSpc>
                <a:spcPct val="90000"/>
              </a:lnSpc>
            </a:pPr>
            <a:r>
              <a:rPr lang="de-DE" altLang="de-DE" dirty="0"/>
              <a:t>Verbindung der Teilnehmer im gleichen Netz</a:t>
            </a:r>
          </a:p>
          <a:p>
            <a:pPr lvl="1" eaLnBrk="1" hangingPunct="1">
              <a:lnSpc>
                <a:spcPct val="90000"/>
              </a:lnSpc>
            </a:pPr>
            <a:r>
              <a:rPr lang="de-DE" altLang="de-DE" dirty="0"/>
              <a:t>Verbindung zu </a:t>
            </a:r>
            <a:r>
              <a:rPr lang="de-DE" altLang="de-DE" dirty="0" err="1"/>
              <a:t>Zeilnehmern</a:t>
            </a:r>
            <a:r>
              <a:rPr lang="de-DE" altLang="de-DE" dirty="0"/>
              <a:t> in fremden Netzen (auch Datex-P)</a:t>
            </a:r>
          </a:p>
          <a:p>
            <a:pPr lvl="1" eaLnBrk="1" hangingPunct="1">
              <a:lnSpc>
                <a:spcPct val="90000"/>
              </a:lnSpc>
            </a:pPr>
            <a:r>
              <a:rPr lang="de-DE" altLang="de-DE" dirty="0"/>
              <a:t>Die notwendigen Informationen kommen aus dem</a:t>
            </a:r>
          </a:p>
          <a:p>
            <a:pPr lvl="2" eaLnBrk="1" hangingPunct="1">
              <a:lnSpc>
                <a:spcPct val="90000"/>
              </a:lnSpc>
            </a:pPr>
            <a:r>
              <a:rPr lang="de-DE" altLang="de-DE" dirty="0"/>
              <a:t>Heimatregister (Home Location Register)</a:t>
            </a:r>
          </a:p>
          <a:p>
            <a:pPr lvl="2" eaLnBrk="1" hangingPunct="1">
              <a:lnSpc>
                <a:spcPct val="90000"/>
              </a:lnSpc>
            </a:pPr>
            <a:r>
              <a:rPr lang="de-DE" altLang="de-DE" dirty="0"/>
              <a:t>Besucherregister (Visitor Location Register)</a:t>
            </a:r>
          </a:p>
          <a:p>
            <a:pPr lvl="2" eaLnBrk="1" hangingPunct="1">
              <a:lnSpc>
                <a:spcPct val="90000"/>
              </a:lnSpc>
            </a:pPr>
            <a:r>
              <a:rPr lang="de-DE" altLang="de-DE" dirty="0"/>
              <a:t>Beglaubigungszentrale (Authentication Center)</a:t>
            </a:r>
          </a:p>
          <a:p>
            <a:pPr lvl="1" eaLnBrk="1" hangingPunct="1">
              <a:lnSpc>
                <a:spcPct val="90000"/>
              </a:lnSpc>
            </a:pPr>
            <a:r>
              <a:rPr lang="de-DE" altLang="de-DE" dirty="0"/>
              <a:t>Alle Schnittstellen laufen über SS7</a:t>
            </a:r>
          </a:p>
        </p:txBody>
      </p:sp>
      <p:pic>
        <p:nvPicPr>
          <p:cNvPr id="2" name="Kamera 1">
            <a:extLst>
              <a:ext uri="{FF2B5EF4-FFF2-40B4-BE49-F238E27FC236}">
                <a16:creationId xmlns:a16="http://schemas.microsoft.com/office/drawing/2014/main" id="{8D7F6ADA-680C-7853-4016-ADBFBEA9B74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5220072" y="3101181"/>
            <a:ext cx="3096344" cy="3096344"/>
          </a:xfrm>
          <a:prstGeom prst="ellipse">
            <a:avLst/>
          </a:prstGeom>
          <a:ln>
            <a:noFill/>
          </a:ln>
          <a:effectLst>
            <a:softEdge rad="127000"/>
          </a:effectLst>
        </p:spPr>
      </p:pic>
      <p:pic>
        <p:nvPicPr>
          <p:cNvPr id="4" name="Grafik 3" descr="Ein Bild, das Diagramm, Text, Screenshot, Reihe enthält.&#10;&#10;Automatisch generierte Beschreibung">
            <a:extLst>
              <a:ext uri="{FF2B5EF4-FFF2-40B4-BE49-F238E27FC236}">
                <a16:creationId xmlns:a16="http://schemas.microsoft.com/office/drawing/2014/main" id="{62390814-E1FE-6F1A-4801-FC772395A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249" y="4314086"/>
            <a:ext cx="2663751" cy="1997813"/>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6D9D4D6-8A4D-17A8-FB46-697524697CE9}"/>
              </a:ext>
            </a:extLst>
          </p:cNvPr>
          <p:cNvSpPr>
            <a:spLocks noGrp="1" noChangeArrowheads="1"/>
          </p:cNvSpPr>
          <p:nvPr>
            <p:ph type="title"/>
          </p:nvPr>
        </p:nvSpPr>
        <p:spPr/>
        <p:txBody>
          <a:bodyPr/>
          <a:lstStyle/>
          <a:p>
            <a:pPr eaLnBrk="1" hangingPunct="1"/>
            <a:r>
              <a:rPr lang="de-DE" altLang="de-DE"/>
              <a:t>GSM - HLR</a:t>
            </a:r>
          </a:p>
        </p:txBody>
      </p:sp>
      <p:sp>
        <p:nvSpPr>
          <p:cNvPr id="59395" name="Rectangle 3">
            <a:extLst>
              <a:ext uri="{FF2B5EF4-FFF2-40B4-BE49-F238E27FC236}">
                <a16:creationId xmlns:a16="http://schemas.microsoft.com/office/drawing/2014/main" id="{C839F731-F96E-1E59-78DF-0ACDDF63FF6A}"/>
              </a:ext>
            </a:extLst>
          </p:cNvPr>
          <p:cNvSpPr>
            <a:spLocks noGrp="1" noChangeArrowheads="1"/>
          </p:cNvSpPr>
          <p:nvPr>
            <p:ph idx="1"/>
          </p:nvPr>
        </p:nvSpPr>
        <p:spPr/>
        <p:txBody>
          <a:bodyPr/>
          <a:lstStyle/>
          <a:p>
            <a:pPr eaLnBrk="1" hangingPunct="1"/>
            <a:r>
              <a:rPr lang="de-DE" altLang="de-DE" sz="2800" dirty="0"/>
              <a:t>Home Location Register</a:t>
            </a:r>
          </a:p>
          <a:p>
            <a:pPr lvl="1" eaLnBrk="1" hangingPunct="1"/>
            <a:r>
              <a:rPr lang="de-DE" altLang="de-DE" sz="2400" dirty="0"/>
              <a:t>Hält teilnehmerorientierten Daten</a:t>
            </a:r>
          </a:p>
          <a:p>
            <a:pPr lvl="2" eaLnBrk="1" hangingPunct="1"/>
            <a:r>
              <a:rPr lang="de-DE" altLang="de-DE" sz="2000" dirty="0"/>
              <a:t>Rufnummer</a:t>
            </a:r>
          </a:p>
          <a:p>
            <a:pPr lvl="2" eaLnBrk="1" hangingPunct="1"/>
            <a:r>
              <a:rPr lang="de-DE" altLang="de-DE" sz="2000" dirty="0"/>
              <a:t>Zugriffsberechtigung</a:t>
            </a:r>
          </a:p>
          <a:p>
            <a:pPr lvl="2" eaLnBrk="1" hangingPunct="1"/>
            <a:r>
              <a:rPr lang="de-DE" altLang="de-DE" sz="2000" dirty="0"/>
              <a:t>Zugeordnete Dienste</a:t>
            </a:r>
          </a:p>
          <a:p>
            <a:pPr lvl="1" eaLnBrk="1" hangingPunct="1"/>
            <a:r>
              <a:rPr lang="de-DE" altLang="de-DE" sz="2400" dirty="0"/>
              <a:t>Jeder Teilnehmer ist einem HLR fix zugeordnet</a:t>
            </a:r>
          </a:p>
          <a:p>
            <a:pPr lvl="1" eaLnBrk="1" hangingPunct="1"/>
            <a:r>
              <a:rPr lang="de-DE" altLang="de-DE" sz="2400" dirty="0"/>
              <a:t>HLR „kennt“ Position</a:t>
            </a:r>
          </a:p>
          <a:p>
            <a:pPr lvl="1" eaLnBrk="1" hangingPunct="1"/>
            <a:r>
              <a:rPr lang="de-DE" altLang="de-DE" sz="2400" dirty="0"/>
              <a:t>Es entfällt somit die „Suche nach einem Teilnehmer“</a:t>
            </a:r>
          </a:p>
          <a:p>
            <a:pPr lvl="1" eaLnBrk="1" hangingPunct="1"/>
            <a:r>
              <a:rPr lang="de-DE" altLang="de-DE" sz="2400" dirty="0"/>
              <a:t>Wenn HLR ausfällt,….</a:t>
            </a:r>
          </a:p>
        </p:txBody>
      </p:sp>
      <p:pic>
        <p:nvPicPr>
          <p:cNvPr id="2" name="Kamera 1">
            <a:extLst>
              <a:ext uri="{FF2B5EF4-FFF2-40B4-BE49-F238E27FC236}">
                <a16:creationId xmlns:a16="http://schemas.microsoft.com/office/drawing/2014/main" id="{C69DB152-6B9A-A938-CE23-629179F24704}"/>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5580112" y="476672"/>
            <a:ext cx="3096344" cy="3096344"/>
          </a:xfrm>
          <a:prstGeom prst="ellipse">
            <a:avLst/>
          </a:prstGeom>
          <a:ln>
            <a:noFill/>
          </a:ln>
          <a:effectLst>
            <a:softEdge rad="127000"/>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93A83EC4-DFB3-CB8F-FE6E-973B31FE4A01}"/>
              </a:ext>
            </a:extLst>
          </p:cNvPr>
          <p:cNvSpPr>
            <a:spLocks noGrp="1" noChangeArrowheads="1"/>
          </p:cNvSpPr>
          <p:nvPr>
            <p:ph type="title"/>
          </p:nvPr>
        </p:nvSpPr>
        <p:spPr/>
        <p:txBody>
          <a:bodyPr/>
          <a:lstStyle/>
          <a:p>
            <a:pPr eaLnBrk="1" hangingPunct="1"/>
            <a:r>
              <a:rPr lang="de-DE" altLang="de-DE"/>
              <a:t>GSM - OMS</a:t>
            </a:r>
          </a:p>
        </p:txBody>
      </p:sp>
      <p:sp>
        <p:nvSpPr>
          <p:cNvPr id="60419" name="Rectangle 3">
            <a:extLst>
              <a:ext uri="{FF2B5EF4-FFF2-40B4-BE49-F238E27FC236}">
                <a16:creationId xmlns:a16="http://schemas.microsoft.com/office/drawing/2014/main" id="{397D807E-FC00-D7EF-F7BA-160188405073}"/>
              </a:ext>
            </a:extLst>
          </p:cNvPr>
          <p:cNvSpPr>
            <a:spLocks noGrp="1" noChangeArrowheads="1"/>
          </p:cNvSpPr>
          <p:nvPr>
            <p:ph idx="1"/>
          </p:nvPr>
        </p:nvSpPr>
        <p:spPr/>
        <p:txBody>
          <a:bodyPr/>
          <a:lstStyle/>
          <a:p>
            <a:pPr eaLnBrk="1" hangingPunct="1">
              <a:lnSpc>
                <a:spcPct val="90000"/>
              </a:lnSpc>
            </a:pPr>
            <a:r>
              <a:rPr lang="de-DE" altLang="de-DE" sz="2400" dirty="0"/>
              <a:t>Operation and Maintenance Subsystem OMS</a:t>
            </a:r>
          </a:p>
          <a:p>
            <a:pPr lvl="1" eaLnBrk="1" hangingPunct="1">
              <a:lnSpc>
                <a:spcPct val="90000"/>
              </a:lnSpc>
            </a:pPr>
            <a:r>
              <a:rPr lang="de-DE" altLang="de-DE" sz="2000" dirty="0"/>
              <a:t>Authentication Center: Enthält Info zum Schutz gegenüber Abhören</a:t>
            </a:r>
          </a:p>
          <a:p>
            <a:pPr lvl="2" eaLnBrk="1" hangingPunct="1">
              <a:lnSpc>
                <a:spcPct val="90000"/>
              </a:lnSpc>
            </a:pPr>
            <a:r>
              <a:rPr lang="de-DE" altLang="de-DE" sz="1800" dirty="0"/>
              <a:t>Die Kommunikation ist verschlüsselt</a:t>
            </a:r>
          </a:p>
          <a:p>
            <a:pPr lvl="2" eaLnBrk="1" hangingPunct="1">
              <a:lnSpc>
                <a:spcPct val="90000"/>
              </a:lnSpc>
            </a:pPr>
            <a:r>
              <a:rPr lang="de-DE" altLang="de-DE" sz="1800" dirty="0"/>
              <a:t>Der Teilnehmer muss authentifiziert werden</a:t>
            </a:r>
          </a:p>
          <a:p>
            <a:pPr lvl="2" eaLnBrk="1" hangingPunct="1">
              <a:lnSpc>
                <a:spcPct val="90000"/>
              </a:lnSpc>
            </a:pPr>
            <a:r>
              <a:rPr lang="de-DE" altLang="de-DE" sz="1800" dirty="0"/>
              <a:t>Schlüsselpaare werden im AC gehalten</a:t>
            </a:r>
          </a:p>
          <a:p>
            <a:pPr lvl="1" eaLnBrk="1" hangingPunct="1">
              <a:lnSpc>
                <a:spcPct val="90000"/>
              </a:lnSpc>
            </a:pPr>
            <a:r>
              <a:rPr lang="de-DE" altLang="de-DE" sz="2000" dirty="0" err="1"/>
              <a:t>Euquipment</a:t>
            </a:r>
            <a:r>
              <a:rPr lang="de-DE" altLang="de-DE" sz="2000" dirty="0"/>
              <a:t> Identity Register (EIR)</a:t>
            </a:r>
          </a:p>
          <a:p>
            <a:pPr lvl="2" eaLnBrk="1" hangingPunct="1">
              <a:lnSpc>
                <a:spcPct val="90000"/>
              </a:lnSpc>
            </a:pPr>
            <a:r>
              <a:rPr lang="de-DE" altLang="de-DE" sz="1800" dirty="0"/>
              <a:t>Hier werden die Gerätenummern gespeichert</a:t>
            </a:r>
          </a:p>
          <a:p>
            <a:pPr lvl="2" eaLnBrk="1" hangingPunct="1">
              <a:lnSpc>
                <a:spcPct val="90000"/>
              </a:lnSpc>
            </a:pPr>
            <a:r>
              <a:rPr lang="de-DE" altLang="de-DE" sz="1800" dirty="0"/>
              <a:t>Missbrauch gestohlener Geräte kann somit verhindert werden</a:t>
            </a:r>
          </a:p>
          <a:p>
            <a:pPr lvl="1" eaLnBrk="1" hangingPunct="1">
              <a:lnSpc>
                <a:spcPct val="90000"/>
              </a:lnSpc>
            </a:pPr>
            <a:r>
              <a:rPr lang="de-DE" altLang="de-DE" sz="2000" dirty="0"/>
              <a:t>Weiters werden Systemmanagementfunktionen zur Verfügung gestellt</a:t>
            </a:r>
          </a:p>
          <a:p>
            <a:pPr lvl="2" eaLnBrk="1" hangingPunct="1">
              <a:lnSpc>
                <a:spcPct val="90000"/>
              </a:lnSpc>
            </a:pPr>
            <a:r>
              <a:rPr lang="de-DE" altLang="de-DE" sz="1800" dirty="0"/>
              <a:t>Beispielsweise die Remoteverwaltung der BTS über IP-Strecken</a:t>
            </a:r>
          </a:p>
          <a:p>
            <a:pPr lvl="2" eaLnBrk="1" hangingPunct="1">
              <a:lnSpc>
                <a:spcPct val="90000"/>
              </a:lnSpc>
            </a:pPr>
            <a:r>
              <a:rPr lang="de-DE" altLang="de-DE" sz="1800" dirty="0"/>
              <a:t>Oder die SNMP basierte Überwachung von Routern</a:t>
            </a:r>
          </a:p>
        </p:txBody>
      </p:sp>
      <p:pic>
        <p:nvPicPr>
          <p:cNvPr id="4" name="Kamera 3">
            <a:extLst>
              <a:ext uri="{FF2B5EF4-FFF2-40B4-BE49-F238E27FC236}">
                <a16:creationId xmlns:a16="http://schemas.microsoft.com/office/drawing/2014/main" id="{D2A67D04-0404-7DC5-FE8E-43D1B990247B}"/>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804248" y="476672"/>
            <a:ext cx="1872208" cy="1872208"/>
          </a:xfrm>
          <a:prstGeom prst="ellipse">
            <a:avLst/>
          </a:prstGeom>
          <a:ln>
            <a:noFill/>
          </a:ln>
          <a:effectLst>
            <a:softEdge rad="127000"/>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816AE83-0605-1DD4-24DD-4613C924C104}"/>
              </a:ext>
            </a:extLst>
          </p:cNvPr>
          <p:cNvSpPr>
            <a:spLocks noGrp="1" noChangeArrowheads="1"/>
          </p:cNvSpPr>
          <p:nvPr>
            <p:ph type="title"/>
          </p:nvPr>
        </p:nvSpPr>
        <p:spPr/>
        <p:txBody>
          <a:bodyPr/>
          <a:lstStyle/>
          <a:p>
            <a:pPr eaLnBrk="1" hangingPunct="1"/>
            <a:r>
              <a:rPr lang="de-DE" altLang="de-DE"/>
              <a:t>GSM Dienste</a:t>
            </a:r>
          </a:p>
        </p:txBody>
      </p:sp>
      <p:sp>
        <p:nvSpPr>
          <p:cNvPr id="61443" name="Rectangle 3">
            <a:extLst>
              <a:ext uri="{FF2B5EF4-FFF2-40B4-BE49-F238E27FC236}">
                <a16:creationId xmlns:a16="http://schemas.microsoft.com/office/drawing/2014/main" id="{79B586DF-B542-3759-32BE-55725ABF50AF}"/>
              </a:ext>
            </a:extLst>
          </p:cNvPr>
          <p:cNvSpPr>
            <a:spLocks noGrp="1" noChangeArrowheads="1"/>
          </p:cNvSpPr>
          <p:nvPr>
            <p:ph idx="1"/>
          </p:nvPr>
        </p:nvSpPr>
        <p:spPr/>
        <p:txBody>
          <a:bodyPr>
            <a:normAutofit lnSpcReduction="10000"/>
          </a:bodyPr>
          <a:lstStyle/>
          <a:p>
            <a:pPr eaLnBrk="1" hangingPunct="1">
              <a:lnSpc>
                <a:spcPct val="90000"/>
              </a:lnSpc>
            </a:pPr>
            <a:r>
              <a:rPr lang="de-DE" altLang="de-DE" sz="2400" dirty="0"/>
              <a:t>Neben Sprachdiensten</a:t>
            </a:r>
          </a:p>
          <a:p>
            <a:pPr eaLnBrk="1" hangingPunct="1">
              <a:lnSpc>
                <a:spcPct val="90000"/>
              </a:lnSpc>
            </a:pPr>
            <a:r>
              <a:rPr lang="de-DE" altLang="de-DE" sz="2400" dirty="0"/>
              <a:t>Auch Leitungsvermittlungsdienste mit max. 9.6 </a:t>
            </a:r>
            <a:r>
              <a:rPr lang="de-DE" altLang="de-DE" sz="2400" dirty="0" err="1"/>
              <a:t>kBit</a:t>
            </a:r>
            <a:endParaRPr lang="de-DE" altLang="de-DE" sz="2400" dirty="0"/>
          </a:p>
          <a:p>
            <a:pPr eaLnBrk="1" hangingPunct="1">
              <a:lnSpc>
                <a:spcPct val="90000"/>
              </a:lnSpc>
            </a:pPr>
            <a:r>
              <a:rPr lang="de-DE" altLang="de-DE" sz="2400" dirty="0"/>
              <a:t>Sprachübertragung</a:t>
            </a:r>
          </a:p>
          <a:p>
            <a:pPr lvl="1" eaLnBrk="1" hangingPunct="1">
              <a:lnSpc>
                <a:spcPct val="90000"/>
              </a:lnSpc>
            </a:pPr>
            <a:r>
              <a:rPr lang="de-DE" altLang="de-DE" sz="2000" dirty="0"/>
              <a:t>Voice </a:t>
            </a:r>
            <a:r>
              <a:rPr lang="de-DE" altLang="de-DE" sz="2000" dirty="0" err="1"/>
              <a:t>Acitivity</a:t>
            </a:r>
            <a:r>
              <a:rPr lang="de-DE" altLang="de-DE" sz="2000" dirty="0"/>
              <a:t> </a:t>
            </a:r>
            <a:r>
              <a:rPr lang="de-DE" altLang="de-DE" sz="2000" dirty="0" err="1"/>
              <a:t>Detector</a:t>
            </a:r>
            <a:r>
              <a:rPr lang="de-DE" altLang="de-DE" sz="2000" dirty="0"/>
              <a:t> erkennt, ob gesprochen wird, Sendeleistung auf 0 bei Sprachpausen = Energiesparen</a:t>
            </a:r>
          </a:p>
          <a:p>
            <a:pPr eaLnBrk="1" hangingPunct="1">
              <a:lnSpc>
                <a:spcPct val="90000"/>
              </a:lnSpc>
            </a:pPr>
            <a:r>
              <a:rPr lang="de-DE" altLang="de-DE" sz="2400" dirty="0"/>
              <a:t>Datendienste</a:t>
            </a:r>
          </a:p>
          <a:p>
            <a:pPr lvl="1" eaLnBrk="1" hangingPunct="1">
              <a:lnSpc>
                <a:spcPct val="90000"/>
              </a:lnSpc>
            </a:pPr>
            <a:r>
              <a:rPr lang="de-DE" altLang="de-DE" sz="2000" dirty="0" err="1"/>
              <a:t>Hich</a:t>
            </a:r>
            <a:r>
              <a:rPr lang="de-DE" altLang="de-DE" sz="2000" dirty="0"/>
              <a:t> Speed Circuit Switched Data HSCSD, Leitungsvermittlung mit Kopplung mehrerer 9,6 </a:t>
            </a:r>
            <a:r>
              <a:rPr lang="de-DE" altLang="de-DE" sz="2000" dirty="0" err="1"/>
              <a:t>kLeitungen</a:t>
            </a:r>
            <a:endParaRPr lang="de-DE" altLang="de-DE" sz="2000" dirty="0"/>
          </a:p>
          <a:p>
            <a:pPr lvl="1" eaLnBrk="1" hangingPunct="1">
              <a:lnSpc>
                <a:spcPct val="90000"/>
              </a:lnSpc>
            </a:pPr>
            <a:r>
              <a:rPr lang="de-DE" altLang="de-DE" sz="2000" dirty="0" err="1"/>
              <a:t>Gerneral</a:t>
            </a:r>
            <a:r>
              <a:rPr lang="de-DE" altLang="de-DE" sz="2000" dirty="0"/>
              <a:t> Paket Radio System GPRS, Paketvermittlung und daher virtuelle Kanäle im Netz, eigene GPRS-Knoten notwendig</a:t>
            </a:r>
          </a:p>
          <a:p>
            <a:pPr lvl="1" eaLnBrk="1" hangingPunct="1">
              <a:lnSpc>
                <a:spcPct val="90000"/>
              </a:lnSpc>
            </a:pPr>
            <a:r>
              <a:rPr lang="de-DE" altLang="de-DE" sz="2000" dirty="0"/>
              <a:t>Wireless </a:t>
            </a:r>
            <a:r>
              <a:rPr lang="de-DE" altLang="de-DE" sz="2000" dirty="0" err="1"/>
              <a:t>Application</a:t>
            </a:r>
            <a:r>
              <a:rPr lang="de-DE" altLang="de-DE" sz="2000" dirty="0"/>
              <a:t> Protocol WAP, Zugriff auf </a:t>
            </a:r>
            <a:r>
              <a:rPr lang="de-DE" altLang="de-DE" sz="2000" dirty="0" err="1"/>
              <a:t>www</a:t>
            </a:r>
            <a:r>
              <a:rPr lang="de-DE" altLang="de-DE" sz="2000" dirty="0"/>
              <a:t> Seiten über die Sprache WML, optimiert für kleine Displays</a:t>
            </a:r>
          </a:p>
          <a:p>
            <a:pPr lvl="1" eaLnBrk="1" hangingPunct="1">
              <a:lnSpc>
                <a:spcPct val="90000"/>
              </a:lnSpc>
            </a:pPr>
            <a:r>
              <a:rPr lang="de-DE" altLang="de-DE" sz="2000" dirty="0"/>
              <a:t>Short Message Service SMS</a:t>
            </a:r>
          </a:p>
        </p:txBody>
      </p:sp>
      <p:pic>
        <p:nvPicPr>
          <p:cNvPr id="2" name="Kamera 1">
            <a:extLst>
              <a:ext uri="{FF2B5EF4-FFF2-40B4-BE49-F238E27FC236}">
                <a16:creationId xmlns:a16="http://schemas.microsoft.com/office/drawing/2014/main" id="{4761C552-DB54-2952-6A96-EA1A9BEF937B}"/>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4932040" y="188640"/>
            <a:ext cx="3328370" cy="1872208"/>
          </a:xfrm>
          <a:prstGeom prst="rect">
            <a:avLst/>
          </a:prstGeom>
          <a:ln>
            <a:noFill/>
          </a:ln>
          <a:effectLst>
            <a:outerShdw blurRad="190500" algn="tl" rotWithShape="0">
              <a:srgbClr val="000000">
                <a:alpha val="3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A8FB2BF-89C4-4A5B-DA4A-4D9C92E0273C}"/>
              </a:ext>
            </a:extLst>
          </p:cNvPr>
          <p:cNvSpPr>
            <a:spLocks noGrp="1" noChangeArrowheads="1"/>
          </p:cNvSpPr>
          <p:nvPr>
            <p:ph type="title"/>
          </p:nvPr>
        </p:nvSpPr>
        <p:spPr/>
        <p:txBody>
          <a:bodyPr/>
          <a:lstStyle/>
          <a:p>
            <a:pPr eaLnBrk="1" hangingPunct="1"/>
            <a:r>
              <a:rPr lang="de-DE" altLang="de-DE"/>
              <a:t>GSM Dienstmerkmale</a:t>
            </a:r>
          </a:p>
        </p:txBody>
      </p:sp>
      <p:sp>
        <p:nvSpPr>
          <p:cNvPr id="62467" name="Rectangle 3">
            <a:extLst>
              <a:ext uri="{FF2B5EF4-FFF2-40B4-BE49-F238E27FC236}">
                <a16:creationId xmlns:a16="http://schemas.microsoft.com/office/drawing/2014/main" id="{4433A719-1E53-F6EE-6729-E88DE3923BB8}"/>
              </a:ext>
            </a:extLst>
          </p:cNvPr>
          <p:cNvSpPr>
            <a:spLocks noGrp="1" noChangeArrowheads="1"/>
          </p:cNvSpPr>
          <p:nvPr>
            <p:ph idx="1"/>
          </p:nvPr>
        </p:nvSpPr>
        <p:spPr/>
        <p:txBody>
          <a:bodyPr/>
          <a:lstStyle/>
          <a:p>
            <a:pPr eaLnBrk="1" hangingPunct="1"/>
            <a:r>
              <a:rPr lang="de-DE" altLang="de-DE" sz="2800" dirty="0" err="1"/>
              <a:t>Supplementary</a:t>
            </a:r>
            <a:r>
              <a:rPr lang="de-DE" altLang="de-DE" sz="2800" dirty="0"/>
              <a:t> Services (SA) als Dienste</a:t>
            </a:r>
          </a:p>
          <a:p>
            <a:pPr lvl="1" eaLnBrk="1" hangingPunct="1"/>
            <a:r>
              <a:rPr lang="de-DE" altLang="de-DE" sz="2400" dirty="0"/>
              <a:t>Anzeigen der Rufnummer</a:t>
            </a:r>
          </a:p>
          <a:p>
            <a:pPr lvl="1" eaLnBrk="1" hangingPunct="1"/>
            <a:r>
              <a:rPr lang="de-DE" altLang="de-DE" sz="2400" dirty="0"/>
              <a:t>Anklopfen</a:t>
            </a:r>
          </a:p>
          <a:p>
            <a:pPr lvl="1" eaLnBrk="1" hangingPunct="1"/>
            <a:r>
              <a:rPr lang="de-DE" altLang="de-DE" sz="2400" dirty="0"/>
              <a:t>Halten</a:t>
            </a:r>
          </a:p>
          <a:p>
            <a:pPr lvl="1" eaLnBrk="1" hangingPunct="1"/>
            <a:r>
              <a:rPr lang="de-DE" altLang="de-DE" sz="2400" dirty="0"/>
              <a:t>Konferenz</a:t>
            </a:r>
          </a:p>
          <a:p>
            <a:pPr lvl="1" eaLnBrk="1" hangingPunct="1"/>
            <a:r>
              <a:rPr lang="de-DE" altLang="de-DE" sz="2400" dirty="0"/>
              <a:t>Geschlossene Benutzergruppe</a:t>
            </a:r>
          </a:p>
          <a:p>
            <a:pPr lvl="1" eaLnBrk="1" hangingPunct="1"/>
            <a:r>
              <a:rPr lang="de-DE" altLang="de-DE" sz="2400" dirty="0"/>
              <a:t>Fangen (Identifikation böswilliger Anrufe)</a:t>
            </a:r>
          </a:p>
          <a:p>
            <a:pPr lvl="1" eaLnBrk="1" hangingPunct="1"/>
            <a:r>
              <a:rPr lang="de-DE" altLang="de-DE" sz="2400" dirty="0"/>
              <a:t>Übermittlung von Tarifinfos</a:t>
            </a:r>
          </a:p>
          <a:p>
            <a:pPr lvl="1" eaLnBrk="1" hangingPunct="1"/>
            <a:r>
              <a:rPr lang="de-DE" altLang="de-DE" sz="2400" dirty="0"/>
              <a:t>Sperren</a:t>
            </a:r>
          </a:p>
          <a:p>
            <a:pPr lvl="1" eaLnBrk="1" hangingPunct="1"/>
            <a:r>
              <a:rPr lang="de-DE" altLang="de-DE" sz="2400" dirty="0" err="1"/>
              <a:t>Vgl</a:t>
            </a:r>
            <a:r>
              <a:rPr lang="de-DE" altLang="de-DE" sz="2400" dirty="0"/>
              <a:t>  ISDN</a:t>
            </a:r>
          </a:p>
        </p:txBody>
      </p:sp>
      <p:pic>
        <p:nvPicPr>
          <p:cNvPr id="2" name="Kamera 1">
            <a:extLst>
              <a:ext uri="{FF2B5EF4-FFF2-40B4-BE49-F238E27FC236}">
                <a16:creationId xmlns:a16="http://schemas.microsoft.com/office/drawing/2014/main" id="{9302801D-DBDB-6898-06C6-FF3135C8B83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5580112" y="188640"/>
            <a:ext cx="2680298" cy="1507668"/>
          </a:xfrm>
          <a:prstGeom prst="rect">
            <a:avLst/>
          </a:prstGeom>
          <a:ln>
            <a:noFill/>
          </a:ln>
          <a:effectLst>
            <a:outerShdw blurRad="190500" algn="tl" rotWithShape="0">
              <a:srgbClr val="000000">
                <a:alpha val="3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5261993-C547-F679-701B-9EBB0FC1CBA1}"/>
              </a:ext>
            </a:extLst>
          </p:cNvPr>
          <p:cNvSpPr>
            <a:spLocks noGrp="1" noChangeArrowheads="1"/>
          </p:cNvSpPr>
          <p:nvPr>
            <p:ph type="title"/>
          </p:nvPr>
        </p:nvSpPr>
        <p:spPr/>
        <p:txBody>
          <a:bodyPr/>
          <a:lstStyle/>
          <a:p>
            <a:pPr eaLnBrk="1" hangingPunct="1"/>
            <a:r>
              <a:rPr lang="de-DE" altLang="de-DE"/>
              <a:t>GSM - Funktionsablauf</a:t>
            </a:r>
          </a:p>
        </p:txBody>
      </p:sp>
      <p:sp>
        <p:nvSpPr>
          <p:cNvPr id="63491" name="Rectangle 3">
            <a:extLst>
              <a:ext uri="{FF2B5EF4-FFF2-40B4-BE49-F238E27FC236}">
                <a16:creationId xmlns:a16="http://schemas.microsoft.com/office/drawing/2014/main" id="{BB412C6B-4233-C70A-73F6-18FF66465093}"/>
              </a:ext>
            </a:extLst>
          </p:cNvPr>
          <p:cNvSpPr>
            <a:spLocks noGrp="1" noChangeArrowheads="1"/>
          </p:cNvSpPr>
          <p:nvPr>
            <p:ph idx="1"/>
          </p:nvPr>
        </p:nvSpPr>
        <p:spPr/>
        <p:txBody>
          <a:bodyPr/>
          <a:lstStyle/>
          <a:p>
            <a:pPr marL="609600" indent="-609600" eaLnBrk="1" hangingPunct="1">
              <a:lnSpc>
                <a:spcPct val="80000"/>
              </a:lnSpc>
            </a:pPr>
            <a:r>
              <a:rPr lang="de-DE" altLang="de-DE" sz="2400"/>
              <a:t>Entgegennahme eines Anrufes auf einem Mobilteil:</a:t>
            </a:r>
          </a:p>
          <a:p>
            <a:pPr marL="990600" lvl="1" indent="-533400" eaLnBrk="1" hangingPunct="1">
              <a:lnSpc>
                <a:spcPct val="80000"/>
              </a:lnSpc>
              <a:buFontTx/>
              <a:buAutoNum type="arabicPeriod"/>
            </a:pPr>
            <a:r>
              <a:rPr lang="de-DE" altLang="de-DE" sz="2000"/>
              <a:t>Ein eingehender Ruf aus dem Fernsprechnetz wird zum einem GSM-Gateway geleitet (Identifizierung durch Vorwahl). Der ersteTeil der Rufnummer kennzeichnet das HLR</a:t>
            </a:r>
          </a:p>
          <a:p>
            <a:pPr marL="990600" lvl="1" indent="-533400" eaLnBrk="1" hangingPunct="1">
              <a:lnSpc>
                <a:spcPct val="80000"/>
              </a:lnSpc>
              <a:buFontTx/>
              <a:buAutoNum type="arabicPeriod"/>
            </a:pPr>
            <a:r>
              <a:rPr lang="de-DE" altLang="de-DE" sz="2000"/>
              <a:t>Im HLR wird der gegenwärtige Aufenthaltsbereich abgefragt</a:t>
            </a:r>
          </a:p>
          <a:p>
            <a:pPr marL="990600" lvl="1" indent="-533400" eaLnBrk="1" hangingPunct="1">
              <a:lnSpc>
                <a:spcPct val="80000"/>
              </a:lnSpc>
              <a:buFontTx/>
              <a:buAutoNum type="arabicPeriod"/>
            </a:pPr>
            <a:r>
              <a:rPr lang="de-DE" altLang="de-DE" sz="2000"/>
              <a:t>Entweder ist der Teilnehmer im HLR auffindbar, oder ein Verweis auf ein VLR</a:t>
            </a:r>
          </a:p>
          <a:p>
            <a:pPr marL="990600" lvl="1" indent="-533400" eaLnBrk="1" hangingPunct="1">
              <a:lnSpc>
                <a:spcPct val="80000"/>
              </a:lnSpc>
              <a:buFontTx/>
              <a:buAutoNum type="arabicPeriod"/>
            </a:pPr>
            <a:r>
              <a:rPr lang="de-DE" altLang="de-DE" sz="2000"/>
              <a:t>Aufgrund dieser Informationen erfolgt ein Aufbau zur Zielmobilvermittlungsstelle</a:t>
            </a:r>
          </a:p>
          <a:p>
            <a:pPr marL="990600" lvl="1" indent="-533400" eaLnBrk="1" hangingPunct="1">
              <a:lnSpc>
                <a:spcPct val="80000"/>
              </a:lnSpc>
              <a:buFontTx/>
              <a:buAutoNum type="arabicPeriod"/>
            </a:pPr>
            <a:r>
              <a:rPr lang="de-DE" altLang="de-DE" sz="2000"/>
              <a:t>Die Zielmobilvermittlungsstelle fragt im HLR die Berechtigungen nach</a:t>
            </a:r>
          </a:p>
          <a:p>
            <a:pPr marL="990600" lvl="1" indent="-533400" eaLnBrk="1" hangingPunct="1">
              <a:lnSpc>
                <a:spcPct val="80000"/>
              </a:lnSpc>
              <a:buFontTx/>
              <a:buAutoNum type="arabicPeriod"/>
            </a:pPr>
            <a:r>
              <a:rPr lang="de-DE" altLang="de-DE" sz="2000"/>
              <a:t>Die Endeinrichtung wird nun über die angeschlossenen BTS gerufen (Paging), da der exakte Aufenthaltsort nicht bekannt ist</a:t>
            </a:r>
          </a:p>
          <a:p>
            <a:pPr marL="990600" lvl="1" indent="-533400" eaLnBrk="1" hangingPunct="1">
              <a:lnSpc>
                <a:spcPct val="80000"/>
              </a:lnSpc>
              <a:buFontTx/>
              <a:buAutoNum type="arabicPeriod"/>
            </a:pPr>
            <a:r>
              <a:rPr lang="de-DE" altLang="de-DE" sz="2000"/>
              <a:t>Nach dem Melden übernimmt die nächstgelegene BTS und die Kommunikation wird verschlüsselt (erst jetzt !!!)</a:t>
            </a:r>
          </a:p>
        </p:txBody>
      </p:sp>
      <p:pic>
        <p:nvPicPr>
          <p:cNvPr id="2" name="Kamera 1">
            <a:extLst>
              <a:ext uri="{FF2B5EF4-FFF2-40B4-BE49-F238E27FC236}">
                <a16:creationId xmlns:a16="http://schemas.microsoft.com/office/drawing/2014/main" id="{057492E7-D819-6B35-3DC2-53D47562460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804248" y="476672"/>
            <a:ext cx="1872208" cy="1872208"/>
          </a:xfrm>
          <a:prstGeom prst="ellipse">
            <a:avLst/>
          </a:prstGeom>
          <a:ln>
            <a:noFill/>
          </a:ln>
          <a:effectLst>
            <a:softEdge rad="127000"/>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31C78F4E-EF94-94D1-A899-6758065645DC}"/>
              </a:ext>
            </a:extLst>
          </p:cNvPr>
          <p:cNvSpPr>
            <a:spLocks noGrp="1" noChangeArrowheads="1"/>
          </p:cNvSpPr>
          <p:nvPr>
            <p:ph type="title"/>
          </p:nvPr>
        </p:nvSpPr>
        <p:spPr/>
        <p:txBody>
          <a:bodyPr/>
          <a:lstStyle/>
          <a:p>
            <a:pPr eaLnBrk="1" hangingPunct="1"/>
            <a:r>
              <a:rPr lang="de-DE" altLang="de-DE"/>
              <a:t>GSM Interleaving</a:t>
            </a:r>
          </a:p>
        </p:txBody>
      </p:sp>
      <p:sp>
        <p:nvSpPr>
          <p:cNvPr id="64515" name="Rectangle 3">
            <a:extLst>
              <a:ext uri="{FF2B5EF4-FFF2-40B4-BE49-F238E27FC236}">
                <a16:creationId xmlns:a16="http://schemas.microsoft.com/office/drawing/2014/main" id="{A1F5998D-68CE-0FC7-9E1C-713A6CA1E077}"/>
              </a:ext>
            </a:extLst>
          </p:cNvPr>
          <p:cNvSpPr>
            <a:spLocks noGrp="1" noChangeArrowheads="1"/>
          </p:cNvSpPr>
          <p:nvPr>
            <p:ph idx="1"/>
          </p:nvPr>
        </p:nvSpPr>
        <p:spPr/>
        <p:txBody>
          <a:bodyPr>
            <a:normAutofit lnSpcReduction="10000"/>
          </a:bodyPr>
          <a:lstStyle/>
          <a:p>
            <a:pPr eaLnBrk="1" hangingPunct="1">
              <a:lnSpc>
                <a:spcPct val="90000"/>
              </a:lnSpc>
            </a:pPr>
            <a:r>
              <a:rPr lang="de-DE" altLang="de-DE" sz="2400"/>
              <a:t>Kurzzeitige Störungen der Funkstrecke können einen Kanal vollständig beieinträchtigen</a:t>
            </a:r>
          </a:p>
          <a:p>
            <a:pPr eaLnBrk="1" hangingPunct="1">
              <a:lnSpc>
                <a:spcPct val="90000"/>
              </a:lnSpc>
            </a:pPr>
            <a:r>
              <a:rPr lang="de-DE" altLang="de-DE" sz="2400"/>
              <a:t>Die codewörter eines Kanals werden daher über die Summe der Kanäle gespreizt und anschließend werden die Kanäle inerander verschränkt</a:t>
            </a:r>
          </a:p>
          <a:p>
            <a:pPr eaLnBrk="1" hangingPunct="1">
              <a:lnSpc>
                <a:spcPct val="90000"/>
              </a:lnSpc>
            </a:pPr>
            <a:r>
              <a:rPr lang="de-DE" altLang="de-DE" sz="2400"/>
              <a:t>Es werden dadurch niemals zwei Bits eines Kanals hintereinander gesendet</a:t>
            </a:r>
          </a:p>
          <a:p>
            <a:pPr eaLnBrk="1" hangingPunct="1">
              <a:lnSpc>
                <a:spcPct val="90000"/>
              </a:lnSpc>
            </a:pPr>
            <a:r>
              <a:rPr lang="de-DE" altLang="de-DE" sz="2400"/>
              <a:t>Die Bits eines Kanals werden somit statistisch auf den Bitstrom verteilt, Übertragungsstörungen wirken sich somit über alle Kanäle gleichverteilt aus</a:t>
            </a:r>
          </a:p>
          <a:p>
            <a:pPr eaLnBrk="1" hangingPunct="1">
              <a:lnSpc>
                <a:spcPct val="90000"/>
              </a:lnSpc>
            </a:pPr>
            <a:r>
              <a:rPr lang="de-DE" altLang="de-DE" sz="2400"/>
              <a:t>Die Anpassung an ISDN erfolgt in eigenen Einheiten, meist in der BTS oder BSC</a:t>
            </a:r>
          </a:p>
        </p:txBody>
      </p:sp>
      <p:pic>
        <p:nvPicPr>
          <p:cNvPr id="2" name="Kamera 1">
            <a:extLst>
              <a:ext uri="{FF2B5EF4-FFF2-40B4-BE49-F238E27FC236}">
                <a16:creationId xmlns:a16="http://schemas.microsoft.com/office/drawing/2014/main" id="{728BCFC4-8638-D569-92E6-B9BDC9F05FB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804248" y="476672"/>
            <a:ext cx="1872208" cy="1872208"/>
          </a:xfrm>
          <a:prstGeom prst="ellipse">
            <a:avLst/>
          </a:prstGeom>
          <a:ln>
            <a:noFill/>
          </a:ln>
          <a:effectLst>
            <a:softEdge rad="127000"/>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6EF4535-A7E8-8381-358D-FEC6B1FDEC78}"/>
              </a:ext>
            </a:extLst>
          </p:cNvPr>
          <p:cNvSpPr>
            <a:spLocks noGrp="1" noChangeArrowheads="1"/>
          </p:cNvSpPr>
          <p:nvPr>
            <p:ph type="title"/>
          </p:nvPr>
        </p:nvSpPr>
        <p:spPr/>
        <p:txBody>
          <a:bodyPr/>
          <a:lstStyle/>
          <a:p>
            <a:pPr eaLnBrk="1" hangingPunct="1"/>
            <a:r>
              <a:rPr lang="de-DE" altLang="de-DE"/>
              <a:t>GSM Funkschnittstelle</a:t>
            </a:r>
          </a:p>
        </p:txBody>
      </p:sp>
      <p:sp>
        <p:nvSpPr>
          <p:cNvPr id="65539" name="Rectangle 3">
            <a:extLst>
              <a:ext uri="{FF2B5EF4-FFF2-40B4-BE49-F238E27FC236}">
                <a16:creationId xmlns:a16="http://schemas.microsoft.com/office/drawing/2014/main" id="{B1BE8B8B-BDFC-FCFA-969B-DE997DB8B014}"/>
              </a:ext>
            </a:extLst>
          </p:cNvPr>
          <p:cNvSpPr>
            <a:spLocks noGrp="1" noChangeArrowheads="1"/>
          </p:cNvSpPr>
          <p:nvPr>
            <p:ph idx="1"/>
          </p:nvPr>
        </p:nvSpPr>
        <p:spPr/>
        <p:txBody>
          <a:bodyPr/>
          <a:lstStyle/>
          <a:p>
            <a:pPr eaLnBrk="1" hangingPunct="1">
              <a:lnSpc>
                <a:spcPct val="90000"/>
              </a:lnSpc>
            </a:pPr>
            <a:r>
              <a:rPr lang="de-DE" altLang="de-DE" sz="2400"/>
              <a:t>GSM arbeitet mit</a:t>
            </a:r>
          </a:p>
          <a:p>
            <a:pPr lvl="1" eaLnBrk="1" hangingPunct="1">
              <a:lnSpc>
                <a:spcPct val="90000"/>
              </a:lnSpc>
            </a:pPr>
            <a:r>
              <a:rPr lang="de-DE" altLang="de-DE" sz="2000"/>
              <a:t>TDMA Time Division Multiple Access (Zeitmultiplex)</a:t>
            </a:r>
          </a:p>
          <a:p>
            <a:pPr lvl="1" eaLnBrk="1" hangingPunct="1">
              <a:lnSpc>
                <a:spcPct val="90000"/>
              </a:lnSpc>
            </a:pPr>
            <a:r>
              <a:rPr lang="de-DE" altLang="de-DE" sz="2000"/>
              <a:t>FDMA Frequenzy Division Multiple Access (Frequenzmultiplex)</a:t>
            </a:r>
          </a:p>
          <a:p>
            <a:pPr lvl="1" eaLnBrk="1" hangingPunct="1">
              <a:lnSpc>
                <a:spcPct val="90000"/>
              </a:lnSpc>
            </a:pPr>
            <a:r>
              <a:rPr lang="de-DE" altLang="de-DE" sz="2000"/>
              <a:t>Uplink: 890 und 915 MHz</a:t>
            </a:r>
          </a:p>
          <a:p>
            <a:pPr lvl="1" eaLnBrk="1" hangingPunct="1">
              <a:lnSpc>
                <a:spcPct val="90000"/>
              </a:lnSpc>
            </a:pPr>
            <a:r>
              <a:rPr lang="de-DE" altLang="de-DE" sz="2000"/>
              <a:t>Downlink: 935 und 960 MHz</a:t>
            </a:r>
          </a:p>
          <a:p>
            <a:pPr lvl="1" eaLnBrk="1" hangingPunct="1">
              <a:lnSpc>
                <a:spcPct val="90000"/>
              </a:lnSpc>
            </a:pPr>
            <a:r>
              <a:rPr lang="de-DE" altLang="de-DE" sz="2000"/>
              <a:t>In jedem Zeitschlitz wird ein Burst mit 370,833 kBit/s übertragen</a:t>
            </a:r>
          </a:p>
          <a:p>
            <a:pPr lvl="1" eaLnBrk="1" hangingPunct="1">
              <a:lnSpc>
                <a:spcPct val="90000"/>
              </a:lnSpc>
            </a:pPr>
            <a:r>
              <a:rPr lang="de-DE" altLang="de-DE" sz="2000"/>
              <a:t>Ein Normal-Burst enthält</a:t>
            </a:r>
          </a:p>
          <a:p>
            <a:pPr lvl="2" eaLnBrk="1" hangingPunct="1">
              <a:lnSpc>
                <a:spcPct val="90000"/>
              </a:lnSpc>
            </a:pPr>
            <a:r>
              <a:rPr lang="de-DE" altLang="de-DE" sz="1800"/>
              <a:t>Nutz und Signalisierungsdaten</a:t>
            </a:r>
          </a:p>
          <a:p>
            <a:pPr lvl="2" eaLnBrk="1" hangingPunct="1">
              <a:lnSpc>
                <a:spcPct val="90000"/>
              </a:lnSpc>
            </a:pPr>
            <a:r>
              <a:rPr lang="de-DE" altLang="de-DE" sz="1800"/>
              <a:t>Trainingssequenz (zum Einstellen der Entzerrer)</a:t>
            </a:r>
          </a:p>
          <a:p>
            <a:pPr lvl="2" eaLnBrk="1" hangingPunct="1">
              <a:lnSpc>
                <a:spcPct val="90000"/>
              </a:lnSpc>
            </a:pPr>
            <a:r>
              <a:rPr lang="de-DE" altLang="de-DE" sz="1800"/>
              <a:t>Stealing-Flag zum Trennen der Datenblöcke</a:t>
            </a:r>
          </a:p>
          <a:p>
            <a:pPr lvl="2" eaLnBrk="1" hangingPunct="1">
              <a:lnSpc>
                <a:spcPct val="90000"/>
              </a:lnSpc>
            </a:pPr>
            <a:r>
              <a:rPr lang="de-DE" altLang="de-DE" sz="1800"/>
              <a:t>Tail-Bits zum Ausgleich von Laufzeitschwankungen</a:t>
            </a:r>
          </a:p>
          <a:p>
            <a:pPr lvl="2" eaLnBrk="1" hangingPunct="1">
              <a:lnSpc>
                <a:spcPct val="90000"/>
              </a:lnSpc>
            </a:pPr>
            <a:r>
              <a:rPr lang="de-DE" altLang="de-DE" sz="1800"/>
              <a:t>Guard Time als Schutzzeit vor Überschwinger beim Ein- und Ausschalten</a:t>
            </a:r>
          </a:p>
        </p:txBody>
      </p:sp>
      <p:pic>
        <p:nvPicPr>
          <p:cNvPr id="2" name="Kamera 1">
            <a:extLst>
              <a:ext uri="{FF2B5EF4-FFF2-40B4-BE49-F238E27FC236}">
                <a16:creationId xmlns:a16="http://schemas.microsoft.com/office/drawing/2014/main" id="{D8B87053-6312-50A4-DA28-D584FB25E831}"/>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804248" y="476672"/>
            <a:ext cx="1872208" cy="1872208"/>
          </a:xfrm>
          <a:prstGeom prst="ellipse">
            <a:avLst/>
          </a:prstGeom>
          <a:ln>
            <a:noFill/>
          </a:ln>
          <a:effectLst>
            <a:softEdge rad="127000"/>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2D92DA98-DC88-1C0C-C06E-C36061B21CE6}"/>
              </a:ext>
            </a:extLst>
          </p:cNvPr>
          <p:cNvSpPr>
            <a:spLocks noGrp="1" noChangeArrowheads="1"/>
          </p:cNvSpPr>
          <p:nvPr>
            <p:ph type="title"/>
          </p:nvPr>
        </p:nvSpPr>
        <p:spPr/>
        <p:txBody>
          <a:bodyPr/>
          <a:lstStyle/>
          <a:p>
            <a:pPr eaLnBrk="1" hangingPunct="1"/>
            <a:r>
              <a:rPr lang="de-DE" altLang="de-DE"/>
              <a:t>GSM – TDMA  Frame</a:t>
            </a:r>
          </a:p>
        </p:txBody>
      </p:sp>
      <p:pic>
        <p:nvPicPr>
          <p:cNvPr id="66563" name="Picture 5" descr="undefined">
            <a:extLst>
              <a:ext uri="{FF2B5EF4-FFF2-40B4-BE49-F238E27FC236}">
                <a16:creationId xmlns:a16="http://schemas.microsoft.com/office/drawing/2014/main" id="{FADA0924-8BDE-7D21-15A0-D9D98996632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6500" y="1700213"/>
            <a:ext cx="6731000"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49457AAB-A6C6-E734-FE5A-F6FEC8131104}"/>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804248" y="476672"/>
            <a:ext cx="1872208" cy="1872208"/>
          </a:xfrm>
          <a:prstGeom prst="ellipse">
            <a:avLst/>
          </a:prstGeom>
          <a:ln>
            <a:noFill/>
          </a:ln>
          <a:effectLst>
            <a:softEdge rad="127000"/>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406F4C3B-1700-42CD-5758-94947C069B33}"/>
              </a:ext>
            </a:extLst>
          </p:cNvPr>
          <p:cNvSpPr>
            <a:spLocks noGrp="1" noChangeArrowheads="1"/>
          </p:cNvSpPr>
          <p:nvPr>
            <p:ph type="title"/>
          </p:nvPr>
        </p:nvSpPr>
        <p:spPr/>
        <p:txBody>
          <a:bodyPr/>
          <a:lstStyle/>
          <a:p>
            <a:pPr eaLnBrk="1" hangingPunct="1"/>
            <a:r>
              <a:rPr lang="de-DE" altLang="de-DE"/>
              <a:t>GSM Frequenzplanung</a:t>
            </a:r>
          </a:p>
        </p:txBody>
      </p:sp>
      <p:sp>
        <p:nvSpPr>
          <p:cNvPr id="67587" name="Rectangle 3">
            <a:extLst>
              <a:ext uri="{FF2B5EF4-FFF2-40B4-BE49-F238E27FC236}">
                <a16:creationId xmlns:a16="http://schemas.microsoft.com/office/drawing/2014/main" id="{4495CFFD-8F81-BEA7-820E-59A04D14504E}"/>
              </a:ext>
            </a:extLst>
          </p:cNvPr>
          <p:cNvSpPr>
            <a:spLocks noGrp="1" noChangeArrowheads="1"/>
          </p:cNvSpPr>
          <p:nvPr>
            <p:ph idx="1"/>
          </p:nvPr>
        </p:nvSpPr>
        <p:spPr/>
        <p:txBody>
          <a:bodyPr>
            <a:normAutofit lnSpcReduction="10000"/>
          </a:bodyPr>
          <a:lstStyle/>
          <a:p>
            <a:pPr eaLnBrk="1" hangingPunct="1">
              <a:lnSpc>
                <a:spcPct val="80000"/>
              </a:lnSpc>
            </a:pPr>
            <a:r>
              <a:rPr lang="de-DE" altLang="de-DE" sz="2400"/>
              <a:t>Jede Zelle hat eigene Trägerfrequenz</a:t>
            </a:r>
          </a:p>
          <a:p>
            <a:pPr eaLnBrk="1" hangingPunct="1">
              <a:lnSpc>
                <a:spcPct val="80000"/>
              </a:lnSpc>
            </a:pPr>
            <a:r>
              <a:rPr lang="de-DE" altLang="de-DE" sz="2400"/>
              <a:t>Je nach Verkehrsaufkommen können auch mehrere Trägerfrquenzen benutzt werden</a:t>
            </a:r>
          </a:p>
          <a:p>
            <a:pPr eaLnBrk="1" hangingPunct="1">
              <a:lnSpc>
                <a:spcPct val="80000"/>
              </a:lnSpc>
            </a:pPr>
            <a:r>
              <a:rPr lang="de-DE" altLang="de-DE" sz="2400"/>
              <a:t>Insgesamt stehen 1200 Kanäle zur Verfügung</a:t>
            </a:r>
          </a:p>
          <a:p>
            <a:pPr eaLnBrk="1" hangingPunct="1">
              <a:lnSpc>
                <a:spcPct val="80000"/>
              </a:lnSpc>
            </a:pPr>
            <a:r>
              <a:rPr lang="de-DE" altLang="de-DE" sz="2400"/>
              <a:t>Ein benutzter Kanal darf erst in der übernächsten Zelle wieder verwendet werden</a:t>
            </a:r>
          </a:p>
          <a:p>
            <a:pPr eaLnBrk="1" hangingPunct="1">
              <a:lnSpc>
                <a:spcPct val="80000"/>
              </a:lnSpc>
            </a:pPr>
            <a:r>
              <a:rPr lang="de-DE" altLang="de-DE" sz="2400"/>
              <a:t>Die Basisstationen arbeiten mit einer Bandbreite von 25 MHZ je Übertragungsrichtung, innerhalb dieser Bandbreite stehen 124 Trägerfrequenzen mit einem Raster von 200 kHz zur Verfügung</a:t>
            </a:r>
          </a:p>
          <a:p>
            <a:pPr eaLnBrk="1" hangingPunct="1">
              <a:lnSpc>
                <a:spcPct val="80000"/>
              </a:lnSpc>
            </a:pPr>
            <a:r>
              <a:rPr lang="de-DE" altLang="de-DE" sz="2400"/>
              <a:t>Jede Basisstation führt Frequency Hopping durch (über mindestens vier Frequenzen); zur Verringerung von Umweglaufzeiten (Rayleigh Fading)</a:t>
            </a:r>
          </a:p>
        </p:txBody>
      </p:sp>
      <p:pic>
        <p:nvPicPr>
          <p:cNvPr id="2" name="Kamera 1">
            <a:extLst>
              <a:ext uri="{FF2B5EF4-FFF2-40B4-BE49-F238E27FC236}">
                <a16:creationId xmlns:a16="http://schemas.microsoft.com/office/drawing/2014/main" id="{3C02F682-20DF-3331-6715-015EAEC4DFC9}"/>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804248" y="476672"/>
            <a:ext cx="1872208" cy="1872208"/>
          </a:xfrm>
          <a:prstGeom prst="ellipse">
            <a:avLst/>
          </a:prstGeom>
          <a:ln>
            <a:noFill/>
          </a:ln>
          <a:effectLst>
            <a:softEdge rad="1270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6C6C5B9A-597C-6379-FA7F-F3593B56AA44}"/>
              </a:ext>
            </a:extLst>
          </p:cNvPr>
          <p:cNvSpPr>
            <a:spLocks noGrp="1" noChangeArrowheads="1"/>
          </p:cNvSpPr>
          <p:nvPr>
            <p:ph type="title"/>
          </p:nvPr>
        </p:nvSpPr>
        <p:spPr/>
        <p:txBody>
          <a:bodyPr/>
          <a:lstStyle/>
          <a:p>
            <a:r>
              <a:rPr lang="de-DE" altLang="de-DE"/>
              <a:t>Pioniere</a:t>
            </a:r>
          </a:p>
        </p:txBody>
      </p:sp>
      <p:pic>
        <p:nvPicPr>
          <p:cNvPr id="6147" name="Grafik 4">
            <a:extLst>
              <a:ext uri="{FF2B5EF4-FFF2-40B4-BE49-F238E27FC236}">
                <a16:creationId xmlns:a16="http://schemas.microsoft.com/office/drawing/2014/main" id="{BDDB0D99-9057-6E34-F5E8-2D74593D8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844675"/>
            <a:ext cx="38417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Grafik 6">
            <a:extLst>
              <a:ext uri="{FF2B5EF4-FFF2-40B4-BE49-F238E27FC236}">
                <a16:creationId xmlns:a16="http://schemas.microsoft.com/office/drawing/2014/main" id="{ADCA9E5C-D233-E5C3-349A-93717F86E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4005263"/>
            <a:ext cx="36274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4636C912-3F0A-2E85-3D42-630E634C104C}"/>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5292080" y="365126"/>
            <a:ext cx="3223270" cy="3223270"/>
          </a:xfrm>
          <a:prstGeom prst="ellipse">
            <a:avLst/>
          </a:prstGeom>
          <a:ln>
            <a:noFill/>
          </a:ln>
          <a:effectLst>
            <a:softEdge rad="127000"/>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6BE0039-9A4B-6A88-245A-4BE1C72E691E}"/>
              </a:ext>
            </a:extLst>
          </p:cNvPr>
          <p:cNvSpPr>
            <a:spLocks noGrp="1" noChangeArrowheads="1"/>
          </p:cNvSpPr>
          <p:nvPr>
            <p:ph type="title"/>
          </p:nvPr>
        </p:nvSpPr>
        <p:spPr/>
        <p:txBody>
          <a:bodyPr/>
          <a:lstStyle/>
          <a:p>
            <a:pPr eaLnBrk="1" hangingPunct="1"/>
            <a:r>
              <a:rPr lang="de-DE" altLang="de-DE"/>
              <a:t>GSM Schnittstellen</a:t>
            </a:r>
          </a:p>
        </p:txBody>
      </p:sp>
      <p:sp>
        <p:nvSpPr>
          <p:cNvPr id="68611" name="Rectangle 3">
            <a:extLst>
              <a:ext uri="{FF2B5EF4-FFF2-40B4-BE49-F238E27FC236}">
                <a16:creationId xmlns:a16="http://schemas.microsoft.com/office/drawing/2014/main" id="{77B0C101-7F84-CBBB-13C3-455634482D5B}"/>
              </a:ext>
            </a:extLst>
          </p:cNvPr>
          <p:cNvSpPr>
            <a:spLocks noGrp="1" noChangeArrowheads="1"/>
          </p:cNvSpPr>
          <p:nvPr>
            <p:ph idx="1"/>
          </p:nvPr>
        </p:nvSpPr>
        <p:spPr/>
        <p:txBody>
          <a:bodyPr/>
          <a:lstStyle/>
          <a:p>
            <a:pPr eaLnBrk="1" hangingPunct="1">
              <a:lnSpc>
                <a:spcPct val="90000"/>
              </a:lnSpc>
            </a:pPr>
            <a:r>
              <a:rPr lang="de-DE" altLang="de-DE" sz="2400" dirty="0"/>
              <a:t>U</a:t>
            </a:r>
            <a:r>
              <a:rPr lang="de-DE" altLang="de-DE" sz="2400" baseline="-25000" dirty="0"/>
              <a:t>M</a:t>
            </a:r>
            <a:r>
              <a:rPr lang="de-DE" altLang="de-DE" sz="2400" dirty="0"/>
              <a:t>-Schnittstelle</a:t>
            </a:r>
          </a:p>
          <a:p>
            <a:pPr lvl="1" eaLnBrk="1" hangingPunct="1">
              <a:lnSpc>
                <a:spcPct val="90000"/>
              </a:lnSpc>
            </a:pPr>
            <a:r>
              <a:rPr lang="de-DE" altLang="de-DE" sz="2000" dirty="0"/>
              <a:t>Funkschnittstelle</a:t>
            </a:r>
          </a:p>
          <a:p>
            <a:pPr lvl="1" eaLnBrk="1" hangingPunct="1">
              <a:lnSpc>
                <a:spcPct val="90000"/>
              </a:lnSpc>
            </a:pPr>
            <a:r>
              <a:rPr lang="de-DE" altLang="de-DE" sz="2000" dirty="0"/>
              <a:t>Layer1: TDMA</a:t>
            </a:r>
          </a:p>
          <a:p>
            <a:pPr lvl="1" eaLnBrk="1" hangingPunct="1">
              <a:lnSpc>
                <a:spcPct val="90000"/>
              </a:lnSpc>
            </a:pPr>
            <a:r>
              <a:rPr lang="de-DE" altLang="de-DE" sz="2000" dirty="0"/>
              <a:t>Layer2: HDLC ähnliches Protokoll LAPDM (vgl. LAPD bei ISDN)</a:t>
            </a:r>
          </a:p>
          <a:p>
            <a:pPr lvl="1" eaLnBrk="1" hangingPunct="1">
              <a:lnSpc>
                <a:spcPct val="90000"/>
              </a:lnSpc>
            </a:pPr>
            <a:r>
              <a:rPr lang="de-DE" altLang="de-DE" sz="2000" dirty="0"/>
              <a:t>Layer2 sichert die Informationen der höheren Layer</a:t>
            </a:r>
          </a:p>
          <a:p>
            <a:pPr lvl="1" eaLnBrk="1" hangingPunct="1">
              <a:lnSpc>
                <a:spcPct val="90000"/>
              </a:lnSpc>
            </a:pPr>
            <a:r>
              <a:rPr lang="de-DE" altLang="de-DE" sz="2000" dirty="0"/>
              <a:t>Layer3: BTS und Teilnehmer tauschen über RR (Radio Ressource Management) Steuerdaten aus</a:t>
            </a:r>
          </a:p>
          <a:p>
            <a:pPr lvl="2" eaLnBrk="1" hangingPunct="1">
              <a:lnSpc>
                <a:spcPct val="90000"/>
              </a:lnSpc>
            </a:pPr>
            <a:r>
              <a:rPr lang="de-DE" altLang="de-DE" sz="1800" dirty="0"/>
              <a:t>Über MM (Mobility Management) erfolgt die Lokalisierung und der Zellenwechsel</a:t>
            </a:r>
          </a:p>
          <a:p>
            <a:pPr lvl="2" eaLnBrk="1" hangingPunct="1">
              <a:lnSpc>
                <a:spcPct val="90000"/>
              </a:lnSpc>
            </a:pPr>
            <a:r>
              <a:rPr lang="de-DE" altLang="de-DE" sz="1800" dirty="0"/>
              <a:t>Über CC (Call Control) Steuerung der Verbindung</a:t>
            </a:r>
          </a:p>
          <a:p>
            <a:pPr lvl="2" eaLnBrk="1" hangingPunct="1">
              <a:lnSpc>
                <a:spcPct val="90000"/>
              </a:lnSpc>
            </a:pPr>
            <a:r>
              <a:rPr lang="de-DE" altLang="de-DE" sz="1800" dirty="0"/>
              <a:t>Über SS (</a:t>
            </a:r>
            <a:r>
              <a:rPr lang="de-DE" altLang="de-DE" sz="1800" dirty="0" err="1"/>
              <a:t>Supplementary</a:t>
            </a:r>
            <a:r>
              <a:rPr lang="de-DE" altLang="de-DE" sz="1800" dirty="0"/>
              <a:t> Services) werden die festgelegten Leistungsmerkmale unterstützt</a:t>
            </a:r>
          </a:p>
        </p:txBody>
      </p:sp>
      <p:pic>
        <p:nvPicPr>
          <p:cNvPr id="3" name="Kamera 2">
            <a:extLst>
              <a:ext uri="{FF2B5EF4-FFF2-40B4-BE49-F238E27FC236}">
                <a16:creationId xmlns:a16="http://schemas.microsoft.com/office/drawing/2014/main" id="{EFDBAD0C-C75A-09B7-2ED3-94344D8AE986}"/>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4418896" y="260648"/>
            <a:ext cx="4096454" cy="2304256"/>
          </a:xfrm>
          <a:prstGeom prst="rect">
            <a:avLst/>
          </a:prstGeom>
          <a:ln>
            <a:noFill/>
          </a:ln>
          <a:effectLst>
            <a:outerShdw blurRad="190500" algn="tl" rotWithShape="0">
              <a:srgbClr val="000000">
                <a:alpha val="30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053D9AD-26D3-0359-0DD6-2789D56851A8}"/>
              </a:ext>
            </a:extLst>
          </p:cNvPr>
          <p:cNvSpPr>
            <a:spLocks noGrp="1" noChangeArrowheads="1"/>
          </p:cNvSpPr>
          <p:nvPr>
            <p:ph type="title"/>
          </p:nvPr>
        </p:nvSpPr>
        <p:spPr/>
        <p:txBody>
          <a:bodyPr/>
          <a:lstStyle/>
          <a:p>
            <a:pPr eaLnBrk="1" hangingPunct="1"/>
            <a:r>
              <a:rPr lang="de-DE" altLang="de-DE"/>
              <a:t>GSM Schnittstellen</a:t>
            </a:r>
          </a:p>
        </p:txBody>
      </p:sp>
      <p:sp>
        <p:nvSpPr>
          <p:cNvPr id="69635" name="Rectangle 3">
            <a:extLst>
              <a:ext uri="{FF2B5EF4-FFF2-40B4-BE49-F238E27FC236}">
                <a16:creationId xmlns:a16="http://schemas.microsoft.com/office/drawing/2014/main" id="{BAA564D6-C684-2669-52DD-5C7120E061F8}"/>
              </a:ext>
            </a:extLst>
          </p:cNvPr>
          <p:cNvSpPr>
            <a:spLocks noGrp="1" noChangeArrowheads="1"/>
          </p:cNvSpPr>
          <p:nvPr>
            <p:ph idx="1"/>
          </p:nvPr>
        </p:nvSpPr>
        <p:spPr/>
        <p:txBody>
          <a:bodyPr/>
          <a:lstStyle/>
          <a:p>
            <a:pPr eaLnBrk="1" hangingPunct="1">
              <a:lnSpc>
                <a:spcPct val="80000"/>
              </a:lnSpc>
            </a:pPr>
            <a:r>
              <a:rPr lang="de-DE" altLang="de-DE" sz="2800"/>
              <a:t>A</a:t>
            </a:r>
            <a:r>
              <a:rPr lang="de-DE" altLang="de-DE" sz="2800" baseline="-25000"/>
              <a:t>bis</a:t>
            </a:r>
            <a:r>
              <a:rPr lang="de-DE" altLang="de-DE" sz="2800"/>
              <a:t>-Schnittstelle</a:t>
            </a:r>
          </a:p>
          <a:p>
            <a:pPr lvl="1" eaLnBrk="1" hangingPunct="1">
              <a:lnSpc>
                <a:spcPct val="80000"/>
              </a:lnSpc>
            </a:pPr>
            <a:r>
              <a:rPr lang="de-DE" altLang="de-DE" sz="2400"/>
              <a:t>Hier werden in Layer1 2 MBIT Leitungen verwendet</a:t>
            </a:r>
          </a:p>
          <a:p>
            <a:pPr lvl="1" eaLnBrk="1" hangingPunct="1">
              <a:lnSpc>
                <a:spcPct val="80000"/>
              </a:lnSpc>
            </a:pPr>
            <a:r>
              <a:rPr lang="de-DE" altLang="de-DE" sz="2400"/>
              <a:t>Die Verkehrskanäle der Funkschnittstelle werden hier auf 64 kBit/sec (ISDN !!!) abgebildet</a:t>
            </a:r>
          </a:p>
          <a:p>
            <a:pPr lvl="1" eaLnBrk="1" hangingPunct="1">
              <a:lnSpc>
                <a:spcPct val="80000"/>
              </a:lnSpc>
            </a:pPr>
            <a:r>
              <a:rPr lang="de-DE" altLang="de-DE" sz="2400"/>
              <a:t>Pro 2 Mbit können so etwa 80 traffic channels übertragen werden</a:t>
            </a:r>
          </a:p>
          <a:p>
            <a:pPr lvl="1" eaLnBrk="1" hangingPunct="1">
              <a:lnSpc>
                <a:spcPct val="80000"/>
              </a:lnSpc>
            </a:pPr>
            <a:r>
              <a:rPr lang="de-DE" altLang="de-DE" sz="2400"/>
              <a:t>Die Übertragung höherer Schichten-Informationen wird durch HDLC-LAPD gesichert,</a:t>
            </a:r>
          </a:p>
          <a:p>
            <a:pPr lvl="1" eaLnBrk="1" hangingPunct="1">
              <a:lnSpc>
                <a:spcPct val="80000"/>
              </a:lnSpc>
            </a:pPr>
            <a:r>
              <a:rPr lang="de-DE" altLang="de-DE" sz="2400"/>
              <a:t>Höhere Schichten werden transparent übertragen (SECURITY)</a:t>
            </a:r>
          </a:p>
          <a:p>
            <a:pPr eaLnBrk="1" hangingPunct="1">
              <a:lnSpc>
                <a:spcPct val="80000"/>
              </a:lnSpc>
            </a:pPr>
            <a:r>
              <a:rPr lang="de-DE" altLang="de-DE" sz="2800"/>
              <a:t>A-Schnittstelle</a:t>
            </a:r>
          </a:p>
          <a:p>
            <a:pPr lvl="1" eaLnBrk="1" hangingPunct="1">
              <a:lnSpc>
                <a:spcPct val="80000"/>
              </a:lnSpc>
            </a:pPr>
            <a:r>
              <a:rPr lang="de-DE" altLang="de-DE" sz="2400"/>
              <a:t>Basiert auf Signalisierungsverfahren Nr. 7</a:t>
            </a:r>
          </a:p>
        </p:txBody>
      </p:sp>
      <p:pic>
        <p:nvPicPr>
          <p:cNvPr id="2" name="Kamera 1">
            <a:extLst>
              <a:ext uri="{FF2B5EF4-FFF2-40B4-BE49-F238E27FC236}">
                <a16:creationId xmlns:a16="http://schemas.microsoft.com/office/drawing/2014/main" id="{D503811D-F4D2-D48E-819C-C0AAF03B93D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804248" y="476672"/>
            <a:ext cx="1872208" cy="1872208"/>
          </a:xfrm>
          <a:prstGeom prst="ellipse">
            <a:avLst/>
          </a:prstGeom>
          <a:ln>
            <a:noFill/>
          </a:ln>
          <a:effectLst>
            <a:softEdge rad="127000"/>
          </a:effectLst>
        </p:spPr>
      </p:pic>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79AB20A-64DF-4669-2271-53934CFECD52}"/>
              </a:ext>
            </a:extLst>
          </p:cNvPr>
          <p:cNvSpPr>
            <a:spLocks noGrp="1" noChangeArrowheads="1"/>
          </p:cNvSpPr>
          <p:nvPr>
            <p:ph type="title"/>
          </p:nvPr>
        </p:nvSpPr>
        <p:spPr/>
        <p:txBody>
          <a:bodyPr/>
          <a:lstStyle/>
          <a:p>
            <a:pPr eaLnBrk="1" hangingPunct="1"/>
            <a:r>
              <a:rPr lang="de-DE" altLang="de-DE" dirty="0"/>
              <a:t>GSM Layer3 Protokolle</a:t>
            </a:r>
          </a:p>
        </p:txBody>
      </p:sp>
      <p:sp>
        <p:nvSpPr>
          <p:cNvPr id="70659" name="Rectangle 3">
            <a:extLst>
              <a:ext uri="{FF2B5EF4-FFF2-40B4-BE49-F238E27FC236}">
                <a16:creationId xmlns:a16="http://schemas.microsoft.com/office/drawing/2014/main" id="{56FE59FD-7AB6-7704-DB71-FE2D0BF9B8D8}"/>
              </a:ext>
            </a:extLst>
          </p:cNvPr>
          <p:cNvSpPr>
            <a:spLocks noGrp="1" noChangeArrowheads="1"/>
          </p:cNvSpPr>
          <p:nvPr>
            <p:ph idx="1"/>
          </p:nvPr>
        </p:nvSpPr>
        <p:spPr/>
        <p:txBody>
          <a:bodyPr/>
          <a:lstStyle/>
          <a:p>
            <a:pPr eaLnBrk="1" hangingPunct="1">
              <a:lnSpc>
                <a:spcPct val="90000"/>
              </a:lnSpc>
            </a:pPr>
            <a:r>
              <a:rPr lang="de-DE" altLang="de-DE" sz="2400"/>
              <a:t>Radio Ressource Management RR</a:t>
            </a:r>
          </a:p>
          <a:p>
            <a:pPr lvl="1" eaLnBrk="1" hangingPunct="1">
              <a:lnSpc>
                <a:spcPct val="90000"/>
              </a:lnSpc>
            </a:pPr>
            <a:r>
              <a:rPr lang="de-DE" altLang="de-DE" sz="2000"/>
              <a:t>Verwaltung, Zugriff und Freigabe der Luftschnittstelle.</a:t>
            </a:r>
          </a:p>
          <a:p>
            <a:pPr lvl="1" eaLnBrk="1" hangingPunct="1">
              <a:lnSpc>
                <a:spcPct val="90000"/>
              </a:lnSpc>
            </a:pPr>
            <a:r>
              <a:rPr lang="de-DE" altLang="de-DE" sz="2000"/>
              <a:t>Austausch zwischen Endgerät und BSS (BTS und BCS)</a:t>
            </a:r>
          </a:p>
          <a:p>
            <a:pPr lvl="1" eaLnBrk="1" hangingPunct="1">
              <a:lnSpc>
                <a:spcPct val="90000"/>
              </a:lnSpc>
            </a:pPr>
            <a:r>
              <a:rPr lang="de-DE" altLang="de-DE" sz="2000"/>
              <a:t>Zuweisung des Übertragungskanals bei der Suche nach einem Endgerät (Paging)</a:t>
            </a:r>
          </a:p>
          <a:p>
            <a:pPr eaLnBrk="1" hangingPunct="1">
              <a:lnSpc>
                <a:spcPct val="90000"/>
              </a:lnSpc>
            </a:pPr>
            <a:r>
              <a:rPr lang="de-DE" altLang="de-DE" sz="2400"/>
              <a:t>Mobility Management</a:t>
            </a:r>
          </a:p>
          <a:p>
            <a:pPr lvl="1" eaLnBrk="1" hangingPunct="1">
              <a:lnSpc>
                <a:spcPct val="90000"/>
              </a:lnSpc>
            </a:pPr>
            <a:r>
              <a:rPr lang="de-DE" altLang="de-DE" sz="2000"/>
              <a:t>Zwischen Endgerät und MSC</a:t>
            </a:r>
          </a:p>
          <a:p>
            <a:pPr lvl="1" eaLnBrk="1" hangingPunct="1">
              <a:lnSpc>
                <a:spcPct val="90000"/>
              </a:lnSpc>
            </a:pPr>
            <a:r>
              <a:rPr lang="de-DE" altLang="de-DE" sz="2000"/>
              <a:t>RR Verbindung ist Vorraussetzung</a:t>
            </a:r>
          </a:p>
          <a:p>
            <a:pPr lvl="1" eaLnBrk="1" hangingPunct="1">
              <a:lnSpc>
                <a:spcPct val="90000"/>
              </a:lnSpc>
            </a:pPr>
            <a:r>
              <a:rPr lang="de-DE" altLang="de-DE" sz="2000"/>
              <a:t>Identifizierung und Authentifizierung (auf Basis SIM Karte, Inernational Mobile Subscriber Identity IMSI)</a:t>
            </a:r>
          </a:p>
          <a:p>
            <a:pPr lvl="1" eaLnBrk="1" hangingPunct="1">
              <a:lnSpc>
                <a:spcPct val="90000"/>
              </a:lnSpc>
            </a:pPr>
            <a:r>
              <a:rPr lang="de-DE" altLang="de-DE" sz="2000"/>
              <a:t>Lokalisierung eines Endgerätes sichergestellt</a:t>
            </a:r>
          </a:p>
          <a:p>
            <a:pPr lvl="1" eaLnBrk="1" hangingPunct="1">
              <a:lnSpc>
                <a:spcPct val="90000"/>
              </a:lnSpc>
            </a:pPr>
            <a:r>
              <a:rPr lang="de-DE" altLang="de-DE" sz="2000"/>
              <a:t>Handover-Prozedur</a:t>
            </a:r>
          </a:p>
        </p:txBody>
      </p:sp>
      <p:pic>
        <p:nvPicPr>
          <p:cNvPr id="2" name="Kamera 1">
            <a:extLst>
              <a:ext uri="{FF2B5EF4-FFF2-40B4-BE49-F238E27FC236}">
                <a16:creationId xmlns:a16="http://schemas.microsoft.com/office/drawing/2014/main" id="{20E44099-0E4E-AB1E-03B3-1D38CFB516A0}"/>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804248" y="476672"/>
            <a:ext cx="1872208" cy="1872208"/>
          </a:xfrm>
          <a:prstGeom prst="ellipse">
            <a:avLst/>
          </a:prstGeom>
          <a:ln>
            <a:noFill/>
          </a:ln>
          <a:effectLst>
            <a:softEdge rad="127000"/>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D89348E-E59D-B2FC-A76B-ADE45C46F0B9}"/>
              </a:ext>
            </a:extLst>
          </p:cNvPr>
          <p:cNvSpPr>
            <a:spLocks noGrp="1" noChangeArrowheads="1"/>
          </p:cNvSpPr>
          <p:nvPr>
            <p:ph type="title"/>
          </p:nvPr>
        </p:nvSpPr>
        <p:spPr/>
        <p:txBody>
          <a:bodyPr/>
          <a:lstStyle/>
          <a:p>
            <a:pPr eaLnBrk="1" hangingPunct="1"/>
            <a:r>
              <a:rPr lang="de-DE" altLang="de-DE" dirty="0"/>
              <a:t>GSM-Adressierung</a:t>
            </a:r>
          </a:p>
        </p:txBody>
      </p:sp>
      <p:sp>
        <p:nvSpPr>
          <p:cNvPr id="71683" name="Rectangle 3">
            <a:extLst>
              <a:ext uri="{FF2B5EF4-FFF2-40B4-BE49-F238E27FC236}">
                <a16:creationId xmlns:a16="http://schemas.microsoft.com/office/drawing/2014/main" id="{3C274860-2AED-6332-1045-BE684D870E7C}"/>
              </a:ext>
            </a:extLst>
          </p:cNvPr>
          <p:cNvSpPr>
            <a:spLocks noGrp="1" noChangeArrowheads="1"/>
          </p:cNvSpPr>
          <p:nvPr>
            <p:ph idx="1"/>
          </p:nvPr>
        </p:nvSpPr>
        <p:spPr/>
        <p:txBody>
          <a:bodyPr/>
          <a:lstStyle/>
          <a:p>
            <a:pPr eaLnBrk="1" hangingPunct="1">
              <a:lnSpc>
                <a:spcPct val="80000"/>
              </a:lnSpc>
            </a:pPr>
            <a:r>
              <a:rPr lang="de-DE" altLang="de-DE" sz="2000" dirty="0"/>
              <a:t>Keine Fixe Zuordnung zwischen Telefonnummer und Vermittlungsstelle</a:t>
            </a:r>
          </a:p>
          <a:p>
            <a:pPr eaLnBrk="1" hangingPunct="1">
              <a:lnSpc>
                <a:spcPct val="80000"/>
              </a:lnSpc>
            </a:pPr>
            <a:r>
              <a:rPr lang="de-DE" altLang="de-DE" sz="2000" dirty="0"/>
              <a:t>Mobile Subscriber </a:t>
            </a:r>
            <a:r>
              <a:rPr lang="de-DE" altLang="de-DE" sz="2000" dirty="0" err="1"/>
              <a:t>Number</a:t>
            </a:r>
            <a:r>
              <a:rPr lang="de-DE" altLang="de-DE" sz="2000" dirty="0"/>
              <a:t> MSISDN</a:t>
            </a:r>
          </a:p>
          <a:p>
            <a:pPr lvl="1" eaLnBrk="1" hangingPunct="1">
              <a:lnSpc>
                <a:spcPct val="80000"/>
              </a:lnSpc>
            </a:pPr>
            <a:r>
              <a:rPr lang="de-DE" altLang="de-DE" sz="1800" dirty="0"/>
              <a:t>Rufnummer im Fernsprechnetz</a:t>
            </a:r>
          </a:p>
          <a:p>
            <a:pPr lvl="1" eaLnBrk="1" hangingPunct="1">
              <a:lnSpc>
                <a:spcPct val="80000"/>
              </a:lnSpc>
            </a:pPr>
            <a:r>
              <a:rPr lang="de-DE" altLang="de-DE" sz="1800" dirty="0"/>
              <a:t>E.164 Adresse</a:t>
            </a:r>
          </a:p>
          <a:p>
            <a:pPr lvl="1" eaLnBrk="1" hangingPunct="1">
              <a:lnSpc>
                <a:spcPct val="80000"/>
              </a:lnSpc>
            </a:pPr>
            <a:r>
              <a:rPr lang="de-DE" altLang="de-DE" sz="1800" dirty="0"/>
              <a:t>Glieder sich in</a:t>
            </a:r>
          </a:p>
          <a:p>
            <a:pPr lvl="2" eaLnBrk="1" hangingPunct="1">
              <a:lnSpc>
                <a:spcPct val="80000"/>
              </a:lnSpc>
            </a:pPr>
            <a:r>
              <a:rPr lang="de-DE" altLang="de-DE" sz="1600" dirty="0"/>
              <a:t>Country code 43</a:t>
            </a:r>
          </a:p>
          <a:p>
            <a:pPr lvl="2" eaLnBrk="1" hangingPunct="1">
              <a:lnSpc>
                <a:spcPct val="80000"/>
              </a:lnSpc>
            </a:pPr>
            <a:r>
              <a:rPr lang="de-DE" altLang="de-DE" sz="1600" dirty="0"/>
              <a:t>National Destination Code 664</a:t>
            </a:r>
          </a:p>
          <a:p>
            <a:pPr lvl="2" eaLnBrk="1" hangingPunct="1">
              <a:lnSpc>
                <a:spcPct val="80000"/>
              </a:lnSpc>
            </a:pPr>
            <a:r>
              <a:rPr lang="de-DE" altLang="de-DE" sz="1600" dirty="0"/>
              <a:t>HLR-Code : 400</a:t>
            </a:r>
          </a:p>
          <a:p>
            <a:pPr lvl="2" eaLnBrk="1" hangingPunct="1">
              <a:lnSpc>
                <a:spcPct val="80000"/>
              </a:lnSpc>
            </a:pPr>
            <a:r>
              <a:rPr lang="de-DE" altLang="de-DE" sz="1600" dirty="0"/>
              <a:t>Destination Code (laufende Nummer Innerhalb HLR)</a:t>
            </a:r>
          </a:p>
          <a:p>
            <a:pPr lvl="1" eaLnBrk="1" hangingPunct="1">
              <a:lnSpc>
                <a:spcPct val="80000"/>
              </a:lnSpc>
            </a:pPr>
            <a:r>
              <a:rPr lang="de-DE" altLang="de-DE" sz="1800" dirty="0"/>
              <a:t>Mobilfunkstation, Roaming </a:t>
            </a:r>
            <a:r>
              <a:rPr lang="de-DE" altLang="de-DE" sz="1800" dirty="0" err="1"/>
              <a:t>Number</a:t>
            </a:r>
            <a:r>
              <a:rPr lang="de-DE" altLang="de-DE" sz="1800" dirty="0"/>
              <a:t> (MSRN)</a:t>
            </a:r>
          </a:p>
          <a:p>
            <a:pPr lvl="2" eaLnBrk="1" hangingPunct="1">
              <a:lnSpc>
                <a:spcPct val="80000"/>
              </a:lnSpc>
            </a:pPr>
            <a:r>
              <a:rPr lang="de-DE" altLang="de-DE" sz="1600" dirty="0"/>
              <a:t>Temporäre Rufnummer, die vorübergehend einer Mobilstation durch VLR zugeordnet ist</a:t>
            </a:r>
          </a:p>
          <a:p>
            <a:pPr lvl="1" eaLnBrk="1" hangingPunct="1">
              <a:lnSpc>
                <a:spcPct val="80000"/>
              </a:lnSpc>
            </a:pPr>
            <a:r>
              <a:rPr lang="de-DE" altLang="de-DE" sz="1800" dirty="0" err="1"/>
              <a:t>Handover</a:t>
            </a:r>
            <a:r>
              <a:rPr lang="de-DE" altLang="de-DE" sz="1800" dirty="0"/>
              <a:t> </a:t>
            </a:r>
            <a:r>
              <a:rPr lang="de-DE" altLang="de-DE" sz="1800" dirty="0" err="1"/>
              <a:t>Number</a:t>
            </a:r>
            <a:r>
              <a:rPr lang="de-DE" altLang="de-DE" sz="1800" dirty="0"/>
              <a:t> HO</a:t>
            </a:r>
          </a:p>
          <a:p>
            <a:pPr lvl="2" eaLnBrk="1" hangingPunct="1">
              <a:lnSpc>
                <a:spcPct val="80000"/>
              </a:lnSpc>
            </a:pPr>
            <a:r>
              <a:rPr lang="de-DE" altLang="de-DE" sz="1600" dirty="0"/>
              <a:t>Wird beim Weiterleiten eines Gesprächs zur nächsten </a:t>
            </a:r>
            <a:r>
              <a:rPr lang="de-DE" altLang="de-DE" sz="1600" dirty="0" err="1"/>
              <a:t>Mobilvermittlungstelle</a:t>
            </a:r>
            <a:r>
              <a:rPr lang="de-DE" altLang="de-DE" sz="1600" dirty="0"/>
              <a:t> verwendet</a:t>
            </a:r>
          </a:p>
        </p:txBody>
      </p:sp>
      <p:pic>
        <p:nvPicPr>
          <p:cNvPr id="2" name="Kamera 1">
            <a:extLst>
              <a:ext uri="{FF2B5EF4-FFF2-40B4-BE49-F238E27FC236}">
                <a16:creationId xmlns:a16="http://schemas.microsoft.com/office/drawing/2014/main" id="{60E34CB8-9B4F-9532-0172-484818C2F23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156176" y="2276872"/>
            <a:ext cx="1872208" cy="1872208"/>
          </a:xfrm>
          <a:prstGeom prst="ellipse">
            <a:avLst/>
          </a:prstGeom>
          <a:ln>
            <a:noFill/>
          </a:ln>
          <a:effectLst>
            <a:softEdge rad="127000"/>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27B9107-C713-43FD-E419-ABF017878A7F}"/>
              </a:ext>
            </a:extLst>
          </p:cNvPr>
          <p:cNvSpPr>
            <a:spLocks noGrp="1" noChangeArrowheads="1"/>
          </p:cNvSpPr>
          <p:nvPr>
            <p:ph type="title"/>
          </p:nvPr>
        </p:nvSpPr>
        <p:spPr/>
        <p:txBody>
          <a:bodyPr/>
          <a:lstStyle/>
          <a:p>
            <a:pPr eaLnBrk="1" hangingPunct="1"/>
            <a:r>
              <a:rPr lang="de-DE" altLang="de-DE" dirty="0"/>
              <a:t>GSM-Funktionsabläufe</a:t>
            </a:r>
          </a:p>
        </p:txBody>
      </p:sp>
      <p:sp>
        <p:nvSpPr>
          <p:cNvPr id="72707" name="Rectangle 3">
            <a:extLst>
              <a:ext uri="{FF2B5EF4-FFF2-40B4-BE49-F238E27FC236}">
                <a16:creationId xmlns:a16="http://schemas.microsoft.com/office/drawing/2014/main" id="{6C1F7FAE-461B-B559-A7DE-E4F998FCD427}"/>
              </a:ext>
            </a:extLst>
          </p:cNvPr>
          <p:cNvSpPr>
            <a:spLocks noGrp="1" noChangeArrowheads="1"/>
          </p:cNvSpPr>
          <p:nvPr>
            <p:ph idx="1"/>
          </p:nvPr>
        </p:nvSpPr>
        <p:spPr/>
        <p:txBody>
          <a:bodyPr/>
          <a:lstStyle/>
          <a:p>
            <a:pPr eaLnBrk="1" hangingPunct="1">
              <a:lnSpc>
                <a:spcPct val="80000"/>
              </a:lnSpc>
              <a:buFontTx/>
              <a:buNone/>
            </a:pPr>
            <a:r>
              <a:rPr lang="de-DE" altLang="de-DE" sz="2400"/>
              <a:t>Abgehender Ruf</a:t>
            </a:r>
          </a:p>
          <a:p>
            <a:pPr eaLnBrk="1" hangingPunct="1">
              <a:lnSpc>
                <a:spcPct val="80000"/>
              </a:lnSpc>
            </a:pPr>
            <a:r>
              <a:rPr lang="de-DE" altLang="de-DE" sz="2400"/>
              <a:t>Da die Funkkanäle nicht fix den Endgeräten zugwiesen sind, muss zunächst via Random Access ein Zugriff auf einen freien Funkkanal erfolgen</a:t>
            </a:r>
          </a:p>
          <a:p>
            <a:pPr eaLnBrk="1" hangingPunct="1">
              <a:lnSpc>
                <a:spcPct val="80000"/>
              </a:lnSpc>
            </a:pPr>
            <a:r>
              <a:rPr lang="de-DE" altLang="de-DE" sz="2400"/>
              <a:t>Danach erfolgt die Authentifizierung des Teilnehmers und das Vereinbaren der Schlüsselpaare</a:t>
            </a:r>
          </a:p>
          <a:p>
            <a:pPr eaLnBrk="1" hangingPunct="1">
              <a:lnSpc>
                <a:spcPct val="80000"/>
              </a:lnSpc>
            </a:pPr>
            <a:r>
              <a:rPr lang="de-DE" altLang="de-DE" sz="2400"/>
              <a:t>Danach wird mit der SETUP Nachricht die eigentliche Verbindung der gegenüberliegenden Endstelle signalisiert, hierin ist auch die vollständige Ziel-Telefon# enthalten.</a:t>
            </a:r>
          </a:p>
          <a:p>
            <a:pPr eaLnBrk="1" hangingPunct="1">
              <a:lnSpc>
                <a:spcPct val="80000"/>
              </a:lnSpc>
            </a:pPr>
            <a:r>
              <a:rPr lang="de-DE" altLang="de-DE" sz="2400"/>
              <a:t>Von der MSC wird nun der Nutzkanal zugwiesen</a:t>
            </a:r>
          </a:p>
          <a:p>
            <a:pPr eaLnBrk="1" hangingPunct="1">
              <a:lnSpc>
                <a:spcPct val="80000"/>
              </a:lnSpc>
            </a:pPr>
            <a:r>
              <a:rPr lang="de-DE" altLang="de-DE" sz="2400"/>
              <a:t>Nach Melden des Teilnehmers wird der Nutzkanal durchgeschaltet</a:t>
            </a:r>
          </a:p>
        </p:txBody>
      </p:sp>
      <p:pic>
        <p:nvPicPr>
          <p:cNvPr id="2" name="Kamera 1">
            <a:extLst>
              <a:ext uri="{FF2B5EF4-FFF2-40B4-BE49-F238E27FC236}">
                <a16:creationId xmlns:a16="http://schemas.microsoft.com/office/drawing/2014/main" id="{05CC26D7-29C5-4E99-0C9A-9C6B9230956B}"/>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516216" y="338488"/>
            <a:ext cx="1872208" cy="1872208"/>
          </a:xfrm>
          <a:prstGeom prst="ellipse">
            <a:avLst/>
          </a:prstGeom>
          <a:ln>
            <a:noFill/>
          </a:ln>
          <a:effectLst>
            <a:softEdge rad="127000"/>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95E277A6-7921-8FCC-F5F4-2BFFFAF1F72A}"/>
              </a:ext>
            </a:extLst>
          </p:cNvPr>
          <p:cNvSpPr>
            <a:spLocks noGrp="1" noChangeArrowheads="1"/>
          </p:cNvSpPr>
          <p:nvPr>
            <p:ph type="title"/>
          </p:nvPr>
        </p:nvSpPr>
        <p:spPr/>
        <p:txBody>
          <a:bodyPr/>
          <a:lstStyle/>
          <a:p>
            <a:pPr eaLnBrk="1" hangingPunct="1"/>
            <a:r>
              <a:rPr lang="de-DE" altLang="de-DE" dirty="0"/>
              <a:t>GSM-Funktionsabläufe</a:t>
            </a:r>
          </a:p>
        </p:txBody>
      </p:sp>
      <p:sp>
        <p:nvSpPr>
          <p:cNvPr id="73731" name="Rectangle 3">
            <a:extLst>
              <a:ext uri="{FF2B5EF4-FFF2-40B4-BE49-F238E27FC236}">
                <a16:creationId xmlns:a16="http://schemas.microsoft.com/office/drawing/2014/main" id="{2998E851-B531-2F24-0F56-5EDFD3261BED}"/>
              </a:ext>
            </a:extLst>
          </p:cNvPr>
          <p:cNvSpPr>
            <a:spLocks noGrp="1" noChangeArrowheads="1"/>
          </p:cNvSpPr>
          <p:nvPr>
            <p:ph idx="1"/>
          </p:nvPr>
        </p:nvSpPr>
        <p:spPr/>
        <p:txBody>
          <a:bodyPr>
            <a:normAutofit lnSpcReduction="10000"/>
          </a:bodyPr>
          <a:lstStyle/>
          <a:p>
            <a:pPr eaLnBrk="1" hangingPunct="1">
              <a:lnSpc>
                <a:spcPct val="80000"/>
              </a:lnSpc>
              <a:buFontTx/>
              <a:buNone/>
            </a:pPr>
            <a:r>
              <a:rPr lang="de-DE" altLang="de-DE" sz="2400"/>
              <a:t>Kommende Verbindung</a:t>
            </a:r>
          </a:p>
          <a:p>
            <a:pPr eaLnBrk="1" hangingPunct="1">
              <a:lnSpc>
                <a:spcPct val="80000"/>
              </a:lnSpc>
            </a:pPr>
            <a:r>
              <a:rPr lang="de-DE" altLang="de-DE" sz="2400"/>
              <a:t>Von ISDN kommend an ein Gateway-MSC weitergeleitet</a:t>
            </a:r>
          </a:p>
          <a:p>
            <a:pPr eaLnBrk="1" hangingPunct="1">
              <a:lnSpc>
                <a:spcPct val="80000"/>
              </a:lnSpc>
            </a:pPr>
            <a:r>
              <a:rPr lang="de-DE" altLang="de-DE" sz="2400"/>
              <a:t>Anfrage an das HLR über den derzeitigen Standort</a:t>
            </a:r>
          </a:p>
          <a:p>
            <a:pPr eaLnBrk="1" hangingPunct="1">
              <a:lnSpc>
                <a:spcPct val="80000"/>
              </a:lnSpc>
            </a:pPr>
            <a:r>
              <a:rPr lang="de-DE" altLang="de-DE" sz="2400"/>
              <a:t>Danach Authentifizierung durch HLR</a:t>
            </a:r>
          </a:p>
          <a:p>
            <a:pPr eaLnBrk="1" hangingPunct="1">
              <a:lnSpc>
                <a:spcPct val="80000"/>
              </a:lnSpc>
            </a:pPr>
            <a:r>
              <a:rPr lang="de-DE" altLang="de-DE" sz="2400"/>
              <a:t>Anschließend Vergabe einer temporären Nummer durch das VLR</a:t>
            </a:r>
          </a:p>
          <a:p>
            <a:pPr eaLnBrk="1" hangingPunct="1">
              <a:lnSpc>
                <a:spcPct val="80000"/>
              </a:lnSpc>
            </a:pPr>
            <a:r>
              <a:rPr lang="de-DE" altLang="de-DE" sz="2400"/>
              <a:t>Somit kann Ziel-MSC erreicht werden;jetzt muss noch der genaue Aufenthaltsort ermittelt werden</a:t>
            </a:r>
          </a:p>
          <a:p>
            <a:pPr eaLnBrk="1" hangingPunct="1">
              <a:lnSpc>
                <a:spcPct val="80000"/>
              </a:lnSpc>
            </a:pPr>
            <a:r>
              <a:rPr lang="de-DE" altLang="de-DE" sz="2400"/>
              <a:t>Daher Paging über alle dem Ziel-MSC zugeordneten Basistationen</a:t>
            </a:r>
          </a:p>
          <a:p>
            <a:pPr eaLnBrk="1" hangingPunct="1">
              <a:lnSpc>
                <a:spcPct val="80000"/>
              </a:lnSpc>
            </a:pPr>
            <a:r>
              <a:rPr lang="de-DE" altLang="de-DE" sz="2400"/>
              <a:t>Danach Random Access für Funkkanal und Authentifizierung mit dem Ziel-MSC</a:t>
            </a:r>
          </a:p>
          <a:p>
            <a:pPr eaLnBrk="1" hangingPunct="1">
              <a:lnSpc>
                <a:spcPct val="80000"/>
              </a:lnSpc>
            </a:pPr>
            <a:r>
              <a:rPr lang="de-DE" altLang="de-DE" sz="2400"/>
              <a:t>…</a:t>
            </a:r>
          </a:p>
        </p:txBody>
      </p:sp>
      <p:pic>
        <p:nvPicPr>
          <p:cNvPr id="2" name="Kamera 1">
            <a:extLst>
              <a:ext uri="{FF2B5EF4-FFF2-40B4-BE49-F238E27FC236}">
                <a16:creationId xmlns:a16="http://schemas.microsoft.com/office/drawing/2014/main" id="{BA7627DC-D732-1272-ADC0-9F2C9A9D1D82}"/>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300192" y="188640"/>
            <a:ext cx="1872208" cy="1872208"/>
          </a:xfrm>
          <a:prstGeom prst="ellipse">
            <a:avLst/>
          </a:prstGeom>
          <a:ln>
            <a:noFill/>
          </a:ln>
          <a:effectLst>
            <a:softEdge rad="127000"/>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69B5B23-A733-1E76-0869-F4BE32E2764A}"/>
              </a:ext>
            </a:extLst>
          </p:cNvPr>
          <p:cNvSpPr>
            <a:spLocks noGrp="1" noChangeArrowheads="1"/>
          </p:cNvSpPr>
          <p:nvPr>
            <p:ph type="title"/>
          </p:nvPr>
        </p:nvSpPr>
        <p:spPr/>
        <p:txBody>
          <a:bodyPr/>
          <a:lstStyle/>
          <a:p>
            <a:pPr eaLnBrk="1" hangingPunct="1"/>
            <a:r>
              <a:rPr lang="de-DE" altLang="de-DE" dirty="0"/>
              <a:t>GSM-Funktionsabläufe</a:t>
            </a:r>
          </a:p>
        </p:txBody>
      </p:sp>
      <p:sp>
        <p:nvSpPr>
          <p:cNvPr id="74755" name="Rectangle 3">
            <a:extLst>
              <a:ext uri="{FF2B5EF4-FFF2-40B4-BE49-F238E27FC236}">
                <a16:creationId xmlns:a16="http://schemas.microsoft.com/office/drawing/2014/main" id="{D1465AE3-F24F-1226-A7BA-72B2D426D3E3}"/>
              </a:ext>
            </a:extLst>
          </p:cNvPr>
          <p:cNvSpPr>
            <a:spLocks noGrp="1" noChangeArrowheads="1"/>
          </p:cNvSpPr>
          <p:nvPr>
            <p:ph idx="1"/>
          </p:nvPr>
        </p:nvSpPr>
        <p:spPr/>
        <p:txBody>
          <a:bodyPr>
            <a:normAutofit lnSpcReduction="10000"/>
          </a:bodyPr>
          <a:lstStyle/>
          <a:p>
            <a:pPr eaLnBrk="1" hangingPunct="1">
              <a:lnSpc>
                <a:spcPct val="80000"/>
              </a:lnSpc>
              <a:buFontTx/>
              <a:buNone/>
            </a:pPr>
            <a:r>
              <a:rPr lang="de-DE" altLang="de-DE" sz="2800" dirty="0"/>
              <a:t>Aufenthaltsverwaltung</a:t>
            </a:r>
          </a:p>
          <a:p>
            <a:pPr eaLnBrk="1" hangingPunct="1">
              <a:lnSpc>
                <a:spcPct val="80000"/>
              </a:lnSpc>
            </a:pPr>
            <a:r>
              <a:rPr lang="de-DE" altLang="de-DE" sz="2800" dirty="0"/>
              <a:t>Es wird dabei </a:t>
            </a:r>
          </a:p>
          <a:p>
            <a:pPr lvl="1" eaLnBrk="1" hangingPunct="1">
              <a:lnSpc>
                <a:spcPct val="80000"/>
              </a:lnSpc>
            </a:pPr>
            <a:r>
              <a:rPr lang="de-DE" altLang="de-DE" sz="2400" dirty="0"/>
              <a:t>Location Update (ohne Gespräch)</a:t>
            </a:r>
          </a:p>
          <a:p>
            <a:pPr lvl="1" eaLnBrk="1" hangingPunct="1">
              <a:lnSpc>
                <a:spcPct val="80000"/>
              </a:lnSpc>
            </a:pPr>
            <a:r>
              <a:rPr lang="de-DE" altLang="de-DE" sz="2400" dirty="0"/>
              <a:t>und </a:t>
            </a:r>
            <a:r>
              <a:rPr lang="de-DE" altLang="de-DE" sz="2400" dirty="0" err="1"/>
              <a:t>Handover</a:t>
            </a:r>
            <a:r>
              <a:rPr lang="de-DE" altLang="de-DE" sz="2400" dirty="0"/>
              <a:t> (während Gespräch) unterschieden</a:t>
            </a:r>
          </a:p>
          <a:p>
            <a:pPr eaLnBrk="1" hangingPunct="1">
              <a:lnSpc>
                <a:spcPct val="80000"/>
              </a:lnSpc>
            </a:pPr>
            <a:r>
              <a:rPr lang="de-DE" altLang="de-DE" sz="2800" dirty="0"/>
              <a:t>Ein Standortupdate wird immer von der MS angefordert. Wird nicht nur die Zelle, sondern auch das VLR gewechselt, dann muss auch das HLR informiert werden</a:t>
            </a:r>
          </a:p>
          <a:p>
            <a:pPr eaLnBrk="1" hangingPunct="1">
              <a:lnSpc>
                <a:spcPct val="80000"/>
              </a:lnSpc>
            </a:pPr>
            <a:r>
              <a:rPr lang="de-DE" altLang="de-DE" sz="2800" dirty="0"/>
              <a:t>Der Bereich, indem eine MS sich frei bewegen kann, ohne dass ein Update der </a:t>
            </a:r>
            <a:r>
              <a:rPr lang="de-DE" altLang="de-DE" sz="2800" dirty="0" err="1"/>
              <a:t>StandortInformation</a:t>
            </a:r>
            <a:r>
              <a:rPr lang="de-DE" altLang="de-DE" sz="2800" dirty="0"/>
              <a:t> erfolgt, wird als Location Area bezeichnet. Diese ist konfigurierbar !!</a:t>
            </a:r>
          </a:p>
        </p:txBody>
      </p:sp>
      <p:pic>
        <p:nvPicPr>
          <p:cNvPr id="2" name="Kamera 1">
            <a:extLst>
              <a:ext uri="{FF2B5EF4-FFF2-40B4-BE49-F238E27FC236}">
                <a16:creationId xmlns:a16="http://schemas.microsoft.com/office/drawing/2014/main" id="{DEF2D039-997A-0737-0EBF-B4E8353B8666}"/>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804248" y="476672"/>
            <a:ext cx="1872208" cy="1872208"/>
          </a:xfrm>
          <a:prstGeom prst="ellipse">
            <a:avLst/>
          </a:prstGeom>
          <a:ln>
            <a:noFill/>
          </a:ln>
          <a:effectLst>
            <a:softEdge rad="127000"/>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39C8BC93-108F-BD5C-138E-CE2CB37739E8}"/>
              </a:ext>
            </a:extLst>
          </p:cNvPr>
          <p:cNvSpPr>
            <a:spLocks noGrp="1" noChangeArrowheads="1"/>
          </p:cNvSpPr>
          <p:nvPr>
            <p:ph type="title"/>
          </p:nvPr>
        </p:nvSpPr>
        <p:spPr/>
        <p:txBody>
          <a:bodyPr/>
          <a:lstStyle/>
          <a:p>
            <a:pPr eaLnBrk="1" hangingPunct="1"/>
            <a:r>
              <a:rPr lang="de-DE" altLang="de-DE" dirty="0"/>
              <a:t>GSM-Funktionsabläufe</a:t>
            </a:r>
          </a:p>
        </p:txBody>
      </p:sp>
      <p:sp>
        <p:nvSpPr>
          <p:cNvPr id="75779" name="Rectangle 3">
            <a:extLst>
              <a:ext uri="{FF2B5EF4-FFF2-40B4-BE49-F238E27FC236}">
                <a16:creationId xmlns:a16="http://schemas.microsoft.com/office/drawing/2014/main" id="{46B19FAF-1BBB-0BC6-CA9E-328ACA1595DE}"/>
              </a:ext>
            </a:extLst>
          </p:cNvPr>
          <p:cNvSpPr>
            <a:spLocks noGrp="1" noChangeArrowheads="1"/>
          </p:cNvSpPr>
          <p:nvPr>
            <p:ph idx="1"/>
          </p:nvPr>
        </p:nvSpPr>
        <p:spPr/>
        <p:txBody>
          <a:bodyPr/>
          <a:lstStyle/>
          <a:p>
            <a:pPr eaLnBrk="1" hangingPunct="1"/>
            <a:r>
              <a:rPr lang="de-DE" altLang="de-DE"/>
              <a:t>Handover</a:t>
            </a:r>
          </a:p>
          <a:p>
            <a:pPr lvl="1" eaLnBrk="1" hangingPunct="1"/>
            <a:r>
              <a:rPr lang="de-DE" altLang="de-DE"/>
              <a:t>Wenn während einer Verbindung die Signalstärke geringer wird, kann eine neue Funkzelle vom MS angefordert werden (über den Signalisierungskanal werden vom MS die Feldstärken aller erreichbaren BTS gemessen)</a:t>
            </a:r>
          </a:p>
          <a:p>
            <a:pPr lvl="1" eaLnBrk="1" hangingPunct="1"/>
            <a:r>
              <a:rPr lang="de-DE" altLang="de-DE"/>
              <a:t>Die Entscheidung über einen Handover erfolgt durch die BTS, nicht MS !!!</a:t>
            </a:r>
          </a:p>
        </p:txBody>
      </p:sp>
      <p:pic>
        <p:nvPicPr>
          <p:cNvPr id="2" name="Kamera 1">
            <a:extLst>
              <a:ext uri="{FF2B5EF4-FFF2-40B4-BE49-F238E27FC236}">
                <a16:creationId xmlns:a16="http://schemas.microsoft.com/office/drawing/2014/main" id="{2B204A39-775F-8E90-C5C5-E3178F318778}"/>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613004" y="368202"/>
            <a:ext cx="1872208" cy="1872208"/>
          </a:xfrm>
          <a:prstGeom prst="ellipse">
            <a:avLst/>
          </a:prstGeom>
          <a:ln>
            <a:noFill/>
          </a:ln>
          <a:effectLst>
            <a:softEdge rad="127000"/>
          </a:effectLst>
        </p:spPr>
      </p:pic>
      <p:pic>
        <p:nvPicPr>
          <p:cNvPr id="4" name="Grafik 3">
            <a:extLst>
              <a:ext uri="{FF2B5EF4-FFF2-40B4-BE49-F238E27FC236}">
                <a16:creationId xmlns:a16="http://schemas.microsoft.com/office/drawing/2014/main" id="{A1B3E642-AFD0-EAB3-58F4-C8EE3C040DFD}"/>
              </a:ext>
            </a:extLst>
          </p:cNvPr>
          <p:cNvPicPr>
            <a:picLocks noChangeAspect="1"/>
          </p:cNvPicPr>
          <p:nvPr/>
        </p:nvPicPr>
        <p:blipFill>
          <a:blip r:embed="rId4"/>
          <a:stretch>
            <a:fillRect/>
          </a:stretch>
        </p:blipFill>
        <p:spPr>
          <a:xfrm>
            <a:off x="2276475" y="3861048"/>
            <a:ext cx="4591050" cy="183832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F01D27F-1ABD-8092-5087-B5C533C27342}"/>
              </a:ext>
            </a:extLst>
          </p:cNvPr>
          <p:cNvSpPr>
            <a:spLocks noGrp="1" noChangeArrowheads="1"/>
          </p:cNvSpPr>
          <p:nvPr>
            <p:ph type="title"/>
          </p:nvPr>
        </p:nvSpPr>
        <p:spPr/>
        <p:txBody>
          <a:bodyPr/>
          <a:lstStyle/>
          <a:p>
            <a:pPr eaLnBrk="1" hangingPunct="1"/>
            <a:r>
              <a:rPr lang="de-DE" altLang="de-DE"/>
              <a:t>GSM Handover</a:t>
            </a:r>
          </a:p>
        </p:txBody>
      </p:sp>
      <p:sp>
        <p:nvSpPr>
          <p:cNvPr id="76803" name="Rectangle 3">
            <a:extLst>
              <a:ext uri="{FF2B5EF4-FFF2-40B4-BE49-F238E27FC236}">
                <a16:creationId xmlns:a16="http://schemas.microsoft.com/office/drawing/2014/main" id="{83EE4CC8-A85E-81B6-9440-22A064AE8B04}"/>
              </a:ext>
            </a:extLst>
          </p:cNvPr>
          <p:cNvSpPr>
            <a:spLocks noGrp="1" noChangeArrowheads="1"/>
          </p:cNvSpPr>
          <p:nvPr>
            <p:ph idx="1"/>
          </p:nvPr>
        </p:nvSpPr>
        <p:spPr/>
        <p:txBody>
          <a:bodyPr>
            <a:normAutofit lnSpcReduction="10000"/>
          </a:bodyPr>
          <a:lstStyle/>
          <a:p>
            <a:pPr marL="609600" indent="-609600" eaLnBrk="1" hangingPunct="1">
              <a:lnSpc>
                <a:spcPct val="90000"/>
              </a:lnSpc>
              <a:buFontTx/>
              <a:buAutoNum type="arabicPeriod"/>
            </a:pPr>
            <a:r>
              <a:rPr lang="de-DE" altLang="de-DE" sz="2400"/>
              <a:t>Das Endgeräte stellt eine stärkere Feldstärke eine anderen BTS (B) fest. Es fordert Handover an.</a:t>
            </a:r>
          </a:p>
          <a:p>
            <a:pPr marL="609600" indent="-609600" eaLnBrk="1" hangingPunct="1">
              <a:lnSpc>
                <a:spcPct val="90000"/>
              </a:lnSpc>
              <a:buFontTx/>
              <a:buAutoNum type="arabicPeriod"/>
            </a:pPr>
            <a:r>
              <a:rPr lang="de-DE" altLang="de-DE" sz="2400"/>
              <a:t>BTS (A, Anchor-MSC) forder einen Funkkanal in BTS (B) an</a:t>
            </a:r>
          </a:p>
          <a:p>
            <a:pPr marL="609600" indent="-609600" eaLnBrk="1" hangingPunct="1">
              <a:lnSpc>
                <a:spcPct val="90000"/>
              </a:lnSpc>
              <a:buFontTx/>
              <a:buAutoNum type="arabicPeriod"/>
            </a:pPr>
            <a:r>
              <a:rPr lang="de-DE" altLang="de-DE" sz="2400"/>
              <a:t>Vermittlung des Kanals zwischen BTS(A) und BTS(B)</a:t>
            </a:r>
          </a:p>
          <a:p>
            <a:pPr marL="609600" indent="-609600" eaLnBrk="1" hangingPunct="1">
              <a:lnSpc>
                <a:spcPct val="90000"/>
              </a:lnSpc>
              <a:buFontTx/>
              <a:buAutoNum type="arabicPeriod"/>
            </a:pPr>
            <a:r>
              <a:rPr lang="de-DE" altLang="de-DE" sz="2400"/>
              <a:t>BTS(A) veranlasst MS zum Kanalwechsel auf den Kanal von BTS(B)</a:t>
            </a:r>
          </a:p>
          <a:p>
            <a:pPr marL="609600" indent="-609600" eaLnBrk="1" hangingPunct="1">
              <a:lnSpc>
                <a:spcPct val="90000"/>
              </a:lnSpc>
              <a:buFontTx/>
              <a:buAutoNum type="arabicPeriod"/>
            </a:pPr>
            <a:r>
              <a:rPr lang="de-DE" altLang="de-DE" sz="2400"/>
              <a:t>MS informiert BTS(A) und BTS(B) über erfolgreichen Kanalwechsel</a:t>
            </a:r>
          </a:p>
          <a:p>
            <a:pPr marL="609600" indent="-609600" eaLnBrk="1" hangingPunct="1">
              <a:lnSpc>
                <a:spcPct val="90000"/>
              </a:lnSpc>
              <a:buFontTx/>
              <a:buAutoNum type="arabicPeriod"/>
            </a:pPr>
            <a:r>
              <a:rPr lang="de-DE" altLang="de-DE" sz="2400"/>
              <a:t>Erst jetzt wird Kanal von BTS(A) „gelöscht“</a:t>
            </a:r>
          </a:p>
          <a:p>
            <a:pPr marL="609600" indent="-609600" eaLnBrk="1" hangingPunct="1">
              <a:lnSpc>
                <a:spcPct val="90000"/>
              </a:lnSpc>
              <a:buFontTx/>
              <a:buAutoNum type="arabicPeriod"/>
            </a:pPr>
            <a:r>
              <a:rPr lang="de-DE" altLang="de-DE" sz="2400"/>
              <a:t>Erst zum Abschluss werden die Standortdaten an die VLS und HLS weitergeleitet.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F7865E57-59F3-CE36-525E-ED34E8F66067}"/>
              </a:ext>
            </a:extLst>
          </p:cNvPr>
          <p:cNvSpPr>
            <a:spLocks noGrp="1" noChangeArrowheads="1"/>
          </p:cNvSpPr>
          <p:nvPr>
            <p:ph type="title"/>
          </p:nvPr>
        </p:nvSpPr>
        <p:spPr/>
        <p:txBody>
          <a:bodyPr/>
          <a:lstStyle/>
          <a:p>
            <a:pPr eaLnBrk="1" hangingPunct="1"/>
            <a:r>
              <a:rPr lang="de-DE" altLang="de-DE"/>
              <a:t>Handover - Kriterien</a:t>
            </a:r>
          </a:p>
        </p:txBody>
      </p:sp>
      <p:sp>
        <p:nvSpPr>
          <p:cNvPr id="77827" name="Rectangle 3">
            <a:extLst>
              <a:ext uri="{FF2B5EF4-FFF2-40B4-BE49-F238E27FC236}">
                <a16:creationId xmlns:a16="http://schemas.microsoft.com/office/drawing/2014/main" id="{250E2233-BC70-A9E3-5F29-565AB150E884}"/>
              </a:ext>
            </a:extLst>
          </p:cNvPr>
          <p:cNvSpPr>
            <a:spLocks noGrp="1" noChangeArrowheads="1"/>
          </p:cNvSpPr>
          <p:nvPr>
            <p:ph idx="1"/>
          </p:nvPr>
        </p:nvSpPr>
        <p:spPr/>
        <p:txBody>
          <a:bodyPr/>
          <a:lstStyle/>
          <a:p>
            <a:pPr eaLnBrk="1" hangingPunct="1">
              <a:lnSpc>
                <a:spcPct val="90000"/>
              </a:lnSpc>
            </a:pPr>
            <a:r>
              <a:rPr lang="de-DE" altLang="de-DE"/>
              <a:t>Am Signalisierungskanal werden etwa alle 2 Sekunden von der BTS initiierte Signalstärkemessungen durchgeführt (Monitoring)</a:t>
            </a:r>
          </a:p>
          <a:p>
            <a:pPr lvl="1" eaLnBrk="1" hangingPunct="1">
              <a:lnSpc>
                <a:spcPct val="90000"/>
              </a:lnSpc>
            </a:pPr>
            <a:r>
              <a:rPr lang="de-DE" altLang="de-DE"/>
              <a:t>Kriterien sind</a:t>
            </a:r>
          </a:p>
          <a:p>
            <a:pPr lvl="2" eaLnBrk="1" hangingPunct="1">
              <a:lnSpc>
                <a:spcPct val="90000"/>
              </a:lnSpc>
            </a:pPr>
            <a:r>
              <a:rPr lang="de-DE" altLang="de-DE"/>
              <a:t>Bitfehlerrate</a:t>
            </a:r>
          </a:p>
          <a:p>
            <a:pPr lvl="2" eaLnBrk="1" hangingPunct="1">
              <a:lnSpc>
                <a:spcPct val="90000"/>
              </a:lnSpc>
            </a:pPr>
            <a:r>
              <a:rPr lang="de-DE" altLang="de-DE"/>
              <a:t>Dämpfung</a:t>
            </a:r>
          </a:p>
          <a:p>
            <a:pPr lvl="2" eaLnBrk="1" hangingPunct="1">
              <a:lnSpc>
                <a:spcPct val="90000"/>
              </a:lnSpc>
            </a:pPr>
            <a:r>
              <a:rPr lang="de-DE" altLang="de-DE"/>
              <a:t>Singallaufzeit</a:t>
            </a:r>
          </a:p>
          <a:p>
            <a:pPr lvl="2" eaLnBrk="1" hangingPunct="1">
              <a:lnSpc>
                <a:spcPct val="90000"/>
              </a:lnSpc>
            </a:pPr>
            <a:r>
              <a:rPr lang="de-DE" altLang="de-DE"/>
              <a:t>Aber auch Verkehrsbelastung (hier wird Handover von BSS veranlasst)</a:t>
            </a:r>
          </a:p>
        </p:txBody>
      </p:sp>
      <p:pic>
        <p:nvPicPr>
          <p:cNvPr id="3" name="Grafik 2" descr="Ein Bild, das Text, Reihe, Diagramm, Screenshot enthält.&#10;&#10;Automatisch generierte Beschreibung">
            <a:extLst>
              <a:ext uri="{FF2B5EF4-FFF2-40B4-BE49-F238E27FC236}">
                <a16:creationId xmlns:a16="http://schemas.microsoft.com/office/drawing/2014/main" id="{0C8C265F-69E1-AE1A-AF05-735F7CFD8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7764" y="4099407"/>
            <a:ext cx="4248472" cy="2409069"/>
          </a:xfrm>
          <a:prstGeom prst="rect">
            <a:avLst/>
          </a:prstGeom>
        </p:spPr>
      </p:pic>
      <p:pic>
        <p:nvPicPr>
          <p:cNvPr id="4" name="Kamera 3">
            <a:extLst>
              <a:ext uri="{FF2B5EF4-FFF2-40B4-BE49-F238E27FC236}">
                <a16:creationId xmlns:a16="http://schemas.microsoft.com/office/drawing/2014/main" id="{A8C0C615-C4FB-44B0-A257-75D4F64B4ECD}"/>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876256" y="2227199"/>
            <a:ext cx="1872208" cy="1872208"/>
          </a:xfrm>
          <a:prstGeom prst="ellipse">
            <a:avLst/>
          </a:prstGeom>
          <a:ln>
            <a:noFill/>
          </a:ln>
          <a:effectLst>
            <a:softEdge rad="1270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a:extLst>
              <a:ext uri="{FF2B5EF4-FFF2-40B4-BE49-F238E27FC236}">
                <a16:creationId xmlns:a16="http://schemas.microsoft.com/office/drawing/2014/main" id="{C1147351-EAEF-5FB2-56D6-46D08B7117B2}"/>
              </a:ext>
            </a:extLst>
          </p:cNvPr>
          <p:cNvSpPr>
            <a:spLocks noGrp="1" noChangeArrowheads="1"/>
          </p:cNvSpPr>
          <p:nvPr>
            <p:ph type="title"/>
          </p:nvPr>
        </p:nvSpPr>
        <p:spPr/>
        <p:txBody>
          <a:bodyPr/>
          <a:lstStyle/>
          <a:p>
            <a:r>
              <a:rPr lang="de-DE" altLang="de-DE"/>
              <a:t>Pioniere</a:t>
            </a:r>
          </a:p>
        </p:txBody>
      </p:sp>
      <p:pic>
        <p:nvPicPr>
          <p:cNvPr id="7171" name="Grafik 6">
            <a:extLst>
              <a:ext uri="{FF2B5EF4-FFF2-40B4-BE49-F238E27FC236}">
                <a16:creationId xmlns:a16="http://schemas.microsoft.com/office/drawing/2014/main" id="{A4B5188E-EF62-C4B7-1987-EA8A48170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043" y="2348880"/>
            <a:ext cx="7898307" cy="37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CC5B65B0-F3AB-EE8B-41FC-9E428BFE3472}"/>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588224" y="365126"/>
            <a:ext cx="1927126" cy="1927126"/>
          </a:xfrm>
          <a:prstGeom prst="ellipse">
            <a:avLst/>
          </a:prstGeom>
          <a:ln>
            <a:noFill/>
          </a:ln>
          <a:effectLst>
            <a:softEdge rad="127000"/>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1">
            <a:extLst>
              <a:ext uri="{FF2B5EF4-FFF2-40B4-BE49-F238E27FC236}">
                <a16:creationId xmlns:a16="http://schemas.microsoft.com/office/drawing/2014/main" id="{B59069D1-C627-8026-AB50-41C4034C88CF}"/>
              </a:ext>
            </a:extLst>
          </p:cNvPr>
          <p:cNvSpPr>
            <a:spLocks noGrp="1" noChangeArrowheads="1"/>
          </p:cNvSpPr>
          <p:nvPr>
            <p:ph type="title"/>
          </p:nvPr>
        </p:nvSpPr>
        <p:spPr/>
        <p:txBody>
          <a:bodyPr/>
          <a:lstStyle/>
          <a:p>
            <a:r>
              <a:rPr lang="de-AT" altLang="de-DE" dirty="0"/>
              <a:t>Von 2G zu 5G</a:t>
            </a:r>
            <a:endParaRPr lang="de-DE" altLang="de-DE" dirty="0"/>
          </a:p>
        </p:txBody>
      </p:sp>
      <p:sp>
        <p:nvSpPr>
          <p:cNvPr id="78851" name="Inhaltsplatzhalter 2">
            <a:extLst>
              <a:ext uri="{FF2B5EF4-FFF2-40B4-BE49-F238E27FC236}">
                <a16:creationId xmlns:a16="http://schemas.microsoft.com/office/drawing/2014/main" id="{A78B4F7E-EBFD-B838-4979-B0C622A35985}"/>
              </a:ext>
            </a:extLst>
          </p:cNvPr>
          <p:cNvSpPr>
            <a:spLocks noGrp="1" noChangeArrowheads="1"/>
          </p:cNvSpPr>
          <p:nvPr>
            <p:ph idx="1"/>
          </p:nvPr>
        </p:nvSpPr>
        <p:spPr/>
        <p:txBody>
          <a:bodyPr/>
          <a:lstStyle/>
          <a:p>
            <a:r>
              <a:rPr lang="de-AT" altLang="de-DE"/>
              <a:t>Speed!</a:t>
            </a:r>
          </a:p>
          <a:p>
            <a:r>
              <a:rPr lang="de-AT" altLang="de-DE"/>
              <a:t>3G: </a:t>
            </a:r>
          </a:p>
          <a:p>
            <a:pPr lvl="1"/>
            <a:r>
              <a:rPr lang="de-AT" altLang="de-DE"/>
              <a:t>UMTS, ab ca. 2000 bis zu 384kB/s</a:t>
            </a:r>
          </a:p>
          <a:p>
            <a:pPr lvl="1"/>
            <a:r>
              <a:rPr lang="de-AT" altLang="de-DE"/>
              <a:t>HSDPA : ab ca. 2007 bis zu 42 Mbit/s</a:t>
            </a:r>
          </a:p>
          <a:p>
            <a:r>
              <a:rPr lang="de-AT" altLang="de-DE"/>
              <a:t>4G:</a:t>
            </a:r>
          </a:p>
          <a:p>
            <a:pPr lvl="1"/>
            <a:r>
              <a:rPr lang="de-AT" altLang="de-DE"/>
              <a:t>De facto Standard ab 2015, bis zu 500Mbit/s</a:t>
            </a:r>
          </a:p>
          <a:p>
            <a:r>
              <a:rPr lang="de-AT" altLang="de-DE"/>
              <a:t>5G:</a:t>
            </a:r>
          </a:p>
          <a:p>
            <a:pPr lvl="1"/>
            <a:r>
              <a:rPr lang="de-AT" altLang="de-DE"/>
              <a:t>Ab 2019, bis zu 10xLTE</a:t>
            </a:r>
          </a:p>
          <a:p>
            <a:endParaRPr lang="de-DE" altLang="de-DE"/>
          </a:p>
        </p:txBody>
      </p:sp>
      <p:pic>
        <p:nvPicPr>
          <p:cNvPr id="3" name="Grafik 2" descr="Ein Bild, das Text, Schrift, Screenshot, Zahl enthält.&#10;&#10;Automatisch generierte Beschreibung">
            <a:extLst>
              <a:ext uri="{FF2B5EF4-FFF2-40B4-BE49-F238E27FC236}">
                <a16:creationId xmlns:a16="http://schemas.microsoft.com/office/drawing/2014/main" id="{F913E7CE-2328-535A-9AD6-FF405B05C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887" y="4653136"/>
            <a:ext cx="5610225" cy="1971675"/>
          </a:xfrm>
          <a:prstGeom prst="rect">
            <a:avLst/>
          </a:prstGeom>
        </p:spPr>
      </p:pic>
      <p:pic>
        <p:nvPicPr>
          <p:cNvPr id="4" name="Kamera 3">
            <a:extLst>
              <a:ext uri="{FF2B5EF4-FFF2-40B4-BE49-F238E27FC236}">
                <a16:creationId xmlns:a16="http://schemas.microsoft.com/office/drawing/2014/main" id="{2DF07496-1A1E-0D59-1A80-7A766F3E4222}"/>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4932040" y="368202"/>
            <a:ext cx="3553172" cy="3553172"/>
          </a:xfrm>
          <a:prstGeom prst="ellipse">
            <a:avLst/>
          </a:prstGeom>
          <a:ln>
            <a:noFill/>
          </a:ln>
          <a:effectLst>
            <a:softEdge rad="127000"/>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el 1">
            <a:extLst>
              <a:ext uri="{FF2B5EF4-FFF2-40B4-BE49-F238E27FC236}">
                <a16:creationId xmlns:a16="http://schemas.microsoft.com/office/drawing/2014/main" id="{683CBC6A-61E2-6399-1622-B197FCBC463C}"/>
              </a:ext>
            </a:extLst>
          </p:cNvPr>
          <p:cNvSpPr>
            <a:spLocks noGrp="1" noChangeArrowheads="1"/>
          </p:cNvSpPr>
          <p:nvPr>
            <p:ph type="title"/>
          </p:nvPr>
        </p:nvSpPr>
        <p:spPr/>
        <p:txBody>
          <a:bodyPr/>
          <a:lstStyle/>
          <a:p>
            <a:r>
              <a:rPr lang="de-AT" altLang="de-DE" dirty="0"/>
              <a:t>Von 2G zu 5G</a:t>
            </a:r>
            <a:endParaRPr lang="de-DE" altLang="de-DE" dirty="0"/>
          </a:p>
        </p:txBody>
      </p:sp>
      <p:sp>
        <p:nvSpPr>
          <p:cNvPr id="79875" name="Inhaltsplatzhalter 2">
            <a:extLst>
              <a:ext uri="{FF2B5EF4-FFF2-40B4-BE49-F238E27FC236}">
                <a16:creationId xmlns:a16="http://schemas.microsoft.com/office/drawing/2014/main" id="{9F0036EF-45FD-FCE6-500F-691B5F67F5D0}"/>
              </a:ext>
            </a:extLst>
          </p:cNvPr>
          <p:cNvSpPr>
            <a:spLocks noGrp="1" noChangeArrowheads="1"/>
          </p:cNvSpPr>
          <p:nvPr>
            <p:ph idx="1"/>
          </p:nvPr>
        </p:nvSpPr>
        <p:spPr>
          <a:xfrm>
            <a:off x="457200" y="1600200"/>
            <a:ext cx="4835525" cy="4525963"/>
          </a:xfrm>
        </p:spPr>
        <p:txBody>
          <a:bodyPr/>
          <a:lstStyle/>
          <a:p>
            <a:r>
              <a:rPr lang="de-AT" altLang="de-DE" sz="2800" dirty="0"/>
              <a:t>„Millimeterwellen“</a:t>
            </a:r>
          </a:p>
          <a:p>
            <a:pPr lvl="1"/>
            <a:r>
              <a:rPr lang="de-AT" altLang="de-DE" sz="2400" dirty="0"/>
              <a:t>Bis 300 GHz</a:t>
            </a:r>
          </a:p>
          <a:p>
            <a:pPr lvl="1"/>
            <a:r>
              <a:rPr lang="de-AT" altLang="de-DE" sz="2400" dirty="0"/>
              <a:t>Schlechte Durchdringung</a:t>
            </a:r>
          </a:p>
          <a:p>
            <a:r>
              <a:rPr lang="de-AT" altLang="de-DE" sz="2800" dirty="0"/>
              <a:t>„</a:t>
            </a:r>
            <a:r>
              <a:rPr lang="de-AT" altLang="de-DE" sz="2800" dirty="0" err="1"/>
              <a:t>small</a:t>
            </a:r>
            <a:r>
              <a:rPr lang="de-AT" altLang="de-DE" sz="2800" dirty="0"/>
              <a:t> </a:t>
            </a:r>
            <a:r>
              <a:rPr lang="de-AT" altLang="de-DE" sz="2800" dirty="0" err="1"/>
              <a:t>cells</a:t>
            </a:r>
            <a:r>
              <a:rPr lang="de-AT" altLang="de-DE" sz="2800" dirty="0"/>
              <a:t>“</a:t>
            </a:r>
          </a:p>
          <a:p>
            <a:pPr lvl="1"/>
            <a:r>
              <a:rPr lang="de-AT" altLang="de-DE" sz="2400" dirty="0"/>
              <a:t>Erweiterung bisheriger Zellen</a:t>
            </a:r>
          </a:p>
          <a:p>
            <a:pPr lvl="1"/>
            <a:endParaRPr lang="de-DE" altLang="de-DE" dirty="0"/>
          </a:p>
        </p:txBody>
      </p:sp>
      <p:pic>
        <p:nvPicPr>
          <p:cNvPr id="79876" name="Grafik 5">
            <a:extLst>
              <a:ext uri="{FF2B5EF4-FFF2-40B4-BE49-F238E27FC236}">
                <a16:creationId xmlns:a16="http://schemas.microsoft.com/office/drawing/2014/main" id="{64ED413D-176B-8688-7DB6-549AEA581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931" y="3915941"/>
            <a:ext cx="3548062"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D44031AD-37A6-9E0A-AA4A-780E7382BC2D}"/>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5429101" y="1690689"/>
            <a:ext cx="3091359" cy="3091359"/>
          </a:xfrm>
          <a:prstGeom prst="ellipse">
            <a:avLst/>
          </a:prstGeom>
          <a:ln>
            <a:noFill/>
          </a:ln>
          <a:effectLst>
            <a:softEdge rad="127000"/>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el 1">
            <a:extLst>
              <a:ext uri="{FF2B5EF4-FFF2-40B4-BE49-F238E27FC236}">
                <a16:creationId xmlns:a16="http://schemas.microsoft.com/office/drawing/2014/main" id="{DB215083-AF9E-63CD-1A66-193EC16B600E}"/>
              </a:ext>
            </a:extLst>
          </p:cNvPr>
          <p:cNvSpPr>
            <a:spLocks noGrp="1" noChangeArrowheads="1"/>
          </p:cNvSpPr>
          <p:nvPr>
            <p:ph type="title"/>
          </p:nvPr>
        </p:nvSpPr>
        <p:spPr/>
        <p:txBody>
          <a:bodyPr/>
          <a:lstStyle/>
          <a:p>
            <a:r>
              <a:rPr lang="de-AT" altLang="de-DE"/>
              <a:t>Von 2G zu 5G</a:t>
            </a:r>
            <a:endParaRPr lang="de-DE" altLang="de-DE"/>
          </a:p>
        </p:txBody>
      </p:sp>
      <p:sp>
        <p:nvSpPr>
          <p:cNvPr id="80899" name="Inhaltsplatzhalter 2">
            <a:extLst>
              <a:ext uri="{FF2B5EF4-FFF2-40B4-BE49-F238E27FC236}">
                <a16:creationId xmlns:a16="http://schemas.microsoft.com/office/drawing/2014/main" id="{3F70BD58-1324-1F8D-1519-C09DB340CD4B}"/>
              </a:ext>
            </a:extLst>
          </p:cNvPr>
          <p:cNvSpPr>
            <a:spLocks noGrp="1" noChangeArrowheads="1"/>
          </p:cNvSpPr>
          <p:nvPr>
            <p:ph idx="1"/>
          </p:nvPr>
        </p:nvSpPr>
        <p:spPr>
          <a:xfrm>
            <a:off x="457200" y="1600200"/>
            <a:ext cx="4114800" cy="4525963"/>
          </a:xfrm>
        </p:spPr>
        <p:txBody>
          <a:bodyPr/>
          <a:lstStyle/>
          <a:p>
            <a:r>
              <a:rPr lang="de-AT" altLang="de-DE"/>
              <a:t>MIMO Technologie</a:t>
            </a:r>
          </a:p>
          <a:p>
            <a:r>
              <a:rPr lang="de-AT" altLang="de-DE"/>
              <a:t>Beamforming</a:t>
            </a:r>
            <a:endParaRPr lang="de-DE" altLang="de-DE"/>
          </a:p>
        </p:txBody>
      </p:sp>
      <p:pic>
        <p:nvPicPr>
          <p:cNvPr id="80900" name="Grafik 4">
            <a:extLst>
              <a:ext uri="{FF2B5EF4-FFF2-40B4-BE49-F238E27FC236}">
                <a16:creationId xmlns:a16="http://schemas.microsoft.com/office/drawing/2014/main" id="{8BEAC7A0-251C-9A97-F3EA-AFE9F1F18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916113"/>
            <a:ext cx="304165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Grafik 6">
            <a:extLst>
              <a:ext uri="{FF2B5EF4-FFF2-40B4-BE49-F238E27FC236}">
                <a16:creationId xmlns:a16="http://schemas.microsoft.com/office/drawing/2014/main" id="{FF3832C9-CE62-480E-F922-7F68CFD1FEE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450" y="3138488"/>
            <a:ext cx="3900488"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AE420C95-32F5-4DCE-783B-4997B3C9943D}"/>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3491880" y="186632"/>
            <a:ext cx="1872208" cy="1872208"/>
          </a:xfrm>
          <a:prstGeom prst="ellipse">
            <a:avLst/>
          </a:prstGeom>
          <a:ln>
            <a:noFill/>
          </a:ln>
          <a:effectLst>
            <a:softEdge rad="127000"/>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el 1">
            <a:extLst>
              <a:ext uri="{FF2B5EF4-FFF2-40B4-BE49-F238E27FC236}">
                <a16:creationId xmlns:a16="http://schemas.microsoft.com/office/drawing/2014/main" id="{00BA5316-59B3-D72E-6590-9108AFABB46C}"/>
              </a:ext>
            </a:extLst>
          </p:cNvPr>
          <p:cNvSpPr>
            <a:spLocks noGrp="1" noChangeArrowheads="1"/>
          </p:cNvSpPr>
          <p:nvPr>
            <p:ph type="title"/>
          </p:nvPr>
        </p:nvSpPr>
        <p:spPr/>
        <p:txBody>
          <a:bodyPr/>
          <a:lstStyle/>
          <a:p>
            <a:r>
              <a:rPr lang="de-DE" altLang="de-DE"/>
              <a:t>WIFI</a:t>
            </a:r>
          </a:p>
        </p:txBody>
      </p:sp>
      <p:pic>
        <p:nvPicPr>
          <p:cNvPr id="81923" name="Grafik 3">
            <a:extLst>
              <a:ext uri="{FF2B5EF4-FFF2-40B4-BE49-F238E27FC236}">
                <a16:creationId xmlns:a16="http://schemas.microsoft.com/office/drawing/2014/main" id="{0529B1D5-A587-2080-1F05-5BA1479B9FA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450" y="1477963"/>
            <a:ext cx="6938963"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1B2D3302-D6C3-53D6-46B1-BDE869C5BB36}"/>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651104" y="260648"/>
            <a:ext cx="1872208" cy="1872208"/>
          </a:xfrm>
          <a:prstGeom prst="ellipse">
            <a:avLst/>
          </a:prstGeom>
          <a:ln>
            <a:noFill/>
          </a:ln>
          <a:effectLst>
            <a:softEdge rad="127000"/>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el 1">
            <a:extLst>
              <a:ext uri="{FF2B5EF4-FFF2-40B4-BE49-F238E27FC236}">
                <a16:creationId xmlns:a16="http://schemas.microsoft.com/office/drawing/2014/main" id="{340D1BED-0C20-3C5B-F134-463463C84A7C}"/>
              </a:ext>
            </a:extLst>
          </p:cNvPr>
          <p:cNvSpPr>
            <a:spLocks noGrp="1" noChangeArrowheads="1"/>
          </p:cNvSpPr>
          <p:nvPr>
            <p:ph type="title"/>
          </p:nvPr>
        </p:nvSpPr>
        <p:spPr/>
        <p:txBody>
          <a:bodyPr/>
          <a:lstStyle/>
          <a:p>
            <a:r>
              <a:rPr lang="de-DE" altLang="de-DE"/>
              <a:t>WIFI</a:t>
            </a:r>
          </a:p>
        </p:txBody>
      </p:sp>
      <p:pic>
        <p:nvPicPr>
          <p:cNvPr id="82947" name="Picture 2" descr="How Will WiFi Evolve in the Smart Home? - Electrical Engineering News and  Products">
            <a:extLst>
              <a:ext uri="{FF2B5EF4-FFF2-40B4-BE49-F238E27FC236}">
                <a16:creationId xmlns:a16="http://schemas.microsoft.com/office/drawing/2014/main" id="{B046AA6F-3559-56A7-DC7C-204AD087A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8488"/>
            <a:ext cx="91440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Grafik 3">
            <a:extLst>
              <a:ext uri="{FF2B5EF4-FFF2-40B4-BE49-F238E27FC236}">
                <a16:creationId xmlns:a16="http://schemas.microsoft.com/office/drawing/2014/main" id="{E0A779C2-713B-8C82-924C-899AF84B6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577975"/>
            <a:ext cx="34575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DFB017EF-8D03-6C32-21D6-A34C8202603A}"/>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6372200" y="556334"/>
            <a:ext cx="2268710" cy="2268710"/>
          </a:xfrm>
          <a:prstGeom prst="ellipse">
            <a:avLst/>
          </a:prstGeom>
          <a:ln>
            <a:noFill/>
          </a:ln>
          <a:effectLst>
            <a:softEdge rad="127000"/>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a:extLst>
              <a:ext uri="{FF2B5EF4-FFF2-40B4-BE49-F238E27FC236}">
                <a16:creationId xmlns:a16="http://schemas.microsoft.com/office/drawing/2014/main" id="{01C8B75E-B0B8-08A8-F310-1792517AE8A3}"/>
              </a:ext>
            </a:extLst>
          </p:cNvPr>
          <p:cNvSpPr>
            <a:spLocks noGrp="1" noChangeArrowheads="1"/>
          </p:cNvSpPr>
          <p:nvPr>
            <p:ph type="title"/>
          </p:nvPr>
        </p:nvSpPr>
        <p:spPr/>
        <p:txBody>
          <a:bodyPr/>
          <a:lstStyle/>
          <a:p>
            <a:r>
              <a:rPr lang="de-DE" altLang="de-DE"/>
              <a:t>WIFI :: 2,5 GHZ</a:t>
            </a:r>
          </a:p>
        </p:txBody>
      </p:sp>
      <p:pic>
        <p:nvPicPr>
          <p:cNvPr id="83971" name="Grafik 3">
            <a:extLst>
              <a:ext uri="{FF2B5EF4-FFF2-40B4-BE49-F238E27FC236}">
                <a16:creationId xmlns:a16="http://schemas.microsoft.com/office/drawing/2014/main" id="{E0F6EB12-24BB-25C8-9619-7DF70B03A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628775"/>
            <a:ext cx="7623175"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1">
            <a:extLst>
              <a:ext uri="{FF2B5EF4-FFF2-40B4-BE49-F238E27FC236}">
                <a16:creationId xmlns:a16="http://schemas.microsoft.com/office/drawing/2014/main" id="{1CDA4C22-A571-9585-F9DA-37606EE840B8}"/>
              </a:ext>
            </a:extLst>
          </p:cNvPr>
          <p:cNvSpPr>
            <a:spLocks noGrp="1" noChangeArrowheads="1"/>
          </p:cNvSpPr>
          <p:nvPr>
            <p:ph type="title"/>
          </p:nvPr>
        </p:nvSpPr>
        <p:spPr/>
        <p:txBody>
          <a:bodyPr/>
          <a:lstStyle/>
          <a:p>
            <a:r>
              <a:rPr lang="de-AT" altLang="de-DE"/>
              <a:t>WIFI :: 5 GHz</a:t>
            </a:r>
            <a:endParaRPr lang="de-DE" altLang="de-DE"/>
          </a:p>
        </p:txBody>
      </p:sp>
      <p:pic>
        <p:nvPicPr>
          <p:cNvPr id="84995" name="Inhaltsplatzhalter 4">
            <a:extLst>
              <a:ext uri="{FF2B5EF4-FFF2-40B4-BE49-F238E27FC236}">
                <a16:creationId xmlns:a16="http://schemas.microsoft.com/office/drawing/2014/main" id="{D6CFFDDB-6335-1294-9B99-3A7C70A7DE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28650" y="1979270"/>
            <a:ext cx="7886700" cy="4044048"/>
          </a:xfrm>
        </p:spPr>
      </p:pic>
      <p:pic>
        <p:nvPicPr>
          <p:cNvPr id="2" name="Kamera 1">
            <a:extLst>
              <a:ext uri="{FF2B5EF4-FFF2-40B4-BE49-F238E27FC236}">
                <a16:creationId xmlns:a16="http://schemas.microsoft.com/office/drawing/2014/main" id="{1C310E50-77BB-2904-E7AF-24D225132C6F}"/>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516216" y="342678"/>
            <a:ext cx="1872208" cy="1872208"/>
          </a:xfrm>
          <a:prstGeom prst="ellipse">
            <a:avLst/>
          </a:prstGeom>
          <a:ln>
            <a:noFill/>
          </a:ln>
          <a:effectLst>
            <a:softEdge rad="127000"/>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el 1">
            <a:extLst>
              <a:ext uri="{FF2B5EF4-FFF2-40B4-BE49-F238E27FC236}">
                <a16:creationId xmlns:a16="http://schemas.microsoft.com/office/drawing/2014/main" id="{E4AEB6F4-0E71-C1E3-07BE-D52E0D1A3D29}"/>
              </a:ext>
            </a:extLst>
          </p:cNvPr>
          <p:cNvSpPr>
            <a:spLocks noGrp="1" noChangeArrowheads="1"/>
          </p:cNvSpPr>
          <p:nvPr>
            <p:ph type="title"/>
          </p:nvPr>
        </p:nvSpPr>
        <p:spPr/>
        <p:txBody>
          <a:bodyPr/>
          <a:lstStyle/>
          <a:p>
            <a:r>
              <a:rPr lang="de-DE" altLang="de-DE"/>
              <a:t>WIFI</a:t>
            </a:r>
          </a:p>
        </p:txBody>
      </p:sp>
      <p:sp>
        <p:nvSpPr>
          <p:cNvPr id="86019" name="Inhaltsplatzhalter 2">
            <a:extLst>
              <a:ext uri="{FF2B5EF4-FFF2-40B4-BE49-F238E27FC236}">
                <a16:creationId xmlns:a16="http://schemas.microsoft.com/office/drawing/2014/main" id="{7C101E90-1A2C-05B5-8C76-BBDA94EF3F15}"/>
              </a:ext>
            </a:extLst>
          </p:cNvPr>
          <p:cNvSpPr>
            <a:spLocks noGrp="1" noChangeArrowheads="1"/>
          </p:cNvSpPr>
          <p:nvPr>
            <p:ph idx="1"/>
          </p:nvPr>
        </p:nvSpPr>
        <p:spPr>
          <a:xfrm>
            <a:off x="457200" y="1600200"/>
            <a:ext cx="3322638" cy="4525963"/>
          </a:xfrm>
        </p:spPr>
        <p:txBody>
          <a:bodyPr/>
          <a:lstStyle/>
          <a:p>
            <a:r>
              <a:rPr lang="de-DE" altLang="de-DE" sz="2400"/>
              <a:t>2,4 GHz</a:t>
            </a:r>
          </a:p>
          <a:p>
            <a:pPr lvl="1"/>
            <a:r>
              <a:rPr lang="de-DE" altLang="de-DE" sz="2000"/>
              <a:t>Technisch „einfach“</a:t>
            </a:r>
          </a:p>
          <a:p>
            <a:pPr lvl="1"/>
            <a:r>
              <a:rPr lang="de-DE" altLang="de-DE" sz="2000"/>
              <a:t>Nur drei nicht überlappende Kanäle</a:t>
            </a:r>
          </a:p>
          <a:p>
            <a:r>
              <a:rPr lang="de-DE" altLang="de-DE" sz="2400"/>
              <a:t>5 GHz</a:t>
            </a:r>
          </a:p>
          <a:p>
            <a:pPr lvl="1"/>
            <a:r>
              <a:rPr lang="de-DE" altLang="de-DE" sz="2000"/>
              <a:t>19 nicht überlappende Kanäle</a:t>
            </a:r>
          </a:p>
          <a:p>
            <a:pPr lvl="1"/>
            <a:r>
              <a:rPr lang="de-DE" altLang="de-DE" sz="2000"/>
              <a:t>Kürzere Reichweite</a:t>
            </a:r>
          </a:p>
          <a:p>
            <a:pPr lvl="1"/>
            <a:endParaRPr lang="de-DE" altLang="de-DE" sz="2000"/>
          </a:p>
        </p:txBody>
      </p:sp>
      <p:pic>
        <p:nvPicPr>
          <p:cNvPr id="86020" name="Picture 2" descr="WLAN in Anwendungen mit geringem Stromverbrauch">
            <a:extLst>
              <a:ext uri="{FF2B5EF4-FFF2-40B4-BE49-F238E27FC236}">
                <a16:creationId xmlns:a16="http://schemas.microsoft.com/office/drawing/2014/main" id="{4340CC95-64DA-1AC6-70AA-289982FC0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238" y="2874591"/>
            <a:ext cx="507682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54E1120C-7F48-01BD-3304-2C59420ED436}"/>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4679465" y="908720"/>
            <a:ext cx="3328370" cy="1872208"/>
          </a:xfrm>
          <a:prstGeom prst="rect">
            <a:avLst/>
          </a:prstGeom>
          <a:ln>
            <a:noFill/>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el 1">
            <a:extLst>
              <a:ext uri="{FF2B5EF4-FFF2-40B4-BE49-F238E27FC236}">
                <a16:creationId xmlns:a16="http://schemas.microsoft.com/office/drawing/2014/main" id="{1F37F586-3F24-DEA6-A738-BE2801EA3F0E}"/>
              </a:ext>
            </a:extLst>
          </p:cNvPr>
          <p:cNvSpPr>
            <a:spLocks noGrp="1" noChangeArrowheads="1"/>
          </p:cNvSpPr>
          <p:nvPr>
            <p:ph type="title"/>
          </p:nvPr>
        </p:nvSpPr>
        <p:spPr/>
        <p:txBody>
          <a:bodyPr/>
          <a:lstStyle/>
          <a:p>
            <a:r>
              <a:rPr lang="de-AT" altLang="de-DE"/>
              <a:t>Frameaufbau</a:t>
            </a:r>
            <a:endParaRPr lang="de-DE" altLang="de-DE"/>
          </a:p>
        </p:txBody>
      </p:sp>
      <p:pic>
        <p:nvPicPr>
          <p:cNvPr id="87043" name="Grafik 3">
            <a:extLst>
              <a:ext uri="{FF2B5EF4-FFF2-40B4-BE49-F238E27FC236}">
                <a16:creationId xmlns:a16="http://schemas.microsoft.com/office/drawing/2014/main" id="{4F13AEDA-81EE-C0D0-0225-8797C8EC3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1843088"/>
            <a:ext cx="8651875"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C5BCD717-BA3A-1433-5BAF-0E58BFC54D92}"/>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613004" y="260648"/>
            <a:ext cx="1872208" cy="1872208"/>
          </a:xfrm>
          <a:prstGeom prst="ellipse">
            <a:avLst/>
          </a:prstGeom>
          <a:ln>
            <a:noFill/>
          </a:ln>
          <a:effectLst>
            <a:softEdge rad="127000"/>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el 1">
            <a:extLst>
              <a:ext uri="{FF2B5EF4-FFF2-40B4-BE49-F238E27FC236}">
                <a16:creationId xmlns:a16="http://schemas.microsoft.com/office/drawing/2014/main" id="{9A95B228-494F-DBF1-E2AF-0A9007E939F3}"/>
              </a:ext>
            </a:extLst>
          </p:cNvPr>
          <p:cNvSpPr>
            <a:spLocks noGrp="1" noChangeArrowheads="1"/>
          </p:cNvSpPr>
          <p:nvPr>
            <p:ph type="title"/>
          </p:nvPr>
        </p:nvSpPr>
        <p:spPr/>
        <p:txBody>
          <a:bodyPr/>
          <a:lstStyle/>
          <a:p>
            <a:r>
              <a:rPr lang="de-AT" altLang="de-DE"/>
              <a:t>WIFI :: Probleme</a:t>
            </a:r>
            <a:endParaRPr lang="de-DE" altLang="de-DE"/>
          </a:p>
        </p:txBody>
      </p:sp>
      <p:sp>
        <p:nvSpPr>
          <p:cNvPr id="88067" name="Inhaltsplatzhalter 2">
            <a:extLst>
              <a:ext uri="{FF2B5EF4-FFF2-40B4-BE49-F238E27FC236}">
                <a16:creationId xmlns:a16="http://schemas.microsoft.com/office/drawing/2014/main" id="{D8CD76C7-E1A3-02E0-F44B-0318138813FC}"/>
              </a:ext>
            </a:extLst>
          </p:cNvPr>
          <p:cNvSpPr>
            <a:spLocks noGrp="1" noChangeArrowheads="1"/>
          </p:cNvSpPr>
          <p:nvPr>
            <p:ph idx="1"/>
          </p:nvPr>
        </p:nvSpPr>
        <p:spPr/>
        <p:txBody>
          <a:bodyPr/>
          <a:lstStyle/>
          <a:p>
            <a:r>
              <a:rPr lang="de-AT" altLang="de-DE"/>
              <a:t>Interferenz</a:t>
            </a:r>
          </a:p>
          <a:p>
            <a:r>
              <a:rPr lang="de-AT" altLang="de-DE"/>
              <a:t>Powerconsumption</a:t>
            </a:r>
            <a:endParaRPr lang="de-DE" altLang="de-DE"/>
          </a:p>
        </p:txBody>
      </p:sp>
      <p:pic>
        <p:nvPicPr>
          <p:cNvPr id="88068" name="Grafik 3">
            <a:extLst>
              <a:ext uri="{FF2B5EF4-FFF2-40B4-BE49-F238E27FC236}">
                <a16:creationId xmlns:a16="http://schemas.microsoft.com/office/drawing/2014/main" id="{DADD5FCB-CDC9-0771-7C0E-7B3E43F44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781300"/>
            <a:ext cx="501491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6BC059EA-EFE3-6673-90F1-5E02AD984A70}"/>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156176" y="368202"/>
            <a:ext cx="2329036" cy="2329036"/>
          </a:xfrm>
          <a:prstGeom prst="ellipse">
            <a:avLst/>
          </a:prstGeom>
          <a:ln>
            <a:noFill/>
          </a:ln>
          <a:effectLst>
            <a:softEdge rad="1270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a:extLst>
              <a:ext uri="{FF2B5EF4-FFF2-40B4-BE49-F238E27FC236}">
                <a16:creationId xmlns:a16="http://schemas.microsoft.com/office/drawing/2014/main" id="{ED29A8CA-7E70-D8FA-1D5B-10802AD5E472}"/>
              </a:ext>
            </a:extLst>
          </p:cNvPr>
          <p:cNvSpPr>
            <a:spLocks noGrp="1" noChangeArrowheads="1"/>
          </p:cNvSpPr>
          <p:nvPr>
            <p:ph type="title"/>
          </p:nvPr>
        </p:nvSpPr>
        <p:spPr/>
        <p:txBody>
          <a:bodyPr/>
          <a:lstStyle/>
          <a:p>
            <a:r>
              <a:rPr lang="de-DE" altLang="de-DE"/>
              <a:t>Pioniere</a:t>
            </a:r>
          </a:p>
        </p:txBody>
      </p:sp>
      <p:pic>
        <p:nvPicPr>
          <p:cNvPr id="8195" name="Grafik 4">
            <a:extLst>
              <a:ext uri="{FF2B5EF4-FFF2-40B4-BE49-F238E27FC236}">
                <a16:creationId xmlns:a16="http://schemas.microsoft.com/office/drawing/2014/main" id="{C7DF737B-5768-9E89-8546-B4189F736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4329113"/>
            <a:ext cx="1995487"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Grafik 6">
            <a:extLst>
              <a:ext uri="{FF2B5EF4-FFF2-40B4-BE49-F238E27FC236}">
                <a16:creationId xmlns:a16="http://schemas.microsoft.com/office/drawing/2014/main" id="{B095D8BD-5920-F5F0-F41E-7CEC2469FD2A}"/>
              </a:ext>
            </a:extLst>
          </p:cNvPr>
          <p:cNvPicPr>
            <a:picLocks noChangeAspect="1" noChangeArrowheads="1"/>
          </p:cNvPicPr>
          <p:nvPr/>
        </p:nvPicPr>
        <p:blipFill>
          <a:blip r:embed="rId3">
            <a:clrChange>
              <a:clrFrom>
                <a:srgbClr val="FCFFF6"/>
              </a:clrFrom>
              <a:clrTo>
                <a:srgbClr val="FCFFF6">
                  <a:alpha val="0"/>
                </a:srgbClr>
              </a:clrTo>
            </a:clrChange>
            <a:extLst>
              <a:ext uri="{28A0092B-C50C-407E-A947-70E740481C1C}">
                <a14:useLocalDpi xmlns:a14="http://schemas.microsoft.com/office/drawing/2010/main" val="0"/>
              </a:ext>
            </a:extLst>
          </a:blip>
          <a:srcRect/>
          <a:stretch>
            <a:fillRect/>
          </a:stretch>
        </p:blipFill>
        <p:spPr bwMode="auto">
          <a:xfrm>
            <a:off x="2771775" y="4437063"/>
            <a:ext cx="5843588"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Grafik 8">
            <a:extLst>
              <a:ext uri="{FF2B5EF4-FFF2-40B4-BE49-F238E27FC236}">
                <a16:creationId xmlns:a16="http://schemas.microsoft.com/office/drawing/2014/main" id="{16F5A1D7-B834-3CED-B0E2-9154A7D731C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3771" y="1916113"/>
            <a:ext cx="3069567"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feld 9">
            <a:extLst>
              <a:ext uri="{FF2B5EF4-FFF2-40B4-BE49-F238E27FC236}">
                <a16:creationId xmlns:a16="http://schemas.microsoft.com/office/drawing/2014/main" id="{CC78CB27-1076-D6AA-1100-2B1B542851A8}"/>
              </a:ext>
            </a:extLst>
          </p:cNvPr>
          <p:cNvSpPr txBox="1">
            <a:spLocks noChangeArrowheads="1"/>
          </p:cNvSpPr>
          <p:nvPr/>
        </p:nvSpPr>
        <p:spPr bwMode="auto">
          <a:xfrm>
            <a:off x="628650" y="2743156"/>
            <a:ext cx="4032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de-DE" sz="1800" dirty="0"/>
              <a:t>Marconi  &amp; Ferdinand von Braun erhalten 1909 Nobelpreis</a:t>
            </a:r>
          </a:p>
        </p:txBody>
      </p:sp>
      <p:pic>
        <p:nvPicPr>
          <p:cNvPr id="2" name="Kamera 1">
            <a:extLst>
              <a:ext uri="{FF2B5EF4-FFF2-40B4-BE49-F238E27FC236}">
                <a16:creationId xmlns:a16="http://schemas.microsoft.com/office/drawing/2014/main" id="{80DE7D84-F2CA-34AC-689E-7C400E2FC204}"/>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3491880" y="343385"/>
            <a:ext cx="1927126" cy="1927126"/>
          </a:xfrm>
          <a:prstGeom prst="ellipse">
            <a:avLst/>
          </a:prstGeom>
          <a:ln>
            <a:noFill/>
          </a:ln>
          <a:effectLst>
            <a:softEdge rad="127000"/>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el 1">
            <a:extLst>
              <a:ext uri="{FF2B5EF4-FFF2-40B4-BE49-F238E27FC236}">
                <a16:creationId xmlns:a16="http://schemas.microsoft.com/office/drawing/2014/main" id="{7A76B575-2630-0EB2-F196-AAD2A3A348A8}"/>
              </a:ext>
            </a:extLst>
          </p:cNvPr>
          <p:cNvSpPr>
            <a:spLocks noGrp="1" noChangeArrowheads="1"/>
          </p:cNvSpPr>
          <p:nvPr>
            <p:ph type="title"/>
          </p:nvPr>
        </p:nvSpPr>
        <p:spPr/>
        <p:txBody>
          <a:bodyPr/>
          <a:lstStyle/>
          <a:p>
            <a:r>
              <a:rPr lang="de-AT" altLang="de-DE"/>
              <a:t>WIFI :: Probleme</a:t>
            </a:r>
            <a:endParaRPr lang="de-DE" altLang="de-DE"/>
          </a:p>
        </p:txBody>
      </p:sp>
      <p:sp>
        <p:nvSpPr>
          <p:cNvPr id="89091" name="Inhaltsplatzhalter 2">
            <a:extLst>
              <a:ext uri="{FF2B5EF4-FFF2-40B4-BE49-F238E27FC236}">
                <a16:creationId xmlns:a16="http://schemas.microsoft.com/office/drawing/2014/main" id="{A417F4CA-A44F-F444-0964-328E659A65CF}"/>
              </a:ext>
            </a:extLst>
          </p:cNvPr>
          <p:cNvSpPr>
            <a:spLocks noGrp="1" noChangeArrowheads="1"/>
          </p:cNvSpPr>
          <p:nvPr>
            <p:ph idx="1"/>
          </p:nvPr>
        </p:nvSpPr>
        <p:spPr/>
        <p:txBody>
          <a:bodyPr/>
          <a:lstStyle/>
          <a:p>
            <a:r>
              <a:rPr lang="de-AT" altLang="de-DE" dirty="0"/>
              <a:t>Signal </a:t>
            </a:r>
            <a:r>
              <a:rPr lang="de-AT" altLang="de-DE" dirty="0" err="1"/>
              <a:t>attanuation</a:t>
            </a:r>
            <a:r>
              <a:rPr lang="de-AT" altLang="de-DE" dirty="0"/>
              <a:t> (Abnahme der Signalenergie)</a:t>
            </a:r>
          </a:p>
          <a:p>
            <a:r>
              <a:rPr lang="de-AT" altLang="de-DE" dirty="0"/>
              <a:t>Hidden </a:t>
            </a:r>
            <a:r>
              <a:rPr lang="de-AT" altLang="de-DE" dirty="0" err="1"/>
              <a:t>node</a:t>
            </a:r>
            <a:r>
              <a:rPr lang="de-AT" altLang="de-DE" dirty="0"/>
              <a:t> </a:t>
            </a:r>
            <a:r>
              <a:rPr lang="de-AT" altLang="de-DE" dirty="0" err="1"/>
              <a:t>problem</a:t>
            </a:r>
            <a:endParaRPr lang="de-DE" altLang="de-DE" dirty="0"/>
          </a:p>
        </p:txBody>
      </p:sp>
      <p:pic>
        <p:nvPicPr>
          <p:cNvPr id="2" name="Kamera 1">
            <a:extLst>
              <a:ext uri="{FF2B5EF4-FFF2-40B4-BE49-F238E27FC236}">
                <a16:creationId xmlns:a16="http://schemas.microsoft.com/office/drawing/2014/main" id="{DED57DBC-24E9-5BDE-8EB8-8DBFBB02C9D1}"/>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6655296" y="894259"/>
            <a:ext cx="1872208" cy="1872208"/>
          </a:xfrm>
          <a:prstGeom prst="ellipse">
            <a:avLst/>
          </a:prstGeom>
          <a:ln>
            <a:noFill/>
          </a:ln>
          <a:effectLst>
            <a:softEdge rad="127000"/>
          </a:effectLst>
        </p:spPr>
      </p:pic>
      <p:pic>
        <p:nvPicPr>
          <p:cNvPr id="4" name="Grafik 3" descr="Ein Bild, das Entwurf, Kreis, Diagramm, Design enthält.&#10;&#10;Automatisch generierte Beschreibung">
            <a:extLst>
              <a:ext uri="{FF2B5EF4-FFF2-40B4-BE49-F238E27FC236}">
                <a16:creationId xmlns:a16="http://schemas.microsoft.com/office/drawing/2014/main" id="{344C17DB-B7B1-8D09-51A7-845F61BA4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361" y="2942952"/>
            <a:ext cx="6115050" cy="3057525"/>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el 1">
            <a:extLst>
              <a:ext uri="{FF2B5EF4-FFF2-40B4-BE49-F238E27FC236}">
                <a16:creationId xmlns:a16="http://schemas.microsoft.com/office/drawing/2014/main" id="{367A381E-208D-0443-BEF0-CF8E712E63A9}"/>
              </a:ext>
            </a:extLst>
          </p:cNvPr>
          <p:cNvSpPr>
            <a:spLocks noGrp="1" noChangeArrowheads="1"/>
          </p:cNvSpPr>
          <p:nvPr>
            <p:ph type="title"/>
          </p:nvPr>
        </p:nvSpPr>
        <p:spPr/>
        <p:txBody>
          <a:bodyPr/>
          <a:lstStyle/>
          <a:p>
            <a:r>
              <a:rPr lang="de-AT" altLang="de-DE"/>
              <a:t>WIFI :: Operation</a:t>
            </a:r>
            <a:endParaRPr lang="de-DE" altLang="de-DE"/>
          </a:p>
        </p:txBody>
      </p:sp>
      <p:sp>
        <p:nvSpPr>
          <p:cNvPr id="90115" name="Inhaltsplatzhalter 2">
            <a:extLst>
              <a:ext uri="{FF2B5EF4-FFF2-40B4-BE49-F238E27FC236}">
                <a16:creationId xmlns:a16="http://schemas.microsoft.com/office/drawing/2014/main" id="{D68067E3-85AE-FFDF-77ED-66473D9C83E4}"/>
              </a:ext>
            </a:extLst>
          </p:cNvPr>
          <p:cNvSpPr>
            <a:spLocks noGrp="1" noChangeArrowheads="1"/>
          </p:cNvSpPr>
          <p:nvPr>
            <p:ph idx="1"/>
          </p:nvPr>
        </p:nvSpPr>
        <p:spPr/>
        <p:txBody>
          <a:bodyPr/>
          <a:lstStyle/>
          <a:p>
            <a:r>
              <a:rPr lang="de-AT" altLang="de-DE"/>
              <a:t>Shared set identifier: SSID</a:t>
            </a:r>
          </a:p>
          <a:p>
            <a:endParaRPr lang="de-DE" altLang="de-DE"/>
          </a:p>
        </p:txBody>
      </p:sp>
      <p:pic>
        <p:nvPicPr>
          <p:cNvPr id="90116" name="Grafik 3">
            <a:extLst>
              <a:ext uri="{FF2B5EF4-FFF2-40B4-BE49-F238E27FC236}">
                <a16:creationId xmlns:a16="http://schemas.microsoft.com/office/drawing/2014/main" id="{165C9639-7369-701C-7CDB-A7825B7BF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349500"/>
            <a:ext cx="7110413"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4CB8DEFE-497D-3440-A431-C0F5AC620F23}"/>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516216" y="375692"/>
            <a:ext cx="1872208" cy="1872208"/>
          </a:xfrm>
          <a:prstGeom prst="ellipse">
            <a:avLst/>
          </a:prstGeom>
          <a:ln>
            <a:noFill/>
          </a:ln>
          <a:effectLst>
            <a:softEdge rad="127000"/>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el 1">
            <a:extLst>
              <a:ext uri="{FF2B5EF4-FFF2-40B4-BE49-F238E27FC236}">
                <a16:creationId xmlns:a16="http://schemas.microsoft.com/office/drawing/2014/main" id="{4B04F0DB-D3AF-EF78-8698-D847E68B70D7}"/>
              </a:ext>
            </a:extLst>
          </p:cNvPr>
          <p:cNvSpPr>
            <a:spLocks noGrp="1" noChangeArrowheads="1"/>
          </p:cNvSpPr>
          <p:nvPr>
            <p:ph type="title"/>
          </p:nvPr>
        </p:nvSpPr>
        <p:spPr/>
        <p:txBody>
          <a:bodyPr/>
          <a:lstStyle/>
          <a:p>
            <a:r>
              <a:rPr lang="de-AT" altLang="de-DE"/>
              <a:t>WIFI :: Operation</a:t>
            </a:r>
            <a:endParaRPr lang="de-DE" altLang="de-DE"/>
          </a:p>
        </p:txBody>
      </p:sp>
      <p:sp>
        <p:nvSpPr>
          <p:cNvPr id="91139" name="Inhaltsplatzhalter 2">
            <a:extLst>
              <a:ext uri="{FF2B5EF4-FFF2-40B4-BE49-F238E27FC236}">
                <a16:creationId xmlns:a16="http://schemas.microsoft.com/office/drawing/2014/main" id="{4D99F130-2971-2E1A-6DAC-53DAB64DBACE}"/>
              </a:ext>
            </a:extLst>
          </p:cNvPr>
          <p:cNvSpPr>
            <a:spLocks noGrp="1" noChangeArrowheads="1"/>
          </p:cNvSpPr>
          <p:nvPr>
            <p:ph idx="1"/>
          </p:nvPr>
        </p:nvSpPr>
        <p:spPr/>
        <p:txBody>
          <a:bodyPr/>
          <a:lstStyle/>
          <a:p>
            <a:r>
              <a:rPr lang="de-AT" altLang="de-DE"/>
              <a:t>Channel Bonding</a:t>
            </a:r>
            <a:endParaRPr lang="de-DE" altLang="de-DE"/>
          </a:p>
        </p:txBody>
      </p:sp>
      <p:pic>
        <p:nvPicPr>
          <p:cNvPr id="91140" name="Grafik 5">
            <a:extLst>
              <a:ext uri="{FF2B5EF4-FFF2-40B4-BE49-F238E27FC236}">
                <a16:creationId xmlns:a16="http://schemas.microsoft.com/office/drawing/2014/main" id="{745A7F47-5178-CC4F-46B5-30131254E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635" y="2780928"/>
            <a:ext cx="6222730" cy="295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A51A9F0E-56A9-4AFE-55D3-437868DDCDE6}"/>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611257" y="404068"/>
            <a:ext cx="1872208" cy="1872208"/>
          </a:xfrm>
          <a:prstGeom prst="ellipse">
            <a:avLst/>
          </a:prstGeom>
          <a:ln>
            <a:noFill/>
          </a:ln>
          <a:effectLst>
            <a:softEdge rad="127000"/>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el 1">
            <a:extLst>
              <a:ext uri="{FF2B5EF4-FFF2-40B4-BE49-F238E27FC236}">
                <a16:creationId xmlns:a16="http://schemas.microsoft.com/office/drawing/2014/main" id="{2CCEE718-3CAC-04FB-58D5-2450D2FCDFC7}"/>
              </a:ext>
            </a:extLst>
          </p:cNvPr>
          <p:cNvSpPr>
            <a:spLocks noGrp="1" noChangeArrowheads="1"/>
          </p:cNvSpPr>
          <p:nvPr>
            <p:ph type="title"/>
          </p:nvPr>
        </p:nvSpPr>
        <p:spPr/>
        <p:txBody>
          <a:bodyPr/>
          <a:lstStyle/>
          <a:p>
            <a:r>
              <a:rPr lang="de-AT" altLang="de-DE"/>
              <a:t>WIFI :: Modis</a:t>
            </a:r>
            <a:endParaRPr lang="de-DE" altLang="de-DE"/>
          </a:p>
        </p:txBody>
      </p:sp>
      <p:sp>
        <p:nvSpPr>
          <p:cNvPr id="92163" name="Inhaltsplatzhalter 2">
            <a:extLst>
              <a:ext uri="{FF2B5EF4-FFF2-40B4-BE49-F238E27FC236}">
                <a16:creationId xmlns:a16="http://schemas.microsoft.com/office/drawing/2014/main" id="{D53E5B2F-D6AE-FB4A-6B7A-218746EA10D6}"/>
              </a:ext>
            </a:extLst>
          </p:cNvPr>
          <p:cNvSpPr>
            <a:spLocks noGrp="1" noChangeArrowheads="1"/>
          </p:cNvSpPr>
          <p:nvPr>
            <p:ph idx="1"/>
          </p:nvPr>
        </p:nvSpPr>
        <p:spPr/>
        <p:txBody>
          <a:bodyPr/>
          <a:lstStyle/>
          <a:p>
            <a:r>
              <a:rPr lang="de-AT" altLang="de-DE"/>
              <a:t>Basis Service SET</a:t>
            </a:r>
            <a:endParaRPr lang="de-DE" altLang="de-DE"/>
          </a:p>
        </p:txBody>
      </p:sp>
      <p:pic>
        <p:nvPicPr>
          <p:cNvPr id="92164" name="Grafik 3">
            <a:extLst>
              <a:ext uri="{FF2B5EF4-FFF2-40B4-BE49-F238E27FC236}">
                <a16:creationId xmlns:a16="http://schemas.microsoft.com/office/drawing/2014/main" id="{5C3D2BC7-D877-4CE9-A33D-6435D6C52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636838"/>
            <a:ext cx="504031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B20BE10D-EC64-4CCB-1638-557AB8AAFD6E}"/>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372200" y="365126"/>
            <a:ext cx="2143150" cy="2143150"/>
          </a:xfrm>
          <a:prstGeom prst="ellipse">
            <a:avLst/>
          </a:prstGeom>
          <a:ln>
            <a:noFill/>
          </a:ln>
          <a:effectLst>
            <a:softEdge rad="127000"/>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el 1">
            <a:extLst>
              <a:ext uri="{FF2B5EF4-FFF2-40B4-BE49-F238E27FC236}">
                <a16:creationId xmlns:a16="http://schemas.microsoft.com/office/drawing/2014/main" id="{F2DF8C09-B435-02EC-E851-66B1F89E140C}"/>
              </a:ext>
            </a:extLst>
          </p:cNvPr>
          <p:cNvSpPr>
            <a:spLocks noGrp="1" noChangeArrowheads="1"/>
          </p:cNvSpPr>
          <p:nvPr>
            <p:ph type="title"/>
          </p:nvPr>
        </p:nvSpPr>
        <p:spPr/>
        <p:txBody>
          <a:bodyPr/>
          <a:lstStyle/>
          <a:p>
            <a:r>
              <a:rPr lang="de-AT" altLang="de-DE"/>
              <a:t>WIFI :: Modis</a:t>
            </a:r>
            <a:endParaRPr lang="de-DE" altLang="de-DE"/>
          </a:p>
        </p:txBody>
      </p:sp>
      <p:sp>
        <p:nvSpPr>
          <p:cNvPr id="93187" name="Inhaltsplatzhalter 2">
            <a:extLst>
              <a:ext uri="{FF2B5EF4-FFF2-40B4-BE49-F238E27FC236}">
                <a16:creationId xmlns:a16="http://schemas.microsoft.com/office/drawing/2014/main" id="{6C5FFB87-4145-EB57-2A80-04B58909C250}"/>
              </a:ext>
            </a:extLst>
          </p:cNvPr>
          <p:cNvSpPr>
            <a:spLocks noGrp="1" noChangeArrowheads="1"/>
          </p:cNvSpPr>
          <p:nvPr>
            <p:ph idx="1"/>
          </p:nvPr>
        </p:nvSpPr>
        <p:spPr/>
        <p:txBody>
          <a:bodyPr/>
          <a:lstStyle/>
          <a:p>
            <a:r>
              <a:rPr lang="de-AT" altLang="de-DE"/>
              <a:t>Extended Service SET</a:t>
            </a:r>
            <a:endParaRPr lang="de-DE" altLang="de-DE"/>
          </a:p>
        </p:txBody>
      </p:sp>
      <p:pic>
        <p:nvPicPr>
          <p:cNvPr id="93188" name="Grafik 4">
            <a:extLst>
              <a:ext uri="{FF2B5EF4-FFF2-40B4-BE49-F238E27FC236}">
                <a16:creationId xmlns:a16="http://schemas.microsoft.com/office/drawing/2014/main" id="{E4BE10DA-10E9-BA36-EB18-BDC21A3FF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133600"/>
            <a:ext cx="5545137"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7D56377A-A687-9902-E8E9-217937D90A87}"/>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732240" y="476672"/>
            <a:ext cx="1872208" cy="1872208"/>
          </a:xfrm>
          <a:prstGeom prst="ellipse">
            <a:avLst/>
          </a:prstGeom>
          <a:ln>
            <a:noFill/>
          </a:ln>
          <a:effectLst>
            <a:softEdge rad="127000"/>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el 1">
            <a:extLst>
              <a:ext uri="{FF2B5EF4-FFF2-40B4-BE49-F238E27FC236}">
                <a16:creationId xmlns:a16="http://schemas.microsoft.com/office/drawing/2014/main" id="{8903A432-1FB9-4DD5-53C0-7FCF9A7326DC}"/>
              </a:ext>
            </a:extLst>
          </p:cNvPr>
          <p:cNvSpPr>
            <a:spLocks noGrp="1" noChangeArrowheads="1"/>
          </p:cNvSpPr>
          <p:nvPr>
            <p:ph type="title"/>
          </p:nvPr>
        </p:nvSpPr>
        <p:spPr/>
        <p:txBody>
          <a:bodyPr/>
          <a:lstStyle/>
          <a:p>
            <a:r>
              <a:rPr lang="de-AT" altLang="de-DE"/>
              <a:t>WIFI :: Frames</a:t>
            </a:r>
            <a:endParaRPr lang="de-DE" altLang="de-DE"/>
          </a:p>
        </p:txBody>
      </p:sp>
      <p:sp>
        <p:nvSpPr>
          <p:cNvPr id="94211" name="Inhaltsplatzhalter 2">
            <a:extLst>
              <a:ext uri="{FF2B5EF4-FFF2-40B4-BE49-F238E27FC236}">
                <a16:creationId xmlns:a16="http://schemas.microsoft.com/office/drawing/2014/main" id="{6D045C38-B74F-623F-17BA-3068BEE558F3}"/>
              </a:ext>
            </a:extLst>
          </p:cNvPr>
          <p:cNvSpPr>
            <a:spLocks noGrp="1" noChangeArrowheads="1"/>
          </p:cNvSpPr>
          <p:nvPr>
            <p:ph idx="1"/>
          </p:nvPr>
        </p:nvSpPr>
        <p:spPr>
          <a:xfrm>
            <a:off x="457200" y="1600200"/>
            <a:ext cx="4762500" cy="4525963"/>
          </a:xfrm>
        </p:spPr>
        <p:txBody>
          <a:bodyPr/>
          <a:lstStyle/>
          <a:p>
            <a:pPr algn="just">
              <a:lnSpc>
                <a:spcPct val="107000"/>
              </a:lnSpc>
              <a:buFont typeface="Symbol" panose="05050102010706020507" pitchFamily="18" charset="2"/>
              <a:buChar char=""/>
            </a:pPr>
            <a:r>
              <a:rPr lang="de-AT" altLang="de-DE" sz="1800" i="1" dirty="0">
                <a:latin typeface="Calibri" panose="020F0502020204030204" pitchFamily="34" charset="0"/>
                <a:ea typeface="Calibri" panose="020F0502020204030204" pitchFamily="34" charset="0"/>
                <a:cs typeface="Times New Roman" panose="02020603050405020304" pitchFamily="18" charset="0"/>
              </a:rPr>
              <a:t>Beacons</a:t>
            </a:r>
          </a:p>
          <a:p>
            <a:pPr lvl="1" indent="-342900" algn="just">
              <a:lnSpc>
                <a:spcPct val="107000"/>
              </a:lnSpc>
              <a:buFont typeface="Symbol" panose="05050102010706020507" pitchFamily="18" charset="2"/>
              <a:buChar char=""/>
            </a:pPr>
            <a:r>
              <a:rPr lang="de-AT" altLang="de-DE" sz="1400" dirty="0">
                <a:latin typeface="Calibri" panose="020F0502020204030204" pitchFamily="34" charset="0"/>
                <a:ea typeface="Calibri" panose="020F0502020204030204" pitchFamily="34" charset="0"/>
                <a:cs typeface="Times New Roman" panose="02020603050405020304" pitchFamily="18" charset="0"/>
              </a:rPr>
              <a:t>Frames die vom WLAN zum </a:t>
            </a:r>
            <a:r>
              <a:rPr lang="de-AT" altLang="de-DE" sz="1400" dirty="0" err="1">
                <a:latin typeface="Calibri" panose="020F0502020204030204" pitchFamily="34" charset="0"/>
                <a:ea typeface="Calibri" panose="020F0502020204030204" pitchFamily="34" charset="0"/>
                <a:cs typeface="Times New Roman" panose="02020603050405020304" pitchFamily="18" charset="0"/>
              </a:rPr>
              <a:t>advertisement</a:t>
            </a:r>
            <a:r>
              <a:rPr lang="de-AT" altLang="de-DE" sz="1400" dirty="0">
                <a:latin typeface="Calibri" panose="020F0502020204030204" pitchFamily="34" charset="0"/>
                <a:ea typeface="Calibri" panose="020F0502020204030204" pitchFamily="34" charset="0"/>
                <a:cs typeface="Times New Roman" panose="02020603050405020304" pitchFamily="18" charset="0"/>
              </a:rPr>
              <a:t> benutzt werden.</a:t>
            </a:r>
          </a:p>
          <a:p>
            <a:pPr lvl="1" indent="-342900" algn="just">
              <a:lnSpc>
                <a:spcPct val="107000"/>
              </a:lnSpc>
              <a:buFont typeface="Symbol" panose="05050102010706020507" pitchFamily="18" charset="2"/>
              <a:buChar char=""/>
            </a:pPr>
            <a:r>
              <a:rPr lang="de-AT" altLang="de-DE" sz="1400" dirty="0" err="1">
                <a:latin typeface="Calibri" panose="020F0502020204030204" pitchFamily="34" charset="0"/>
                <a:ea typeface="Calibri" panose="020F0502020204030204" pitchFamily="34" charset="0"/>
                <a:cs typeface="Times New Roman" panose="02020603050405020304" pitchFamily="18" charset="0"/>
              </a:rPr>
              <a:t>Advertisen</a:t>
            </a:r>
            <a:r>
              <a:rPr lang="de-AT" altLang="de-DE" sz="1400" dirty="0">
                <a:latin typeface="Calibri" panose="020F0502020204030204" pitchFamily="34" charset="0"/>
                <a:ea typeface="Calibri" panose="020F0502020204030204" pitchFamily="34" charset="0"/>
                <a:cs typeface="Times New Roman" panose="02020603050405020304" pitchFamily="18" charset="0"/>
              </a:rPr>
              <a:t> SSID &amp; Security</a:t>
            </a:r>
            <a:endParaRPr lang="de-DE" altLang="de-DE"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buFont typeface="Symbol" panose="05050102010706020507" pitchFamily="18" charset="2"/>
              <a:buChar char=""/>
            </a:pPr>
            <a:r>
              <a:rPr lang="de-AT" altLang="de-DE" sz="1800" i="1" dirty="0" err="1">
                <a:latin typeface="Calibri" panose="020F0502020204030204" pitchFamily="34" charset="0"/>
                <a:ea typeface="Calibri" panose="020F0502020204030204" pitchFamily="34" charset="0"/>
                <a:cs typeface="Times New Roman" panose="02020603050405020304" pitchFamily="18" charset="0"/>
              </a:rPr>
              <a:t>Probes</a:t>
            </a:r>
            <a:endParaRPr lang="de-AT" altLang="de-DE" sz="1800" i="1" dirty="0">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07000"/>
              </a:lnSpc>
              <a:buFont typeface="Symbol" panose="05050102010706020507" pitchFamily="18" charset="2"/>
              <a:buChar char=""/>
            </a:pPr>
            <a:r>
              <a:rPr lang="de-AT" altLang="de-DE" sz="1400" dirty="0">
                <a:latin typeface="Calibri" panose="020F0502020204030204" pitchFamily="34" charset="0"/>
                <a:ea typeface="Calibri" panose="020F0502020204030204" pitchFamily="34" charset="0"/>
                <a:cs typeface="Times New Roman" panose="02020603050405020304" pitchFamily="18" charset="0"/>
              </a:rPr>
              <a:t>Frames, die von WLAN-Clients benutzt werden, um deren Netz „zu finden“</a:t>
            </a:r>
            <a:endParaRPr lang="de-DE" altLang="de-DE"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buFont typeface="Symbol" panose="05050102010706020507" pitchFamily="18" charset="2"/>
              <a:buChar char=""/>
            </a:pPr>
            <a:r>
              <a:rPr lang="de-AT" altLang="de-DE" sz="1800" i="1" dirty="0">
                <a:latin typeface="Calibri" panose="020F0502020204030204" pitchFamily="34" charset="0"/>
                <a:ea typeface="Calibri" panose="020F0502020204030204" pitchFamily="34" charset="0"/>
                <a:cs typeface="Times New Roman" panose="02020603050405020304" pitchFamily="18" charset="0"/>
              </a:rPr>
              <a:t>Authentication</a:t>
            </a:r>
          </a:p>
          <a:p>
            <a:pPr lvl="1" indent="-342900" algn="just">
              <a:lnSpc>
                <a:spcPct val="107000"/>
              </a:lnSpc>
              <a:buFont typeface="Symbol" panose="05050102010706020507" pitchFamily="18" charset="2"/>
              <a:buChar char=""/>
            </a:pPr>
            <a:r>
              <a:rPr lang="de-AT" altLang="de-DE" sz="1400" dirty="0">
                <a:latin typeface="Calibri" panose="020F0502020204030204" pitchFamily="34" charset="0"/>
                <a:ea typeface="Calibri" panose="020F0502020204030204" pitchFamily="34" charset="0"/>
                <a:cs typeface="Times New Roman" panose="02020603050405020304" pitchFamily="18" charset="0"/>
              </a:rPr>
              <a:t>Authentifizierung</a:t>
            </a:r>
            <a:endParaRPr lang="de-DE" altLang="de-DE"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Font typeface="Symbol" panose="05050102010706020507" pitchFamily="18" charset="2"/>
              <a:buChar char=""/>
            </a:pPr>
            <a:r>
              <a:rPr lang="de-AT" altLang="de-DE" sz="1800" i="1" dirty="0" err="1">
                <a:latin typeface="Calibri" panose="020F0502020204030204" pitchFamily="34" charset="0"/>
                <a:ea typeface="Calibri" panose="020F0502020204030204" pitchFamily="34" charset="0"/>
                <a:cs typeface="Times New Roman" panose="02020603050405020304" pitchFamily="18" charset="0"/>
              </a:rPr>
              <a:t>Association</a:t>
            </a:r>
            <a:endParaRPr lang="de-AT" altLang="de-DE" sz="1800" i="1" dirty="0">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07000"/>
              </a:lnSpc>
              <a:spcAft>
                <a:spcPts val="800"/>
              </a:spcAft>
              <a:buFont typeface="Symbol" panose="05050102010706020507" pitchFamily="18" charset="2"/>
              <a:buChar char=""/>
            </a:pPr>
            <a:r>
              <a:rPr lang="de-AT" altLang="de-DE" sz="1400" dirty="0">
                <a:latin typeface="Calibri" panose="020F0502020204030204" pitchFamily="34" charset="0"/>
                <a:ea typeface="Calibri" panose="020F0502020204030204" pitchFamily="34" charset="0"/>
                <a:cs typeface="Times New Roman" panose="02020603050405020304" pitchFamily="18" charset="0"/>
              </a:rPr>
              <a:t>Der eigentliche Prozess, der die Verbindung zwischen Client und AP herstellt.</a:t>
            </a:r>
            <a:endParaRPr lang="de-DE" altLang="de-DE" sz="1400" dirty="0">
              <a:latin typeface="Calibri" panose="020F0502020204030204" pitchFamily="34" charset="0"/>
              <a:ea typeface="Calibri" panose="020F0502020204030204" pitchFamily="34" charset="0"/>
              <a:cs typeface="Times New Roman" panose="02020603050405020304" pitchFamily="18" charset="0"/>
            </a:endParaRPr>
          </a:p>
          <a:p>
            <a:endParaRPr lang="de-DE" altLang="de-DE" dirty="0"/>
          </a:p>
        </p:txBody>
      </p:sp>
      <p:pic>
        <p:nvPicPr>
          <p:cNvPr id="94212" name="Grafik 3">
            <a:extLst>
              <a:ext uri="{FF2B5EF4-FFF2-40B4-BE49-F238E27FC236}">
                <a16:creationId xmlns:a16="http://schemas.microsoft.com/office/drawing/2014/main" id="{ECAB7F90-3DE4-0124-D995-BD5E62FC9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3212976"/>
            <a:ext cx="34448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13F7AFA9-95C2-F1BF-54D2-10A98EFF59B5}"/>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655296" y="894259"/>
            <a:ext cx="1872208" cy="1872208"/>
          </a:xfrm>
          <a:prstGeom prst="ellipse">
            <a:avLst/>
          </a:prstGeom>
          <a:ln>
            <a:noFill/>
          </a:ln>
          <a:effectLst>
            <a:softEdge rad="127000"/>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a:extLst>
              <a:ext uri="{FF2B5EF4-FFF2-40B4-BE49-F238E27FC236}">
                <a16:creationId xmlns:a16="http://schemas.microsoft.com/office/drawing/2014/main" id="{8C7E8C53-7FF1-CA0E-6028-0A8EA7CDB2FD}"/>
              </a:ext>
            </a:extLst>
          </p:cNvPr>
          <p:cNvSpPr>
            <a:spLocks noGrp="1" noChangeArrowheads="1"/>
          </p:cNvSpPr>
          <p:nvPr>
            <p:ph type="title"/>
          </p:nvPr>
        </p:nvSpPr>
        <p:spPr>
          <a:xfrm>
            <a:off x="490538" y="260350"/>
            <a:ext cx="8229600" cy="1143000"/>
          </a:xfrm>
        </p:spPr>
        <p:txBody>
          <a:bodyPr/>
          <a:lstStyle/>
          <a:p>
            <a:r>
              <a:rPr lang="de-AT" altLang="de-DE"/>
              <a:t>WIFI :: wave 5</a:t>
            </a:r>
            <a:endParaRPr lang="de-DE" altLang="de-DE"/>
          </a:p>
        </p:txBody>
      </p:sp>
      <p:pic>
        <p:nvPicPr>
          <p:cNvPr id="95235" name="Inhaltsplatzhalter 4">
            <a:extLst>
              <a:ext uri="{FF2B5EF4-FFF2-40B4-BE49-F238E27FC236}">
                <a16:creationId xmlns:a16="http://schemas.microsoft.com/office/drawing/2014/main" id="{6434504F-044B-0BED-4374-A1AAB3AF7A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62160" y="1825625"/>
            <a:ext cx="7819680" cy="4351338"/>
          </a:xfrm>
        </p:spPr>
      </p:pic>
      <p:pic>
        <p:nvPicPr>
          <p:cNvPr id="2" name="Kamera 1">
            <a:extLst>
              <a:ext uri="{FF2B5EF4-FFF2-40B4-BE49-F238E27FC236}">
                <a16:creationId xmlns:a16="http://schemas.microsoft.com/office/drawing/2014/main" id="{1A62A3A0-4C24-1B16-EDE7-4D304A7A6FE6}"/>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5364088" y="260350"/>
            <a:ext cx="1872208" cy="1872208"/>
          </a:xfrm>
          <a:prstGeom prst="ellipse">
            <a:avLst/>
          </a:prstGeom>
          <a:ln>
            <a:noFill/>
          </a:ln>
          <a:effectLst>
            <a:softEdge rad="127000"/>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el 1">
            <a:extLst>
              <a:ext uri="{FF2B5EF4-FFF2-40B4-BE49-F238E27FC236}">
                <a16:creationId xmlns:a16="http://schemas.microsoft.com/office/drawing/2014/main" id="{26B65A1C-CC08-C876-4647-422B61FEFA88}"/>
              </a:ext>
            </a:extLst>
          </p:cNvPr>
          <p:cNvSpPr>
            <a:spLocks noGrp="1" noChangeArrowheads="1"/>
          </p:cNvSpPr>
          <p:nvPr>
            <p:ph type="title"/>
          </p:nvPr>
        </p:nvSpPr>
        <p:spPr/>
        <p:txBody>
          <a:bodyPr/>
          <a:lstStyle/>
          <a:p>
            <a:r>
              <a:rPr lang="de-AT" altLang="de-DE"/>
              <a:t>WIFI :: wave 5</a:t>
            </a:r>
            <a:endParaRPr lang="de-DE" altLang="de-DE"/>
          </a:p>
        </p:txBody>
      </p:sp>
      <p:pic>
        <p:nvPicPr>
          <p:cNvPr id="96259" name="Grafik 4">
            <a:extLst>
              <a:ext uri="{FF2B5EF4-FFF2-40B4-BE49-F238E27FC236}">
                <a16:creationId xmlns:a16="http://schemas.microsoft.com/office/drawing/2014/main" id="{58DFA87A-844C-9A81-E91D-1B159C14B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081213"/>
            <a:ext cx="7878762"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7FE9890C-CF2C-1AF9-48BD-F924C85111AC}"/>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627862" y="276746"/>
            <a:ext cx="1872208" cy="1872208"/>
          </a:xfrm>
          <a:prstGeom prst="ellipse">
            <a:avLst/>
          </a:prstGeom>
          <a:ln>
            <a:noFill/>
          </a:ln>
          <a:effectLst>
            <a:softEdge rad="127000"/>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el 1">
            <a:extLst>
              <a:ext uri="{FF2B5EF4-FFF2-40B4-BE49-F238E27FC236}">
                <a16:creationId xmlns:a16="http://schemas.microsoft.com/office/drawing/2014/main" id="{9F500893-E3F9-EE5D-272D-79061C8181F2}"/>
              </a:ext>
            </a:extLst>
          </p:cNvPr>
          <p:cNvSpPr>
            <a:spLocks noGrp="1" noChangeArrowheads="1"/>
          </p:cNvSpPr>
          <p:nvPr>
            <p:ph type="title"/>
          </p:nvPr>
        </p:nvSpPr>
        <p:spPr/>
        <p:txBody>
          <a:bodyPr/>
          <a:lstStyle/>
          <a:p>
            <a:r>
              <a:rPr lang="de-AT" altLang="de-DE"/>
              <a:t>WIFI :: Design</a:t>
            </a:r>
            <a:endParaRPr lang="de-DE" altLang="de-DE"/>
          </a:p>
        </p:txBody>
      </p:sp>
      <p:pic>
        <p:nvPicPr>
          <p:cNvPr id="97283" name="Grafik 4">
            <a:extLst>
              <a:ext uri="{FF2B5EF4-FFF2-40B4-BE49-F238E27FC236}">
                <a16:creationId xmlns:a16="http://schemas.microsoft.com/office/drawing/2014/main" id="{0A8613A1-565C-4B72-89B3-9C2F3DEB6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600200"/>
            <a:ext cx="576262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mera 1">
            <a:extLst>
              <a:ext uri="{FF2B5EF4-FFF2-40B4-BE49-F238E27FC236}">
                <a16:creationId xmlns:a16="http://schemas.microsoft.com/office/drawing/2014/main" id="{1F8456AF-EBBE-0F11-C5B7-3AAB25ED9BDB}"/>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6731521" y="365126"/>
            <a:ext cx="1872208" cy="1872208"/>
          </a:xfrm>
          <a:prstGeom prst="ellipse">
            <a:avLst/>
          </a:prstGeom>
          <a:ln>
            <a:noFill/>
          </a:ln>
          <a:effectLst>
            <a:softEdge rad="127000"/>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el 1">
            <a:extLst>
              <a:ext uri="{FF2B5EF4-FFF2-40B4-BE49-F238E27FC236}">
                <a16:creationId xmlns:a16="http://schemas.microsoft.com/office/drawing/2014/main" id="{F031F9D6-4422-06DF-1F5F-700AD360BD70}"/>
              </a:ext>
            </a:extLst>
          </p:cNvPr>
          <p:cNvSpPr>
            <a:spLocks noGrp="1" noChangeArrowheads="1"/>
          </p:cNvSpPr>
          <p:nvPr>
            <p:ph type="title"/>
          </p:nvPr>
        </p:nvSpPr>
        <p:spPr/>
        <p:txBody>
          <a:bodyPr/>
          <a:lstStyle/>
          <a:p>
            <a:r>
              <a:rPr lang="de-AT" altLang="de-DE"/>
              <a:t>WIFI :: Security :: Mobilfunk</a:t>
            </a:r>
            <a:endParaRPr lang="de-DE" altLang="de-DE"/>
          </a:p>
        </p:txBody>
      </p:sp>
      <p:pic>
        <p:nvPicPr>
          <p:cNvPr id="98307" name="Grafik 4">
            <a:extLst>
              <a:ext uri="{FF2B5EF4-FFF2-40B4-BE49-F238E27FC236}">
                <a16:creationId xmlns:a16="http://schemas.microsoft.com/office/drawing/2014/main" id="{B0EB1EAF-A198-FD72-A3AC-F97FDC40F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1438"/>
            <a:ext cx="8201025"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signHTLWebin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HTLWebinar" id="{60E06728-DD54-49CB-8EF8-BAF570BC558A}" vid="{A403894C-B4FE-4C24-9850-CF9757ACF3DD}"/>
    </a:ext>
  </a:extLst>
</a:theme>
</file>

<file path=docProps/app.xml><?xml version="1.0" encoding="utf-8"?>
<Properties xmlns="http://schemas.openxmlformats.org/officeDocument/2006/extended-properties" xmlns:vt="http://schemas.openxmlformats.org/officeDocument/2006/docPropsVTypes">
  <Template>DesignHTLWebinar</Template>
  <TotalTime>0</TotalTime>
  <Words>5339</Words>
  <Application>Microsoft Office PowerPoint</Application>
  <PresentationFormat>Bildschirmpräsentation (4:3)</PresentationFormat>
  <Paragraphs>652</Paragraphs>
  <Slides>107</Slides>
  <Notes>0</Notes>
  <HiddenSlides>7</HiddenSlides>
  <MMClips>0</MMClips>
  <ScaleCrop>false</ScaleCrop>
  <HeadingPairs>
    <vt:vector size="4" baseType="variant">
      <vt:variant>
        <vt:lpstr>Design</vt:lpstr>
      </vt:variant>
      <vt:variant>
        <vt:i4>1</vt:i4>
      </vt:variant>
      <vt:variant>
        <vt:lpstr>Folientitel</vt:lpstr>
      </vt:variant>
      <vt:variant>
        <vt:i4>107</vt:i4>
      </vt:variant>
    </vt:vector>
  </HeadingPairs>
  <TitlesOfParts>
    <vt:vector size="108" baseType="lpstr">
      <vt:lpstr>DesignHTLWebinar</vt:lpstr>
      <vt:lpstr>Mobile Kommunikation</vt:lpstr>
      <vt:lpstr>PowerPoint-Präsentation</vt:lpstr>
      <vt:lpstr>Zeitplan</vt:lpstr>
      <vt:lpstr>Überblick</vt:lpstr>
      <vt:lpstr>Pioniere</vt:lpstr>
      <vt:lpstr>Pioniere</vt:lpstr>
      <vt:lpstr>Pioniere</vt:lpstr>
      <vt:lpstr>Pioniere</vt:lpstr>
      <vt:lpstr>Pioniere</vt:lpstr>
      <vt:lpstr>Weiterentwicklungen</vt:lpstr>
      <vt:lpstr>Weiterentwicklungen</vt:lpstr>
      <vt:lpstr>Das „Funkfeld“</vt:lpstr>
      <vt:lpstr>Mobilkommunikation</vt:lpstr>
      <vt:lpstr>… die Anfänge einer Technologie…</vt:lpstr>
      <vt:lpstr>… die Anfänge einer Technologie…</vt:lpstr>
      <vt:lpstr>… die Anfänge einer Technologie…</vt:lpstr>
      <vt:lpstr>… die Anfänge einer Technologie…</vt:lpstr>
      <vt:lpstr>… die Anfänge einer Technologie…</vt:lpstr>
      <vt:lpstr>Teilnehmerstand heute</vt:lpstr>
      <vt:lpstr>Rufnummernplan laut rtr</vt:lpstr>
      <vt:lpstr>Frequenzbänder (1)</vt:lpstr>
      <vt:lpstr>Frequenzbänder (2)</vt:lpstr>
      <vt:lpstr>Grundlagen der Funkübertragung</vt:lpstr>
      <vt:lpstr>Grundlagen der Funkübertragung</vt:lpstr>
      <vt:lpstr>Netzstruktur</vt:lpstr>
      <vt:lpstr>Netzstruktur</vt:lpstr>
      <vt:lpstr>Netzstruktur</vt:lpstr>
      <vt:lpstr>Clusterorganisation</vt:lpstr>
      <vt:lpstr>Netzstruktur</vt:lpstr>
      <vt:lpstr>GSM</vt:lpstr>
      <vt:lpstr>GSM Funktionsschemata</vt:lpstr>
      <vt:lpstr>GSM-Funktionsaufbau</vt:lpstr>
      <vt:lpstr>GSM</vt:lpstr>
      <vt:lpstr>Radiosubsystem RSS</vt:lpstr>
      <vt:lpstr>Radiosubsystem RSS</vt:lpstr>
      <vt:lpstr>RSS: Subscriber Identity Module (SIM)</vt:lpstr>
      <vt:lpstr>RSS: Subscriber Identity Module (SIM)</vt:lpstr>
      <vt:lpstr>RSS: Subscriber Identity Module (SIM)</vt:lpstr>
      <vt:lpstr>RSS: Subscriber Identity Module (SIM)</vt:lpstr>
      <vt:lpstr>RSS: Radio Access Network (RAN)</vt:lpstr>
      <vt:lpstr>RSS: Base Station Controller</vt:lpstr>
      <vt:lpstr>RSS: Base Station Controller</vt:lpstr>
      <vt:lpstr>RSS: Base tranceiver station </vt:lpstr>
      <vt:lpstr>RSS: Aufgaben der BTS</vt:lpstr>
      <vt:lpstr>GSM Sprachkanalkodierung</vt:lpstr>
      <vt:lpstr>GSM - Abtastung</vt:lpstr>
      <vt:lpstr>GSM – Klasse-I Bits</vt:lpstr>
      <vt:lpstr>GSM Klasse-I &amp; II Bits</vt:lpstr>
      <vt:lpstr>Interleaving</vt:lpstr>
      <vt:lpstr>RSS: Transcoder Rate Adaption Unit</vt:lpstr>
      <vt:lpstr>TRAU: RPE/LTP-LPC Sprachkompression </vt:lpstr>
      <vt:lpstr>TRAU: RPE/LTP-LPC Sprachkompression</vt:lpstr>
      <vt:lpstr>TRAU: RPE/LTP-LPC Sprachkompression</vt:lpstr>
      <vt:lpstr>TRAU: RPE/LTP-LPC Sprachkompression</vt:lpstr>
      <vt:lpstr>TRAU: RPE/LTP-LPC Sprachkompression</vt:lpstr>
      <vt:lpstr>TRAU: RPE/LTP-LPC Sprachkompression</vt:lpstr>
      <vt:lpstr>TRAU: RPE/LTP-LPC Sprachkompression</vt:lpstr>
      <vt:lpstr>PowerPoint-Präsentation</vt:lpstr>
      <vt:lpstr>Switching and Management Subsystem - SMSS </vt:lpstr>
      <vt:lpstr>GSM - MSC</vt:lpstr>
      <vt:lpstr>GSM - HLR</vt:lpstr>
      <vt:lpstr>GSM - OMS</vt:lpstr>
      <vt:lpstr>GSM Dienste</vt:lpstr>
      <vt:lpstr>GSM Dienstmerkmale</vt:lpstr>
      <vt:lpstr>GSM - Funktionsablauf</vt:lpstr>
      <vt:lpstr>GSM Interleaving</vt:lpstr>
      <vt:lpstr>GSM Funkschnittstelle</vt:lpstr>
      <vt:lpstr>GSM – TDMA  Frame</vt:lpstr>
      <vt:lpstr>GSM Frequenzplanung</vt:lpstr>
      <vt:lpstr>GSM Schnittstellen</vt:lpstr>
      <vt:lpstr>GSM Schnittstellen</vt:lpstr>
      <vt:lpstr>GSM Layer3 Protokolle</vt:lpstr>
      <vt:lpstr>GSM-Adressierung</vt:lpstr>
      <vt:lpstr>GSM-Funktionsabläufe</vt:lpstr>
      <vt:lpstr>GSM-Funktionsabläufe</vt:lpstr>
      <vt:lpstr>GSM-Funktionsabläufe</vt:lpstr>
      <vt:lpstr>GSM-Funktionsabläufe</vt:lpstr>
      <vt:lpstr>GSM Handover</vt:lpstr>
      <vt:lpstr>Handover - Kriterien</vt:lpstr>
      <vt:lpstr>Von 2G zu 5G</vt:lpstr>
      <vt:lpstr>Von 2G zu 5G</vt:lpstr>
      <vt:lpstr>Von 2G zu 5G</vt:lpstr>
      <vt:lpstr>WIFI</vt:lpstr>
      <vt:lpstr>WIFI</vt:lpstr>
      <vt:lpstr>WIFI :: 2,5 GHZ</vt:lpstr>
      <vt:lpstr>WIFI :: 5 GHz</vt:lpstr>
      <vt:lpstr>WIFI</vt:lpstr>
      <vt:lpstr>Frameaufbau</vt:lpstr>
      <vt:lpstr>WIFI :: Probleme</vt:lpstr>
      <vt:lpstr>WIFI :: Probleme</vt:lpstr>
      <vt:lpstr>WIFI :: Operation</vt:lpstr>
      <vt:lpstr>WIFI :: Operation</vt:lpstr>
      <vt:lpstr>WIFI :: Modis</vt:lpstr>
      <vt:lpstr>WIFI :: Modis</vt:lpstr>
      <vt:lpstr>WIFI :: Frames</vt:lpstr>
      <vt:lpstr>WIFI :: wave 5</vt:lpstr>
      <vt:lpstr>WIFI :: wave 5</vt:lpstr>
      <vt:lpstr>WIFI :: Design</vt:lpstr>
      <vt:lpstr>WIFI :: Security :: Mobilfunk</vt:lpstr>
      <vt:lpstr>WIFI :: Security</vt:lpstr>
      <vt:lpstr>WIFI :: WEP</vt:lpstr>
      <vt:lpstr>WIFI :: WEP</vt:lpstr>
      <vt:lpstr>WIFI :: WPA</vt:lpstr>
      <vt:lpstr>WIFI :: SAE</vt:lpstr>
      <vt:lpstr>WIFI :: SAE</vt:lpstr>
      <vt:lpstr>WIFI :: TOOLS</vt:lpstr>
      <vt:lpstr>Vielen Dank für  Ihre Aufmerksamkeit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Kommunikation</dc:title>
  <dc:creator>chris</dc:creator>
  <cp:lastModifiedBy>Captain Cisco</cp:lastModifiedBy>
  <cp:revision>65</cp:revision>
  <dcterms:created xsi:type="dcterms:W3CDTF">2004-08-18T08:06:21Z</dcterms:created>
  <dcterms:modified xsi:type="dcterms:W3CDTF">2023-10-03T08:58:32Z</dcterms:modified>
</cp:coreProperties>
</file>