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6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9926638" cy="6797675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82745" autoAdjust="0"/>
  </p:normalViewPr>
  <p:slideViewPr>
    <p:cSldViewPr snapToGrid="0">
      <p:cViewPr varScale="1">
        <p:scale>
          <a:sx n="71" d="100"/>
          <a:sy n="71" d="100"/>
        </p:scale>
        <p:origin x="523" y="53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5622799" y="0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377314-ED42-4EFB-9D5A-A94A799CA958}" type="datetimeFigureOut">
              <a:rPr lang="de-AT" smtClean="0"/>
              <a:t>08.03.2018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1" y="6456612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5622799" y="6456612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28B468-54CF-4657-8837-B88A631B791D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316363487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5622799" y="0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0E880E-1450-4C15-82BD-A4346A9098C5}" type="datetimeFigureOut">
              <a:rPr lang="de-AT" smtClean="0"/>
              <a:t>08.03.2018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925763" y="850900"/>
            <a:ext cx="4075112" cy="2292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992665" y="3271381"/>
            <a:ext cx="7941310" cy="267658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1" y="6456612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5622799" y="6456612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5AE4ED-6227-4466-9ED0-D71F4016CB21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880140113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5AE4ED-6227-4466-9ED0-D71F4016CB21}" type="slidenum">
              <a:rPr lang="de-AT" smtClean="0"/>
              <a:t>1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Kopfzeilenplatzhalt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5831261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5AE4ED-6227-4466-9ED0-D71F4016CB21}" type="slidenum">
              <a:rPr lang="de-AT" smtClean="0"/>
              <a:t>10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Kopfzeilenplatzhalt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38176284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5AE4ED-6227-4466-9ED0-D71F4016CB21}" type="slidenum">
              <a:rPr lang="de-AT" smtClean="0"/>
              <a:t>11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Kopfzeilenplatzhalt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2547489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5AE4ED-6227-4466-9ED0-D71F4016CB21}" type="slidenum">
              <a:rPr lang="de-AT" smtClean="0"/>
              <a:t>2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Kopfzeilenplatzhalt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9133566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5AE4ED-6227-4466-9ED0-D71F4016CB21}" type="slidenum">
              <a:rPr lang="de-AT" smtClean="0"/>
              <a:t>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Kopfzeilenplatzhalt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8845818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5AE4ED-6227-4466-9ED0-D71F4016CB21}" type="slidenum">
              <a:rPr lang="de-AT" smtClean="0"/>
              <a:t>4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Kopfzeilenplatzhalt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5325805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5AE4ED-6227-4466-9ED0-D71F4016CB21}" type="slidenum">
              <a:rPr lang="de-AT" smtClean="0"/>
              <a:t>5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Kopfzeilenplatzhalt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4698050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5AE4ED-6227-4466-9ED0-D71F4016CB21}" type="slidenum">
              <a:rPr lang="de-AT" smtClean="0"/>
              <a:t>6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Kopfzeilenplatzhalt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066114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5AE4ED-6227-4466-9ED0-D71F4016CB21}" type="slidenum">
              <a:rPr lang="de-AT" smtClean="0"/>
              <a:t>7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Kopfzeilenplatzhalt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7072991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5AE4ED-6227-4466-9ED0-D71F4016CB21}" type="slidenum">
              <a:rPr lang="de-AT" smtClean="0"/>
              <a:t>8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Kopfzeilenplatzhalt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1113992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5AE4ED-6227-4466-9ED0-D71F4016CB21}" type="slidenum">
              <a:rPr lang="de-AT" smtClean="0"/>
              <a:t>9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Kopfzeilenplatzhalt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6484047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de-DE" smtClean="0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AA2CF-A3BA-4511-BF3B-83C32F167FF7}" type="datetime1">
              <a:rPr lang="de-AT" smtClean="0"/>
              <a:t>08.03.2018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smtClean="0"/>
              <a:t>Direktorendienstbesprechung 16. u. 17. April 2015</a:t>
            </a:r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3AA19-B23E-432B-A156-437F27ED9C8B}" type="slidenum">
              <a:rPr lang="de-AT" smtClean="0"/>
              <a:t>‹Nr.›</a:t>
            </a:fld>
            <a:endParaRPr lang="de-AT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4711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F87E8-0284-4FC6-BF3F-D6409564A717}" type="datetime1">
              <a:rPr lang="de-AT" smtClean="0"/>
              <a:t>08.03.2018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smtClean="0"/>
              <a:t>Direktorendienstbesprechung 16. u. 17. April 2015</a:t>
            </a:r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3AA19-B23E-432B-A156-437F27ED9C8B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20004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0712D-F186-4B45-9F7C-B47BDE3981AC}" type="datetime1">
              <a:rPr lang="de-AT" smtClean="0"/>
              <a:t>08.03.2018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smtClean="0"/>
              <a:t>Direktorendienstbesprechung 16. u. 17. April 2015</a:t>
            </a:r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3AA19-B23E-432B-A156-437F27ED9C8B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72518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4E9A5-2190-40E6-9594-6E1488DD5536}" type="datetime1">
              <a:rPr lang="de-AT" smtClean="0"/>
              <a:t>08.03.2018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smtClean="0"/>
              <a:t>Direktorendienstbesprechung 16. u. 17. April 2015</a:t>
            </a:r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3AA19-B23E-432B-A156-437F27ED9C8B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469939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-&#10;überschrif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D44F4-1E69-4DDA-8698-4D0A2E92E80A}" type="datetime1">
              <a:rPr lang="de-AT" smtClean="0"/>
              <a:t>08.03.2018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smtClean="0"/>
              <a:t>Direktorendienstbesprechung 16. u. 17. April 2015</a:t>
            </a:r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3AA19-B23E-432B-A156-437F27ED9C8B}" type="slidenum">
              <a:rPr lang="de-AT" smtClean="0"/>
              <a:t>‹Nr.›</a:t>
            </a:fld>
            <a:endParaRPr lang="de-AT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4820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B78CF-92BE-4486-9A0E-EBC1D3215348}" type="datetime1">
              <a:rPr lang="de-AT" smtClean="0"/>
              <a:t>08.03.2018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smtClean="0"/>
              <a:t>Direktorendienstbesprechung 16. u. 17. April 2015</a:t>
            </a:r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3AA19-B23E-432B-A156-437F27ED9C8B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817264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95097-A375-4CB9-921B-172453C6E57A}" type="datetime1">
              <a:rPr lang="de-AT" smtClean="0"/>
              <a:t>08.03.2018</a:t>
            </a:fld>
            <a:endParaRPr lang="de-A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smtClean="0"/>
              <a:t>Direktorendienstbesprechung 16. u. 17. April 2015</a:t>
            </a:r>
            <a:endParaRPr lang="de-A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3AA19-B23E-432B-A156-437F27ED9C8B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633315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199B3-30F6-4948-81B2-BE56D60F210B}" type="datetime1">
              <a:rPr lang="de-AT" smtClean="0"/>
              <a:t>08.03.2018</a:t>
            </a:fld>
            <a:endParaRPr lang="de-A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smtClean="0"/>
              <a:t>Direktorendienstbesprechung 16. u. 17. April 2015</a:t>
            </a:r>
            <a:endParaRPr lang="de-A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3AA19-B23E-432B-A156-437F27ED9C8B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105959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64A03-C8B0-42BC-A6DB-FBFA05BCBDA7}" type="datetime1">
              <a:rPr lang="de-AT" smtClean="0"/>
              <a:t>08.03.2018</a:t>
            </a:fld>
            <a:endParaRPr lang="de-A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de-AT" smtClean="0"/>
              <a:t>Direktorendienstbesprechung 16. u. 17. April 2015</a:t>
            </a:r>
            <a:endParaRPr lang="de-A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3AA19-B23E-432B-A156-437F27ED9C8B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644441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CB02CF6-EC7F-4969-AAE2-5FDD5907040C}" type="datetime1">
              <a:rPr lang="de-AT" smtClean="0"/>
              <a:t>08.03.2018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de-AT" smtClean="0"/>
              <a:t>Direktorendienstbesprechung 16. u. 17. April 2015</a:t>
            </a:r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3E3AA19-B23E-432B-A156-437F27ED9C8B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062644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AE274-A849-4656-9869-9FB324318C59}" type="datetime1">
              <a:rPr lang="de-AT" smtClean="0"/>
              <a:t>08.03.2018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smtClean="0"/>
              <a:t>Direktorendienstbesprechung 16. u. 17. April 2015</a:t>
            </a:r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3AA19-B23E-432B-A156-437F27ED9C8B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668869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49C56FD-0618-44A2-916F-74BD8B51E23C}" type="datetime1">
              <a:rPr lang="de-AT" smtClean="0"/>
              <a:t>08.03.2018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de-AT" smtClean="0"/>
              <a:t>Direktorendienstbesprechung 16. u. 17. April 2015</a:t>
            </a:r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3E3AA19-B23E-432B-A156-437F27ED9C8B}" type="slidenum">
              <a:rPr lang="de-AT" smtClean="0"/>
              <a:t>‹Nr.›</a:t>
            </a:fld>
            <a:endParaRPr lang="de-AT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3544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</p:sldLayoutIdLst>
  <p:hf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20000"/>
                <a:lumOff val="80000"/>
              </a:schemeClr>
            </a:gs>
            <a:gs pos="0">
              <a:schemeClr val="bg1"/>
            </a:gs>
            <a:gs pos="97000">
              <a:schemeClr val="accent4">
                <a:lumMod val="20000"/>
                <a:lumOff val="8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766916" y="6459785"/>
            <a:ext cx="7742073" cy="365125"/>
          </a:xfrm>
        </p:spPr>
        <p:txBody>
          <a:bodyPr/>
          <a:lstStyle/>
          <a:p>
            <a:r>
              <a:rPr lang="de-AT" dirty="0" smtClean="0"/>
              <a:t>AG-Tagung  </a:t>
            </a:r>
            <a:r>
              <a:rPr lang="de-AT" dirty="0" err="1" smtClean="0"/>
              <a:t>mathematik</a:t>
            </a:r>
            <a:r>
              <a:rPr lang="de-AT" dirty="0" smtClean="0"/>
              <a:t>  7. u. 8. März 2018			Hermine Rögner</a:t>
            </a:r>
            <a:endParaRPr lang="de-AT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3AA19-B23E-432B-A156-437F27ED9C8B}" type="slidenum">
              <a:rPr lang="de-AT" smtClean="0"/>
              <a:t>1</a:t>
            </a:fld>
            <a:endParaRPr lang="de-AT" dirty="0"/>
          </a:p>
        </p:txBody>
      </p:sp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xfrm>
            <a:off x="421117" y="1308180"/>
            <a:ext cx="11313681" cy="3394363"/>
          </a:xfrm>
        </p:spPr>
        <p:txBody>
          <a:bodyPr>
            <a:normAutofit/>
          </a:bodyPr>
          <a:lstStyle/>
          <a:p>
            <a:pPr algn="ctr"/>
            <a:r>
              <a:rPr lang="de-AT" sz="7200" b="1" dirty="0" smtClean="0">
                <a:latin typeface="Book Antiqua" panose="02040602050305030304" pitchFamily="18" charset="0"/>
              </a:rPr>
              <a:t>Informationen</a:t>
            </a:r>
            <a:br>
              <a:rPr lang="de-AT" sz="7200" b="1" dirty="0" smtClean="0">
                <a:latin typeface="Book Antiqua" panose="02040602050305030304" pitchFamily="18" charset="0"/>
              </a:rPr>
            </a:br>
            <a:r>
              <a:rPr lang="de-AT" sz="7200" b="1" dirty="0" smtClean="0">
                <a:latin typeface="Book Antiqua" panose="02040602050305030304" pitchFamily="18" charset="0"/>
              </a:rPr>
              <a:t>aus dem</a:t>
            </a:r>
            <a:br>
              <a:rPr lang="de-AT" sz="7200" b="1" dirty="0" smtClean="0">
                <a:latin typeface="Book Antiqua" panose="02040602050305030304" pitchFamily="18" charset="0"/>
              </a:rPr>
            </a:br>
            <a:r>
              <a:rPr lang="de-AT" sz="7200" b="1" dirty="0" smtClean="0">
                <a:latin typeface="Book Antiqua" panose="02040602050305030304" pitchFamily="18" charset="0"/>
              </a:rPr>
              <a:t>Landesschulrat</a:t>
            </a:r>
            <a:endParaRPr lang="de-AT" sz="7200" dirty="0"/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3037" y="259564"/>
            <a:ext cx="1819275" cy="1381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0618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20000"/>
                <a:lumOff val="80000"/>
              </a:schemeClr>
            </a:gs>
            <a:gs pos="0">
              <a:schemeClr val="bg1"/>
            </a:gs>
            <a:gs pos="97000">
              <a:schemeClr val="accent4">
                <a:lumMod val="20000"/>
                <a:lumOff val="8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766916" y="6459785"/>
            <a:ext cx="7742073" cy="365125"/>
          </a:xfrm>
        </p:spPr>
        <p:txBody>
          <a:bodyPr/>
          <a:lstStyle/>
          <a:p>
            <a:r>
              <a:rPr lang="de-AT" dirty="0" smtClean="0"/>
              <a:t>AG-Tagung  </a:t>
            </a:r>
            <a:r>
              <a:rPr lang="de-AT" dirty="0" err="1" smtClean="0"/>
              <a:t>mathematik</a:t>
            </a:r>
            <a:r>
              <a:rPr lang="de-AT" dirty="0" smtClean="0"/>
              <a:t>  7. u. 8. März 2018			Hermine Rögner</a:t>
            </a:r>
            <a:endParaRPr lang="de-AT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3AA19-B23E-432B-A156-437F27ED9C8B}" type="slidenum">
              <a:rPr lang="de-AT" smtClean="0"/>
              <a:t>10</a:t>
            </a:fld>
            <a:endParaRPr lang="de-AT" dirty="0"/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3037" y="259564"/>
            <a:ext cx="1819275" cy="1381125"/>
          </a:xfrm>
          <a:prstGeom prst="rect">
            <a:avLst/>
          </a:prstGeom>
        </p:spPr>
      </p:pic>
      <p:sp>
        <p:nvSpPr>
          <p:cNvPr id="4" name="Textfeld 3"/>
          <p:cNvSpPr txBox="1"/>
          <p:nvPr/>
        </p:nvSpPr>
        <p:spPr>
          <a:xfrm>
            <a:off x="566928" y="649224"/>
            <a:ext cx="108905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AT" sz="4000" dirty="0"/>
          </a:p>
        </p:txBody>
      </p:sp>
      <p:sp>
        <p:nvSpPr>
          <p:cNvPr id="2" name="Textfeld 1"/>
          <p:cNvSpPr txBox="1"/>
          <p:nvPr/>
        </p:nvSpPr>
        <p:spPr>
          <a:xfrm>
            <a:off x="766916" y="495500"/>
            <a:ext cx="11066496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4000" dirty="0" smtClean="0"/>
              <a:t>Mündliche Reifeprüfung:</a:t>
            </a:r>
          </a:p>
          <a:p>
            <a:pPr marL="571500" indent="-571500">
              <a:buFont typeface="Symbol" panose="05050102010706020507" pitchFamily="18" charset="2"/>
              <a:buChar char="-"/>
            </a:pPr>
            <a:r>
              <a:rPr lang="de-AT" sz="4000" dirty="0" smtClean="0"/>
              <a:t>Prüfungszeit: 10 bis 20 Minuten</a:t>
            </a:r>
          </a:p>
          <a:p>
            <a:pPr marL="571500" indent="-571500">
              <a:buFont typeface="Symbol" panose="05050102010706020507" pitchFamily="18" charset="2"/>
              <a:buChar char="-"/>
            </a:pPr>
            <a:r>
              <a:rPr lang="de-AT" sz="4000" dirty="0" smtClean="0"/>
              <a:t>durchschnittliche Prüfungszeit: 15 Minuten</a:t>
            </a:r>
          </a:p>
          <a:p>
            <a:pPr marL="571500" indent="-571500">
              <a:buFont typeface="Symbol" panose="05050102010706020507" pitchFamily="18" charset="2"/>
              <a:buChar char="-"/>
            </a:pPr>
            <a:r>
              <a:rPr lang="de-AT" sz="4000" dirty="0" smtClean="0"/>
              <a:t>Verwendung der richtigen Operatoren</a:t>
            </a:r>
          </a:p>
          <a:p>
            <a:pPr marL="571500" indent="-571500">
              <a:buFont typeface="Symbol" panose="05050102010706020507" pitchFamily="18" charset="2"/>
              <a:buChar char="-"/>
            </a:pPr>
            <a:r>
              <a:rPr lang="de-AT" sz="4000" dirty="0" smtClean="0"/>
              <a:t>Aufgabenstellung: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de-AT" sz="2800" dirty="0" smtClean="0"/>
              <a:t>ein- und derselbe Lerninhalt kann mehreren Themenbereichen zugeordnet werden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de-AT" sz="2800" dirty="0" smtClean="0"/>
              <a:t>ein- und dieselbe Aufgabenstellung mehreren Themenbereichen zuzuordnen ist nicht zulässig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de-AT" sz="2800" dirty="0" smtClean="0"/>
              <a:t>Aufgabenstellung muss Notenspektrum abdecken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de-AT" sz="2800" dirty="0" smtClean="0"/>
              <a:t>keine zwei verschiedenen Fragestellungen in einer Angabe</a:t>
            </a:r>
            <a:endParaRPr lang="de-AT" sz="2800" dirty="0"/>
          </a:p>
        </p:txBody>
      </p:sp>
    </p:spTree>
    <p:extLst>
      <p:ext uri="{BB962C8B-B14F-4D97-AF65-F5344CB8AC3E}">
        <p14:creationId xmlns:p14="http://schemas.microsoft.com/office/powerpoint/2010/main" val="3119410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20000"/>
                <a:lumOff val="80000"/>
              </a:schemeClr>
            </a:gs>
            <a:gs pos="0">
              <a:schemeClr val="bg1"/>
            </a:gs>
            <a:gs pos="97000">
              <a:schemeClr val="accent4">
                <a:lumMod val="20000"/>
                <a:lumOff val="8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766916" y="6459785"/>
            <a:ext cx="7742073" cy="365125"/>
          </a:xfrm>
        </p:spPr>
        <p:txBody>
          <a:bodyPr/>
          <a:lstStyle/>
          <a:p>
            <a:r>
              <a:rPr lang="de-AT" dirty="0" smtClean="0"/>
              <a:t>AG-Tagung  </a:t>
            </a:r>
            <a:r>
              <a:rPr lang="de-AT" dirty="0" err="1" smtClean="0"/>
              <a:t>mathematik</a:t>
            </a:r>
            <a:r>
              <a:rPr lang="de-AT" dirty="0" smtClean="0"/>
              <a:t>  7. u. 8. März 2018			Hermine Rögner</a:t>
            </a:r>
            <a:endParaRPr lang="de-AT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3AA19-B23E-432B-A156-437F27ED9C8B}" type="slidenum">
              <a:rPr lang="de-AT" smtClean="0"/>
              <a:t>11</a:t>
            </a:fld>
            <a:endParaRPr lang="de-AT" dirty="0"/>
          </a:p>
        </p:txBody>
      </p:sp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xfrm>
            <a:off x="421117" y="1308180"/>
            <a:ext cx="11313681" cy="3394363"/>
          </a:xfrm>
        </p:spPr>
        <p:txBody>
          <a:bodyPr>
            <a:normAutofit/>
          </a:bodyPr>
          <a:lstStyle/>
          <a:p>
            <a:pPr algn="ctr"/>
            <a:r>
              <a:rPr lang="de-AT" sz="7200" b="1" dirty="0" smtClean="0">
                <a:latin typeface="Book Antiqua" panose="02040602050305030304" pitchFamily="18" charset="0"/>
              </a:rPr>
              <a:t>Danke </a:t>
            </a:r>
            <a:br>
              <a:rPr lang="de-AT" sz="7200" b="1" dirty="0" smtClean="0">
                <a:latin typeface="Book Antiqua" panose="02040602050305030304" pitchFamily="18" charset="0"/>
              </a:rPr>
            </a:br>
            <a:r>
              <a:rPr lang="de-AT" sz="7200" b="1" dirty="0" smtClean="0">
                <a:latin typeface="Book Antiqua" panose="02040602050305030304" pitchFamily="18" charset="0"/>
              </a:rPr>
              <a:t>für die</a:t>
            </a:r>
            <a:r>
              <a:rPr lang="de-AT" sz="7200" b="1" smtClean="0">
                <a:latin typeface="Book Antiqua" panose="02040602050305030304" pitchFamily="18" charset="0"/>
              </a:rPr>
              <a:t/>
            </a:r>
            <a:br>
              <a:rPr lang="de-AT" sz="7200" b="1" smtClean="0">
                <a:latin typeface="Book Antiqua" panose="02040602050305030304" pitchFamily="18" charset="0"/>
              </a:rPr>
            </a:br>
            <a:r>
              <a:rPr lang="de-AT" sz="7200" b="1" smtClean="0">
                <a:latin typeface="Book Antiqua" panose="02040602050305030304" pitchFamily="18" charset="0"/>
              </a:rPr>
              <a:t>Aufmerksamkeit!</a:t>
            </a:r>
            <a:endParaRPr lang="de-AT" sz="7200" dirty="0"/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3037" y="259564"/>
            <a:ext cx="1819275" cy="1381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4580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20000"/>
                <a:lumOff val="80000"/>
              </a:schemeClr>
            </a:gs>
            <a:gs pos="0">
              <a:schemeClr val="bg1"/>
            </a:gs>
            <a:gs pos="97000">
              <a:schemeClr val="accent4">
                <a:lumMod val="20000"/>
                <a:lumOff val="8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766916" y="6459785"/>
            <a:ext cx="7742073" cy="365125"/>
          </a:xfrm>
        </p:spPr>
        <p:txBody>
          <a:bodyPr/>
          <a:lstStyle/>
          <a:p>
            <a:r>
              <a:rPr lang="de-AT" dirty="0" smtClean="0"/>
              <a:t>AG-Tagung  </a:t>
            </a:r>
            <a:r>
              <a:rPr lang="de-AT" dirty="0" err="1" smtClean="0"/>
              <a:t>mathematik</a:t>
            </a:r>
            <a:r>
              <a:rPr lang="de-AT" dirty="0" smtClean="0"/>
              <a:t>  7. u. 8. März 2018			Hermine Rögner</a:t>
            </a:r>
            <a:endParaRPr lang="de-AT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3AA19-B23E-432B-A156-437F27ED9C8B}" type="slidenum">
              <a:rPr lang="de-AT" smtClean="0"/>
              <a:t>2</a:t>
            </a:fld>
            <a:endParaRPr lang="de-AT" dirty="0"/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3037" y="259564"/>
            <a:ext cx="1819275" cy="1381125"/>
          </a:xfrm>
          <a:prstGeom prst="rect">
            <a:avLst/>
          </a:prstGeom>
        </p:spPr>
      </p:pic>
      <p:sp>
        <p:nvSpPr>
          <p:cNvPr id="3" name="Textfeld 2"/>
          <p:cNvSpPr txBox="1"/>
          <p:nvPr/>
        </p:nvSpPr>
        <p:spPr>
          <a:xfrm>
            <a:off x="649224" y="694944"/>
            <a:ext cx="1078992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4400" dirty="0" smtClean="0"/>
              <a:t>Unterrichtspraktikum:</a:t>
            </a:r>
          </a:p>
          <a:p>
            <a:pPr marL="1200150" lvl="1" indent="-742950">
              <a:buFont typeface="Symbol" panose="05050102010706020507" pitchFamily="18" charset="2"/>
              <a:buChar char="-"/>
            </a:pPr>
            <a:r>
              <a:rPr lang="de-AT" sz="4400" dirty="0" smtClean="0"/>
              <a:t>Mehr als 80 % ausgez. Erfolg!</a:t>
            </a:r>
          </a:p>
          <a:p>
            <a:pPr marL="1200150" lvl="1" indent="-742950">
              <a:buFont typeface="Symbol" panose="05050102010706020507" pitchFamily="18" charset="2"/>
              <a:buChar char="-"/>
            </a:pPr>
            <a:r>
              <a:rPr lang="de-AT" sz="4400" dirty="0" smtClean="0"/>
              <a:t>Meldung d. Zwischenbeurteilung:</a:t>
            </a:r>
          </a:p>
          <a:p>
            <a:pPr marL="1657350" lvl="2" indent="-742950">
              <a:buFont typeface="Wingdings" panose="05000000000000000000" pitchFamily="2" charset="2"/>
              <a:buChar char="§"/>
            </a:pPr>
            <a:r>
              <a:rPr lang="de-AT" sz="4400" dirty="0" smtClean="0"/>
              <a:t>ORG-Erlass, Formular 23</a:t>
            </a:r>
          </a:p>
          <a:p>
            <a:pPr marL="1657350" lvl="2" indent="-742950">
              <a:buFont typeface="Wingdings" panose="05000000000000000000" pitchFamily="2" charset="2"/>
              <a:buChar char="§"/>
            </a:pPr>
            <a:r>
              <a:rPr lang="de-AT" sz="4400" dirty="0" smtClean="0"/>
              <a:t>Späteste Abgabe mit prov. Lehrfächer-verteilung</a:t>
            </a:r>
            <a:endParaRPr lang="de-AT" sz="4400" dirty="0"/>
          </a:p>
        </p:txBody>
      </p:sp>
    </p:spTree>
    <p:extLst>
      <p:ext uri="{BB962C8B-B14F-4D97-AF65-F5344CB8AC3E}">
        <p14:creationId xmlns:p14="http://schemas.microsoft.com/office/powerpoint/2010/main" val="2971494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20000"/>
                <a:lumOff val="80000"/>
              </a:schemeClr>
            </a:gs>
            <a:gs pos="0">
              <a:schemeClr val="bg1"/>
            </a:gs>
            <a:gs pos="97000">
              <a:schemeClr val="accent4">
                <a:lumMod val="20000"/>
                <a:lumOff val="8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766916" y="6459785"/>
            <a:ext cx="7742073" cy="365125"/>
          </a:xfrm>
        </p:spPr>
        <p:txBody>
          <a:bodyPr/>
          <a:lstStyle/>
          <a:p>
            <a:r>
              <a:rPr lang="de-AT" dirty="0" smtClean="0"/>
              <a:t>AG-Tagung  </a:t>
            </a:r>
            <a:r>
              <a:rPr lang="de-AT" dirty="0" err="1" smtClean="0"/>
              <a:t>mathematik</a:t>
            </a:r>
            <a:r>
              <a:rPr lang="de-AT" dirty="0" smtClean="0"/>
              <a:t>  7. u. 8. März 2018			Hermine Rögner</a:t>
            </a:r>
            <a:endParaRPr lang="de-AT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3AA19-B23E-432B-A156-437F27ED9C8B}" type="slidenum">
              <a:rPr lang="de-AT" smtClean="0"/>
              <a:t>3</a:t>
            </a:fld>
            <a:endParaRPr lang="de-AT" dirty="0"/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3037" y="259564"/>
            <a:ext cx="1819275" cy="1381125"/>
          </a:xfrm>
          <a:prstGeom prst="rect">
            <a:avLst/>
          </a:prstGeom>
        </p:spPr>
      </p:pic>
      <p:sp>
        <p:nvSpPr>
          <p:cNvPr id="3" name="Textfeld 2"/>
          <p:cNvSpPr txBox="1"/>
          <p:nvPr/>
        </p:nvSpPr>
        <p:spPr>
          <a:xfrm>
            <a:off x="649224" y="694944"/>
            <a:ext cx="1078992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4400" dirty="0" smtClean="0"/>
              <a:t>Schularbeiten - US:</a:t>
            </a:r>
          </a:p>
          <a:p>
            <a:pPr marL="1200150" lvl="1" indent="-742950">
              <a:buFont typeface="Symbol" panose="05050102010706020507" pitchFamily="18" charset="2"/>
              <a:buChar char="-"/>
            </a:pPr>
            <a:r>
              <a:rPr lang="de-AT" sz="4400" dirty="0" smtClean="0"/>
              <a:t>Keine Bonusbeispiele</a:t>
            </a:r>
          </a:p>
          <a:p>
            <a:pPr marL="1200150" lvl="1" indent="-742950">
              <a:buFont typeface="Symbol" panose="05050102010706020507" pitchFamily="18" charset="2"/>
              <a:buChar char="-"/>
            </a:pPr>
            <a:r>
              <a:rPr lang="de-AT" sz="4400" dirty="0" smtClean="0"/>
              <a:t>Keine halben Punkte</a:t>
            </a:r>
          </a:p>
          <a:p>
            <a:pPr marL="1200150" lvl="1" indent="-742950">
              <a:buFont typeface="Symbol" panose="05050102010706020507" pitchFamily="18" charset="2"/>
              <a:buChar char="-"/>
            </a:pPr>
            <a:r>
              <a:rPr lang="de-AT" sz="4400" dirty="0" smtClean="0"/>
              <a:t>Verwendung neuer Prüfungsformate</a:t>
            </a:r>
          </a:p>
          <a:p>
            <a:pPr marL="1200150" lvl="1" indent="-742950">
              <a:buFont typeface="Symbol" panose="05050102010706020507" pitchFamily="18" charset="2"/>
              <a:buChar char="-"/>
            </a:pPr>
            <a:r>
              <a:rPr lang="de-AT" sz="4400" dirty="0" smtClean="0"/>
              <a:t>Notenschlüssel</a:t>
            </a:r>
            <a:r>
              <a:rPr lang="de-AT" sz="4400" dirty="0" smtClean="0"/>
              <a:t>: neu zu überdenken?</a:t>
            </a:r>
          </a:p>
          <a:p>
            <a:pPr marL="1200150" lvl="1" indent="-742950">
              <a:buFont typeface="Symbol" panose="05050102010706020507" pitchFamily="18" charset="2"/>
              <a:buChar char="-"/>
            </a:pPr>
            <a:endParaRPr lang="de-AT" sz="4400" dirty="0" smtClean="0"/>
          </a:p>
        </p:txBody>
      </p:sp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0352389"/>
              </p:ext>
            </p:extLst>
          </p:nvPr>
        </p:nvGraphicFramePr>
        <p:xfrm>
          <a:off x="2004481" y="4397121"/>
          <a:ext cx="7029792" cy="1371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82763"/>
                <a:gridCol w="1681100"/>
                <a:gridCol w="3165929"/>
              </a:tblGrid>
              <a:tr h="0"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de-DE" sz="1800" dirty="0">
                          <a:solidFill>
                            <a:schemeClr val="tx1"/>
                          </a:solidFill>
                          <a:effectLst/>
                        </a:rPr>
                        <a:t>Sehr gut</a:t>
                      </a:r>
                      <a:endParaRPr lang="de-AT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de-DE" sz="1800" b="0" dirty="0" smtClean="0">
                          <a:solidFill>
                            <a:schemeClr val="tx1"/>
                          </a:solidFill>
                          <a:effectLst/>
                        </a:rPr>
                        <a:t>ab 93 </a:t>
                      </a:r>
                      <a:r>
                        <a:rPr lang="de-DE" sz="1800" b="0" dirty="0">
                          <a:solidFill>
                            <a:schemeClr val="tx1"/>
                          </a:solidFill>
                          <a:effectLst/>
                        </a:rPr>
                        <a:t>%</a:t>
                      </a:r>
                      <a:endParaRPr lang="de-AT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de-AT" sz="18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ab 45 Punkte</a:t>
                      </a:r>
                      <a:endParaRPr lang="de-AT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de-DE" sz="1800" dirty="0">
                          <a:solidFill>
                            <a:schemeClr val="tx1"/>
                          </a:solidFill>
                          <a:effectLst/>
                        </a:rPr>
                        <a:t>Gut</a:t>
                      </a:r>
                      <a:endParaRPr lang="de-AT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de-DE" sz="1800" dirty="0" smtClean="0">
                          <a:solidFill>
                            <a:schemeClr val="tx1"/>
                          </a:solidFill>
                          <a:effectLst/>
                        </a:rPr>
                        <a:t>ab 81 </a:t>
                      </a:r>
                      <a:r>
                        <a:rPr lang="de-DE" sz="1800" dirty="0">
                          <a:solidFill>
                            <a:schemeClr val="tx1"/>
                          </a:solidFill>
                          <a:effectLst/>
                        </a:rPr>
                        <a:t>%</a:t>
                      </a:r>
                      <a:endParaRPr lang="de-AT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de-AT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ab 39 Punkte</a:t>
                      </a:r>
                      <a:endParaRPr lang="de-AT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de-DE" sz="1800" dirty="0">
                          <a:solidFill>
                            <a:schemeClr val="tx1"/>
                          </a:solidFill>
                          <a:effectLst/>
                        </a:rPr>
                        <a:t>Befriedigend</a:t>
                      </a:r>
                      <a:endParaRPr lang="de-AT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de-DE" sz="1800" dirty="0" smtClean="0">
                          <a:solidFill>
                            <a:schemeClr val="tx1"/>
                          </a:solidFill>
                          <a:effectLst/>
                        </a:rPr>
                        <a:t>ab 62 </a:t>
                      </a:r>
                      <a:r>
                        <a:rPr lang="de-DE" sz="1800" dirty="0">
                          <a:solidFill>
                            <a:schemeClr val="tx1"/>
                          </a:solidFill>
                          <a:effectLst/>
                        </a:rPr>
                        <a:t>%</a:t>
                      </a:r>
                      <a:endParaRPr lang="de-AT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de-AT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ab 30 Punkte</a:t>
                      </a:r>
                      <a:endParaRPr lang="de-AT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de-DE" sz="1800" dirty="0">
                          <a:solidFill>
                            <a:schemeClr val="tx1"/>
                          </a:solidFill>
                          <a:effectLst/>
                        </a:rPr>
                        <a:t>Genügend</a:t>
                      </a:r>
                      <a:endParaRPr lang="de-AT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de-DE" sz="1800" dirty="0" smtClean="0">
                          <a:solidFill>
                            <a:schemeClr val="tx1"/>
                          </a:solidFill>
                          <a:effectLst/>
                        </a:rPr>
                        <a:t>ab 50 </a:t>
                      </a:r>
                      <a:r>
                        <a:rPr lang="de-DE" sz="1800" dirty="0">
                          <a:solidFill>
                            <a:schemeClr val="tx1"/>
                          </a:solidFill>
                          <a:effectLst/>
                        </a:rPr>
                        <a:t>%</a:t>
                      </a:r>
                      <a:endParaRPr lang="de-AT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de-AT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ab 24 Punkte</a:t>
                      </a:r>
                      <a:endParaRPr lang="de-AT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de-DE" sz="1800" dirty="0">
                          <a:solidFill>
                            <a:schemeClr val="tx1"/>
                          </a:solidFill>
                          <a:effectLst/>
                        </a:rPr>
                        <a:t>Nicht genügend</a:t>
                      </a:r>
                      <a:endParaRPr lang="de-AT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de-DE" sz="1800" dirty="0" smtClean="0">
                          <a:solidFill>
                            <a:schemeClr val="tx1"/>
                          </a:solidFill>
                          <a:effectLst/>
                        </a:rPr>
                        <a:t>unter 50 </a:t>
                      </a:r>
                      <a:r>
                        <a:rPr lang="de-DE" sz="1800" dirty="0">
                          <a:solidFill>
                            <a:schemeClr val="tx1"/>
                          </a:solidFill>
                          <a:effectLst/>
                        </a:rPr>
                        <a:t>%</a:t>
                      </a:r>
                      <a:endParaRPr lang="de-AT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de-AT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weniger</a:t>
                      </a:r>
                      <a:r>
                        <a:rPr lang="de-AT" sz="18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als</a:t>
                      </a:r>
                      <a:r>
                        <a:rPr lang="de-AT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24 Punkte</a:t>
                      </a:r>
                      <a:endParaRPr lang="de-AT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0531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20000"/>
                <a:lumOff val="80000"/>
              </a:schemeClr>
            </a:gs>
            <a:gs pos="0">
              <a:schemeClr val="bg1"/>
            </a:gs>
            <a:gs pos="97000">
              <a:schemeClr val="accent4">
                <a:lumMod val="20000"/>
                <a:lumOff val="8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766916" y="6459785"/>
            <a:ext cx="7742073" cy="365125"/>
          </a:xfrm>
        </p:spPr>
        <p:txBody>
          <a:bodyPr/>
          <a:lstStyle/>
          <a:p>
            <a:r>
              <a:rPr lang="de-AT" dirty="0" smtClean="0"/>
              <a:t>AG-Tagung  </a:t>
            </a:r>
            <a:r>
              <a:rPr lang="de-AT" dirty="0" err="1" smtClean="0"/>
              <a:t>mathematik</a:t>
            </a:r>
            <a:r>
              <a:rPr lang="de-AT" dirty="0" smtClean="0"/>
              <a:t>  7. u. 8. März 2018			Hermine Rögner</a:t>
            </a:r>
            <a:endParaRPr lang="de-AT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3AA19-B23E-432B-A156-437F27ED9C8B}" type="slidenum">
              <a:rPr lang="de-AT" smtClean="0"/>
              <a:t>4</a:t>
            </a:fld>
            <a:endParaRPr lang="de-AT" dirty="0"/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3037" y="259564"/>
            <a:ext cx="1819275" cy="1381125"/>
          </a:xfrm>
          <a:prstGeom prst="rect">
            <a:avLst/>
          </a:prstGeom>
        </p:spPr>
      </p:pic>
      <p:sp>
        <p:nvSpPr>
          <p:cNvPr id="4" name="Textfeld 3"/>
          <p:cNvSpPr txBox="1"/>
          <p:nvPr/>
        </p:nvSpPr>
        <p:spPr>
          <a:xfrm>
            <a:off x="566928" y="649224"/>
            <a:ext cx="1233525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4000" dirty="0" smtClean="0"/>
              <a:t>Beurteilungskriterien:</a:t>
            </a:r>
          </a:p>
          <a:p>
            <a:pPr marL="571500" indent="-571500">
              <a:buFont typeface="Symbol" panose="05050102010706020507" pitchFamily="18" charset="2"/>
              <a:buChar char="-"/>
            </a:pPr>
            <a:r>
              <a:rPr lang="de-AT" sz="4000" dirty="0"/>
              <a:t>k</a:t>
            </a:r>
            <a:r>
              <a:rPr lang="de-AT" sz="4000" dirty="0" smtClean="0"/>
              <a:t>eine </a:t>
            </a:r>
            <a:r>
              <a:rPr lang="de-AT" sz="4000" dirty="0" smtClean="0"/>
              <a:t>Prozentangaben</a:t>
            </a:r>
          </a:p>
          <a:p>
            <a:pPr marL="571500" indent="-571500">
              <a:buFont typeface="Symbol" panose="05050102010706020507" pitchFamily="18" charset="2"/>
              <a:buChar char="-"/>
            </a:pPr>
            <a:r>
              <a:rPr lang="de-AT" sz="4000" dirty="0" smtClean="0"/>
              <a:t>n</a:t>
            </a:r>
            <a:r>
              <a:rPr lang="de-AT" sz="4000" dirty="0" smtClean="0"/>
              <a:t>achweisliche zur Kenntnis Bringung</a:t>
            </a:r>
            <a:endParaRPr lang="de-AT" sz="4000" dirty="0" smtClean="0"/>
          </a:p>
          <a:p>
            <a:pPr marL="571500" indent="-571500">
              <a:buFont typeface="Symbol" panose="05050102010706020507" pitchFamily="18" charset="2"/>
              <a:buChar char="-"/>
            </a:pPr>
            <a:endParaRPr lang="de-AT" sz="4000" dirty="0"/>
          </a:p>
          <a:p>
            <a:r>
              <a:rPr lang="de-AT" sz="4000" dirty="0" smtClean="0"/>
              <a:t>Leistungsniveau:</a:t>
            </a:r>
          </a:p>
          <a:p>
            <a:pPr marL="571500" indent="-571500">
              <a:buFont typeface="Symbol" panose="05050102010706020507" pitchFamily="18" charset="2"/>
              <a:buChar char="-"/>
            </a:pPr>
            <a:r>
              <a:rPr lang="de-AT" sz="4000" dirty="0" smtClean="0"/>
              <a:t>wichtig einzufordern</a:t>
            </a:r>
          </a:p>
          <a:p>
            <a:pPr marL="571500" indent="-571500">
              <a:buFont typeface="Symbol" panose="05050102010706020507" pitchFamily="18" charset="2"/>
              <a:buChar char="-"/>
            </a:pPr>
            <a:r>
              <a:rPr lang="de-AT" sz="4000" dirty="0" smtClean="0"/>
              <a:t>Schüler/innen nicht unnötig „mitschleifen“</a:t>
            </a:r>
          </a:p>
          <a:p>
            <a:pPr marL="571500" indent="-571500">
              <a:buFont typeface="Symbol" panose="05050102010706020507" pitchFamily="18" charset="2"/>
              <a:buChar char="-"/>
            </a:pPr>
            <a:endParaRPr lang="de-AT" sz="4000" dirty="0"/>
          </a:p>
        </p:txBody>
      </p:sp>
    </p:spTree>
    <p:extLst>
      <p:ext uri="{BB962C8B-B14F-4D97-AF65-F5344CB8AC3E}">
        <p14:creationId xmlns:p14="http://schemas.microsoft.com/office/powerpoint/2010/main" val="3960100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20000"/>
                <a:lumOff val="80000"/>
              </a:schemeClr>
            </a:gs>
            <a:gs pos="0">
              <a:schemeClr val="bg1"/>
            </a:gs>
            <a:gs pos="97000">
              <a:schemeClr val="accent4">
                <a:lumMod val="20000"/>
                <a:lumOff val="8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766916" y="6459785"/>
            <a:ext cx="7742073" cy="365125"/>
          </a:xfrm>
        </p:spPr>
        <p:txBody>
          <a:bodyPr/>
          <a:lstStyle/>
          <a:p>
            <a:r>
              <a:rPr lang="de-AT" dirty="0" smtClean="0"/>
              <a:t>AG-Tagung  </a:t>
            </a:r>
            <a:r>
              <a:rPr lang="de-AT" dirty="0" err="1" smtClean="0"/>
              <a:t>mathematik</a:t>
            </a:r>
            <a:r>
              <a:rPr lang="de-AT" dirty="0" smtClean="0"/>
              <a:t>  7. u. 8. März 2018			Hermine Rögner</a:t>
            </a:r>
            <a:endParaRPr lang="de-AT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3AA19-B23E-432B-A156-437F27ED9C8B}" type="slidenum">
              <a:rPr lang="de-AT" smtClean="0"/>
              <a:t>5</a:t>
            </a:fld>
            <a:endParaRPr lang="de-AT" dirty="0"/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3037" y="259564"/>
            <a:ext cx="1819275" cy="1381125"/>
          </a:xfrm>
          <a:prstGeom prst="rect">
            <a:avLst/>
          </a:prstGeom>
        </p:spPr>
      </p:pic>
      <p:sp>
        <p:nvSpPr>
          <p:cNvPr id="4" name="Textfeld 3"/>
          <p:cNvSpPr txBox="1"/>
          <p:nvPr/>
        </p:nvSpPr>
        <p:spPr>
          <a:xfrm>
            <a:off x="566928" y="649224"/>
            <a:ext cx="10890504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4000" dirty="0" smtClean="0"/>
              <a:t>Sichere Prüfungsumgebung f. Schularbeiten:</a:t>
            </a:r>
          </a:p>
          <a:p>
            <a:pPr marL="571500" indent="-571500">
              <a:buFont typeface="Symbol" panose="05050102010706020507" pitchFamily="18" charset="2"/>
              <a:buChar char="-"/>
            </a:pPr>
            <a:r>
              <a:rPr lang="de-AT" sz="4000" dirty="0" err="1" smtClean="0"/>
              <a:t>GeoGebra</a:t>
            </a:r>
            <a:r>
              <a:rPr lang="de-AT" sz="4000" dirty="0" smtClean="0"/>
              <a:t> Classic Version </a:t>
            </a:r>
            <a:r>
              <a:rPr lang="de-AT" sz="4000" dirty="0" smtClean="0"/>
              <a:t>6.0.432.0: </a:t>
            </a:r>
            <a:endParaRPr lang="de-AT" sz="4000" dirty="0" smtClean="0"/>
          </a:p>
          <a:p>
            <a:endParaRPr lang="de-AT" sz="4000" dirty="0"/>
          </a:p>
          <a:p>
            <a:r>
              <a:rPr lang="de-AT" sz="4000" dirty="0" smtClean="0"/>
              <a:t>Technologieeinsatz:</a:t>
            </a:r>
          </a:p>
          <a:p>
            <a:pPr marL="571500" indent="-571500">
              <a:buFont typeface="Symbol" panose="05050102010706020507" pitchFamily="18" charset="2"/>
              <a:buChar char="-"/>
            </a:pPr>
            <a:r>
              <a:rPr lang="de-AT" sz="4000" dirty="0" smtClean="0"/>
              <a:t>Oberstufe </a:t>
            </a:r>
            <a:r>
              <a:rPr lang="de-AT" sz="4000" dirty="0" smtClean="0"/>
              <a:t>verpflichtend</a:t>
            </a:r>
          </a:p>
          <a:p>
            <a:pPr marL="571500" indent="-571500">
              <a:buFont typeface="Symbol" panose="05050102010706020507" pitchFamily="18" charset="2"/>
              <a:buChar char="-"/>
            </a:pPr>
            <a:r>
              <a:rPr lang="de-AT" sz="4000" dirty="0" smtClean="0"/>
              <a:t>Unterstufe: bei pädagogischem Mehrwert </a:t>
            </a:r>
            <a:endParaRPr lang="de-AT" sz="4000" dirty="0" smtClean="0"/>
          </a:p>
          <a:p>
            <a:endParaRPr lang="de-AT" sz="4000" dirty="0"/>
          </a:p>
          <a:p>
            <a:r>
              <a:rPr lang="de-AT" sz="4000" dirty="0" smtClean="0"/>
              <a:t>Umfragen im Rahmen d. VWA:</a:t>
            </a:r>
          </a:p>
          <a:p>
            <a:pPr marL="571500" indent="-571500">
              <a:buFont typeface="Symbol" panose="05050102010706020507" pitchFamily="18" charset="2"/>
              <a:buChar char="-"/>
            </a:pPr>
            <a:r>
              <a:rPr lang="de-AT" sz="4000" dirty="0" smtClean="0"/>
              <a:t>Verwendung v. Unterrichtszeit?</a:t>
            </a:r>
          </a:p>
          <a:p>
            <a:endParaRPr lang="de-AT" sz="4000" dirty="0"/>
          </a:p>
        </p:txBody>
      </p:sp>
    </p:spTree>
    <p:extLst>
      <p:ext uri="{BB962C8B-B14F-4D97-AF65-F5344CB8AC3E}">
        <p14:creationId xmlns:p14="http://schemas.microsoft.com/office/powerpoint/2010/main" val="3122720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20000"/>
                <a:lumOff val="80000"/>
              </a:schemeClr>
            </a:gs>
            <a:gs pos="0">
              <a:schemeClr val="bg1"/>
            </a:gs>
            <a:gs pos="97000">
              <a:schemeClr val="accent4">
                <a:lumMod val="20000"/>
                <a:lumOff val="8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766916" y="6459785"/>
            <a:ext cx="7742073" cy="365125"/>
          </a:xfrm>
        </p:spPr>
        <p:txBody>
          <a:bodyPr/>
          <a:lstStyle/>
          <a:p>
            <a:r>
              <a:rPr lang="de-AT" dirty="0" smtClean="0"/>
              <a:t>AG-Tagung  </a:t>
            </a:r>
            <a:r>
              <a:rPr lang="de-AT" dirty="0" err="1" smtClean="0"/>
              <a:t>mathematik</a:t>
            </a:r>
            <a:r>
              <a:rPr lang="de-AT" dirty="0" smtClean="0"/>
              <a:t>  7. u. 8. März 2018			Hermine Rögner</a:t>
            </a:r>
            <a:endParaRPr lang="de-AT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3AA19-B23E-432B-A156-437F27ED9C8B}" type="slidenum">
              <a:rPr lang="de-AT" smtClean="0"/>
              <a:t>6</a:t>
            </a:fld>
            <a:endParaRPr lang="de-AT" dirty="0"/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3037" y="259564"/>
            <a:ext cx="1819275" cy="1381125"/>
          </a:xfrm>
          <a:prstGeom prst="rect">
            <a:avLst/>
          </a:prstGeom>
        </p:spPr>
      </p:pic>
      <p:sp>
        <p:nvSpPr>
          <p:cNvPr id="4" name="Textfeld 3"/>
          <p:cNvSpPr txBox="1"/>
          <p:nvPr/>
        </p:nvSpPr>
        <p:spPr>
          <a:xfrm>
            <a:off x="566928" y="649224"/>
            <a:ext cx="1089050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4000" dirty="0" smtClean="0"/>
              <a:t>Klausurergebnisse: Haupttermin 2016/17</a:t>
            </a:r>
          </a:p>
          <a:p>
            <a:pPr marL="571500" indent="-571500">
              <a:buFont typeface="Symbol" panose="05050102010706020507" pitchFamily="18" charset="2"/>
              <a:buChar char="-"/>
            </a:pPr>
            <a:r>
              <a:rPr lang="de-AT" sz="4000" dirty="0" smtClean="0"/>
              <a:t>Ergebnisse nach der schriftl. Reifeprüfung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de-AT" sz="4000" dirty="0" smtClean="0"/>
              <a:t>positiv in NÖ: 89,2 %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de-AT" sz="4000" dirty="0" smtClean="0"/>
              <a:t>positiv in Ö: 88,2 %</a:t>
            </a:r>
          </a:p>
          <a:p>
            <a:pPr marL="571500" indent="-571500">
              <a:buFont typeface="Symbol" panose="05050102010706020507" pitchFamily="18" charset="2"/>
              <a:buChar char="-"/>
            </a:pPr>
            <a:r>
              <a:rPr lang="de-AT" sz="4000" dirty="0" smtClean="0"/>
              <a:t>Ergebnisse nach den Kompensationsprüfungen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de-AT" sz="4000" dirty="0" smtClean="0"/>
              <a:t>positiv in NÖ: 92,2 %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de-AT" sz="4000" dirty="0" smtClean="0"/>
              <a:t>positiv in Ö: 93,2 %</a:t>
            </a:r>
          </a:p>
          <a:p>
            <a:endParaRPr lang="de-AT" sz="4000" dirty="0"/>
          </a:p>
        </p:txBody>
      </p:sp>
    </p:spTree>
    <p:extLst>
      <p:ext uri="{BB962C8B-B14F-4D97-AF65-F5344CB8AC3E}">
        <p14:creationId xmlns:p14="http://schemas.microsoft.com/office/powerpoint/2010/main" val="3528525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20000"/>
                <a:lumOff val="80000"/>
              </a:schemeClr>
            </a:gs>
            <a:gs pos="0">
              <a:schemeClr val="bg1"/>
            </a:gs>
            <a:gs pos="97000">
              <a:schemeClr val="accent4">
                <a:lumMod val="20000"/>
                <a:lumOff val="8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766916" y="6459785"/>
            <a:ext cx="7742073" cy="365125"/>
          </a:xfrm>
        </p:spPr>
        <p:txBody>
          <a:bodyPr/>
          <a:lstStyle/>
          <a:p>
            <a:r>
              <a:rPr lang="de-AT" dirty="0" smtClean="0"/>
              <a:t>AG-Tagung  </a:t>
            </a:r>
            <a:r>
              <a:rPr lang="de-AT" dirty="0" err="1" smtClean="0"/>
              <a:t>mathematik</a:t>
            </a:r>
            <a:r>
              <a:rPr lang="de-AT" dirty="0" smtClean="0"/>
              <a:t>  7. u. 8. März 2018			Hermine Rögner</a:t>
            </a:r>
            <a:endParaRPr lang="de-AT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3AA19-B23E-432B-A156-437F27ED9C8B}" type="slidenum">
              <a:rPr lang="de-AT" smtClean="0"/>
              <a:t>7</a:t>
            </a:fld>
            <a:endParaRPr lang="de-AT" dirty="0"/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3037" y="259564"/>
            <a:ext cx="1819275" cy="1381125"/>
          </a:xfrm>
          <a:prstGeom prst="rect">
            <a:avLst/>
          </a:prstGeom>
        </p:spPr>
      </p:pic>
      <p:sp>
        <p:nvSpPr>
          <p:cNvPr id="4" name="Textfeld 3"/>
          <p:cNvSpPr txBox="1"/>
          <p:nvPr/>
        </p:nvSpPr>
        <p:spPr>
          <a:xfrm>
            <a:off x="566928" y="649224"/>
            <a:ext cx="1089050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4000" dirty="0" smtClean="0"/>
              <a:t>Klausurergebnisse: Haupttermin 2016/17</a:t>
            </a:r>
          </a:p>
          <a:p>
            <a:pPr marL="571500" indent="-571500">
              <a:buFont typeface="Symbol" panose="05050102010706020507" pitchFamily="18" charset="2"/>
              <a:buChar char="-"/>
            </a:pPr>
            <a:r>
              <a:rPr lang="de-AT" sz="4000" dirty="0" smtClean="0"/>
              <a:t>Detailergebnisse vor und nach den Kompensationsprüfungen in NÖ: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de-AT" sz="4000" dirty="0" smtClean="0"/>
              <a:t>Sehr gut: 14,4 % / 14,4 %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de-AT" sz="4000" dirty="0" smtClean="0"/>
              <a:t>Gut: 26,8 % / 26,8 %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de-AT" sz="4000" dirty="0" smtClean="0"/>
              <a:t>Befriedigend: 33 % / 33,4 %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de-AT" sz="4000" dirty="0" smtClean="0"/>
              <a:t>Genügend: 15,0 % / 19,7 %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de-AT" sz="4000" dirty="0" smtClean="0"/>
              <a:t>Nicht genügend: 10,8 % / 5,8 %</a:t>
            </a:r>
          </a:p>
          <a:p>
            <a:endParaRPr lang="de-AT" sz="4000" dirty="0"/>
          </a:p>
        </p:txBody>
      </p:sp>
    </p:spTree>
    <p:extLst>
      <p:ext uri="{BB962C8B-B14F-4D97-AF65-F5344CB8AC3E}">
        <p14:creationId xmlns:p14="http://schemas.microsoft.com/office/powerpoint/2010/main" val="1685118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20000"/>
                <a:lumOff val="80000"/>
              </a:schemeClr>
            </a:gs>
            <a:gs pos="0">
              <a:schemeClr val="bg1"/>
            </a:gs>
            <a:gs pos="97000">
              <a:schemeClr val="accent4">
                <a:lumMod val="20000"/>
                <a:lumOff val="8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766916" y="6459785"/>
            <a:ext cx="7742073" cy="365125"/>
          </a:xfrm>
        </p:spPr>
        <p:txBody>
          <a:bodyPr/>
          <a:lstStyle/>
          <a:p>
            <a:r>
              <a:rPr lang="de-AT" dirty="0" smtClean="0"/>
              <a:t>AG-Tagung  </a:t>
            </a:r>
            <a:r>
              <a:rPr lang="de-AT" dirty="0" err="1" smtClean="0"/>
              <a:t>mathematik</a:t>
            </a:r>
            <a:r>
              <a:rPr lang="de-AT" dirty="0" smtClean="0"/>
              <a:t>  7. u. 8. März 2018			Hermine Rögner</a:t>
            </a:r>
            <a:endParaRPr lang="de-AT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3AA19-B23E-432B-A156-437F27ED9C8B}" type="slidenum">
              <a:rPr lang="de-AT" smtClean="0"/>
              <a:t>8</a:t>
            </a:fld>
            <a:endParaRPr lang="de-AT" dirty="0"/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3037" y="259564"/>
            <a:ext cx="1819275" cy="1381125"/>
          </a:xfrm>
          <a:prstGeom prst="rect">
            <a:avLst/>
          </a:prstGeom>
        </p:spPr>
      </p:pic>
      <p:sp>
        <p:nvSpPr>
          <p:cNvPr id="4" name="Textfeld 3"/>
          <p:cNvSpPr txBox="1"/>
          <p:nvPr/>
        </p:nvSpPr>
        <p:spPr>
          <a:xfrm>
            <a:off x="566928" y="649224"/>
            <a:ext cx="108905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AT" sz="4000" dirty="0"/>
          </a:p>
        </p:txBody>
      </p:sp>
      <p:sp>
        <p:nvSpPr>
          <p:cNvPr id="2" name="Textfeld 1"/>
          <p:cNvSpPr txBox="1"/>
          <p:nvPr/>
        </p:nvSpPr>
        <p:spPr>
          <a:xfrm>
            <a:off x="766916" y="495500"/>
            <a:ext cx="11066496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4000" dirty="0" smtClean="0"/>
              <a:t>Klausuren:</a:t>
            </a:r>
          </a:p>
          <a:p>
            <a:pPr marL="571500" indent="-571500">
              <a:buFont typeface="Symbol" panose="05050102010706020507" pitchFamily="18" charset="2"/>
              <a:buChar char="-"/>
            </a:pPr>
            <a:r>
              <a:rPr lang="de-AT" sz="4000" dirty="0" smtClean="0"/>
              <a:t>Aufsicht: 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de-AT" sz="3200" dirty="0" smtClean="0"/>
              <a:t>zwei Personen sind wichtig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de-AT" sz="3200" dirty="0" smtClean="0"/>
              <a:t>womöglich eine fachfremde Person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de-AT" sz="3200" dirty="0" smtClean="0"/>
              <a:t>eine technologiefirme Person</a:t>
            </a:r>
          </a:p>
          <a:p>
            <a:pPr marL="571500" indent="-571500">
              <a:buFont typeface="Symbol" panose="05050102010706020507" pitchFamily="18" charset="2"/>
              <a:buChar char="-"/>
            </a:pPr>
            <a:r>
              <a:rPr lang="de-AT" sz="4000" dirty="0" smtClean="0"/>
              <a:t>Korrektur: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de-AT" sz="3200" dirty="0" smtClean="0"/>
              <a:t>schulinterne Abstimmung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de-AT" sz="3200" dirty="0" smtClean="0"/>
              <a:t>Vorsitz: stichprobenartige Kontrollen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de-AT" sz="3200" dirty="0" smtClean="0"/>
              <a:t>Korrekturheft: zu den korr. Klausuren beilegen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endParaRPr lang="de-AT" sz="4000" dirty="0"/>
          </a:p>
        </p:txBody>
      </p:sp>
    </p:spTree>
    <p:extLst>
      <p:ext uri="{BB962C8B-B14F-4D97-AF65-F5344CB8AC3E}">
        <p14:creationId xmlns:p14="http://schemas.microsoft.com/office/powerpoint/2010/main" val="1349516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20000"/>
                <a:lumOff val="80000"/>
              </a:schemeClr>
            </a:gs>
            <a:gs pos="0">
              <a:schemeClr val="bg1"/>
            </a:gs>
            <a:gs pos="97000">
              <a:schemeClr val="accent4">
                <a:lumMod val="20000"/>
                <a:lumOff val="8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766916" y="6459785"/>
            <a:ext cx="7742073" cy="365125"/>
          </a:xfrm>
        </p:spPr>
        <p:txBody>
          <a:bodyPr/>
          <a:lstStyle/>
          <a:p>
            <a:r>
              <a:rPr lang="de-AT" dirty="0" smtClean="0"/>
              <a:t>AG-Tagung  </a:t>
            </a:r>
            <a:r>
              <a:rPr lang="de-AT" dirty="0" err="1" smtClean="0"/>
              <a:t>mathematik</a:t>
            </a:r>
            <a:r>
              <a:rPr lang="de-AT" dirty="0" smtClean="0"/>
              <a:t>  7. u. 8. März 2018			Hermine Rögner</a:t>
            </a:r>
            <a:endParaRPr lang="de-AT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3AA19-B23E-432B-A156-437F27ED9C8B}" type="slidenum">
              <a:rPr lang="de-AT" smtClean="0"/>
              <a:t>9</a:t>
            </a:fld>
            <a:endParaRPr lang="de-AT" dirty="0"/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3037" y="259564"/>
            <a:ext cx="1819275" cy="1381125"/>
          </a:xfrm>
          <a:prstGeom prst="rect">
            <a:avLst/>
          </a:prstGeom>
        </p:spPr>
      </p:pic>
      <p:sp>
        <p:nvSpPr>
          <p:cNvPr id="4" name="Textfeld 3"/>
          <p:cNvSpPr txBox="1"/>
          <p:nvPr/>
        </p:nvSpPr>
        <p:spPr>
          <a:xfrm>
            <a:off x="566928" y="649224"/>
            <a:ext cx="108905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AT" sz="4000" dirty="0"/>
          </a:p>
        </p:txBody>
      </p:sp>
      <p:sp>
        <p:nvSpPr>
          <p:cNvPr id="2" name="Textfeld 1"/>
          <p:cNvSpPr txBox="1"/>
          <p:nvPr/>
        </p:nvSpPr>
        <p:spPr>
          <a:xfrm>
            <a:off x="766916" y="495500"/>
            <a:ext cx="1106649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4000" dirty="0" smtClean="0"/>
              <a:t>Kompensationsprüfungen:</a:t>
            </a:r>
          </a:p>
          <a:p>
            <a:pPr marL="1028700" lvl="1" indent="-571500">
              <a:buFont typeface="Symbol" panose="05050102010706020507" pitchFamily="18" charset="2"/>
              <a:buChar char="-"/>
            </a:pPr>
            <a:r>
              <a:rPr lang="de-AT" sz="4000" dirty="0" smtClean="0"/>
              <a:t>Grundkompetenzfragen:</a:t>
            </a:r>
          </a:p>
          <a:p>
            <a:pPr marL="1485900" lvl="2" indent="-571500">
              <a:buFont typeface="Arial" panose="020B0604020202020204" pitchFamily="34" charset="0"/>
              <a:buChar char="•"/>
            </a:pPr>
            <a:r>
              <a:rPr lang="de-AT" sz="4000" dirty="0" smtClean="0"/>
              <a:t>eigenständig vom Kandidaten/in zu lösen</a:t>
            </a:r>
          </a:p>
          <a:p>
            <a:pPr marL="1485900" lvl="2" indent="-571500">
              <a:buFont typeface="Arial" panose="020B0604020202020204" pitchFamily="34" charset="0"/>
              <a:buChar char="•"/>
            </a:pPr>
            <a:r>
              <a:rPr lang="de-AT" sz="4000" dirty="0" smtClean="0"/>
              <a:t>keine Hilfestellung durch Nachfragen</a:t>
            </a:r>
          </a:p>
          <a:p>
            <a:pPr marL="1028700" lvl="1" indent="-571500">
              <a:buFont typeface="Symbol" panose="05050102010706020507" pitchFamily="18" charset="2"/>
              <a:buChar char="-"/>
            </a:pPr>
            <a:r>
              <a:rPr lang="de-AT" sz="4000" dirty="0" smtClean="0"/>
              <a:t>Leitfragen:</a:t>
            </a:r>
          </a:p>
          <a:p>
            <a:pPr marL="1485900" lvl="2" indent="-571500">
              <a:buFont typeface="Arial" panose="020B0604020202020204" pitchFamily="34" charset="0"/>
              <a:buChar char="•"/>
            </a:pPr>
            <a:r>
              <a:rPr lang="de-AT" sz="4000" dirty="0" smtClean="0"/>
              <a:t>Hilfestellungen sind möglich; muss in die Beurteilung einbezogen werden</a:t>
            </a:r>
          </a:p>
          <a:p>
            <a:endParaRPr lang="de-AT" sz="4000" dirty="0"/>
          </a:p>
        </p:txBody>
      </p:sp>
    </p:spTree>
    <p:extLst>
      <p:ext uri="{BB962C8B-B14F-4D97-AF65-F5344CB8AC3E}">
        <p14:creationId xmlns:p14="http://schemas.microsoft.com/office/powerpoint/2010/main" val="401187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ückblick">
  <a:themeElements>
    <a:clrScheme name="Rückblick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ückblick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ückblick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459</Words>
  <Application>Microsoft Office PowerPoint</Application>
  <PresentationFormat>Breitbild</PresentationFormat>
  <Paragraphs>114</Paragraphs>
  <Slides>11</Slides>
  <Notes>11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9" baseType="lpstr">
      <vt:lpstr>Arial</vt:lpstr>
      <vt:lpstr>Book Antiqua</vt:lpstr>
      <vt:lpstr>Calibri</vt:lpstr>
      <vt:lpstr>Calibri Light</vt:lpstr>
      <vt:lpstr>Symbol</vt:lpstr>
      <vt:lpstr>Times New Roman</vt:lpstr>
      <vt:lpstr>Wingdings</vt:lpstr>
      <vt:lpstr>Rückblick</vt:lpstr>
      <vt:lpstr>Informationen aus dem Landesschulrat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Danke  für die Aufmerksamkeit!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Rögner Hermine</dc:creator>
  <cp:lastModifiedBy>Rögner Hermine</cp:lastModifiedBy>
  <cp:revision>82</cp:revision>
  <cp:lastPrinted>2016-02-17T18:29:09Z</cp:lastPrinted>
  <dcterms:created xsi:type="dcterms:W3CDTF">2015-04-13T18:03:29Z</dcterms:created>
  <dcterms:modified xsi:type="dcterms:W3CDTF">2018-03-08T06:34:30Z</dcterms:modified>
</cp:coreProperties>
</file>