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19" r:id="rId2"/>
    <p:sldId id="399" r:id="rId3"/>
    <p:sldId id="398" r:id="rId4"/>
    <p:sldId id="381" r:id="rId5"/>
    <p:sldId id="380" r:id="rId6"/>
    <p:sldId id="371" r:id="rId7"/>
    <p:sldId id="400" r:id="rId8"/>
    <p:sldId id="397" r:id="rId9"/>
  </p:sldIdLst>
  <p:sldSz cx="9144000" cy="6858000" type="screen4x3"/>
  <p:notesSz cx="6889750" cy="10021888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A3D2"/>
    <a:srgbClr val="92AF2F"/>
    <a:srgbClr val="660066"/>
    <a:srgbClr val="800080"/>
    <a:srgbClr val="990099"/>
    <a:srgbClr val="4BBC42"/>
    <a:srgbClr val="AEDF41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18" autoAdjust="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139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501095"/>
          </a:xfrm>
          <a:prstGeom prst="rect">
            <a:avLst/>
          </a:prstGeom>
        </p:spPr>
        <p:txBody>
          <a:bodyPr vert="horz" lIns="93739" tIns="46870" rIns="93739" bIns="46870" rtlCol="0"/>
          <a:lstStyle>
            <a:lvl1pPr algn="l">
              <a:defRPr sz="13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02598" y="0"/>
            <a:ext cx="2985558" cy="501095"/>
          </a:xfrm>
          <a:prstGeom prst="rect">
            <a:avLst/>
          </a:prstGeom>
        </p:spPr>
        <p:txBody>
          <a:bodyPr vert="horz" wrap="square" lIns="93739" tIns="46870" rIns="93739" bIns="46870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EF2D94D9-DA42-4DDE-9373-F434BD1EC1F9}" type="datetimeFigureOut">
              <a:rPr lang="de-DE" altLang="de-DE"/>
              <a:pPr>
                <a:defRPr/>
              </a:pPr>
              <a:t>28.11.2018</a:t>
            </a:fld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519054"/>
            <a:ext cx="2985558" cy="501095"/>
          </a:xfrm>
          <a:prstGeom prst="rect">
            <a:avLst/>
          </a:prstGeom>
        </p:spPr>
        <p:txBody>
          <a:bodyPr vert="horz" lIns="93739" tIns="46870" rIns="93739" bIns="46870" rtlCol="0" anchor="b"/>
          <a:lstStyle>
            <a:lvl1pPr algn="l">
              <a:defRPr sz="13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2598" y="9519054"/>
            <a:ext cx="2985558" cy="501095"/>
          </a:xfrm>
          <a:prstGeom prst="rect">
            <a:avLst/>
          </a:prstGeom>
        </p:spPr>
        <p:txBody>
          <a:bodyPr vert="horz" wrap="square" lIns="93739" tIns="46870" rIns="93739" bIns="46870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B194C4B-1EDE-43E1-9CB1-83BC748C750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22009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501095"/>
          </a:xfrm>
          <a:prstGeom prst="rect">
            <a:avLst/>
          </a:prstGeom>
        </p:spPr>
        <p:txBody>
          <a:bodyPr vert="horz" lIns="93739" tIns="46870" rIns="93739" bIns="46870" rtlCol="0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2598" y="0"/>
            <a:ext cx="2985558" cy="501095"/>
          </a:xfrm>
          <a:prstGeom prst="rect">
            <a:avLst/>
          </a:prstGeom>
        </p:spPr>
        <p:txBody>
          <a:bodyPr vert="horz" lIns="93739" tIns="46870" rIns="93739" bIns="46870" rtlCol="0"/>
          <a:lstStyle>
            <a:lvl1pPr algn="r">
              <a:defRPr sz="1300"/>
            </a:lvl1pPr>
          </a:lstStyle>
          <a:p>
            <a:pPr>
              <a:defRPr/>
            </a:pPr>
            <a:fld id="{4E599039-70D3-45FB-9BAF-7932C056A7F9}" type="datetimeFigureOut">
              <a:rPr lang="de-DE"/>
              <a:pPr>
                <a:defRPr/>
              </a:pPr>
              <a:t>28.11.2018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39" tIns="46870" rIns="93739" bIns="4687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vert="horz" lIns="93739" tIns="46870" rIns="93739" bIns="4687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519054"/>
            <a:ext cx="2985558" cy="501095"/>
          </a:xfrm>
          <a:prstGeom prst="rect">
            <a:avLst/>
          </a:prstGeom>
        </p:spPr>
        <p:txBody>
          <a:bodyPr vert="horz" lIns="93739" tIns="46870" rIns="93739" bIns="46870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2598" y="9519054"/>
            <a:ext cx="2985558" cy="501095"/>
          </a:xfrm>
          <a:prstGeom prst="rect">
            <a:avLst/>
          </a:prstGeom>
        </p:spPr>
        <p:txBody>
          <a:bodyPr vert="horz" lIns="93739" tIns="46870" rIns="93739" bIns="46870" rtlCol="0" anchor="b"/>
          <a:lstStyle>
            <a:lvl1pPr algn="r">
              <a:defRPr sz="1300"/>
            </a:lvl1pPr>
          </a:lstStyle>
          <a:p>
            <a:pPr>
              <a:defRPr/>
            </a:pPr>
            <a:fld id="{D1FA9D8D-9CD8-4631-9969-9B10094A02D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0246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>
                <a:solidFill>
                  <a:srgbClr val="FF0000"/>
                </a:solidFill>
                <a:latin typeface="Flama Ultralight" pitchFamily="-84" charset="0"/>
                <a:cs typeface="Flama Ultralight" pitchFamily="-84" charset="0"/>
              </a:rPr>
              <a:t>„live“ Vorführung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96E700-A49D-42D9-9D89-1C9DE10E78B1}" type="slidenum">
              <a:rPr kumimoji="0" lang="de-AT" alt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AT" alt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039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/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622569C-D7AE-427F-A8B0-FB8355719A50}" type="slidenum">
              <a:rPr lang="de-AT" altLang="de-DE"/>
              <a:pPr eaLnBrk="1" hangingPunct="1">
                <a:spcBef>
                  <a:spcPct val="0"/>
                </a:spcBef>
              </a:pPr>
              <a:t>8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219958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88" y="-58738"/>
            <a:ext cx="9418638" cy="696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44638"/>
            <a:ext cx="58547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5" descr="BMBWF-Logo-weis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5" y="5233020"/>
            <a:ext cx="1408465" cy="59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4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88" y="-58738"/>
            <a:ext cx="9418638" cy="696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44638"/>
            <a:ext cx="58547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5" descr="BMBWF-Logo-weis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5" y="5233020"/>
            <a:ext cx="1408465" cy="59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2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88" y="-58738"/>
            <a:ext cx="9418638" cy="696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8" y="528621"/>
            <a:ext cx="3259666" cy="216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95868" y="3455619"/>
            <a:ext cx="7772400" cy="1362075"/>
          </a:xfrm>
        </p:spPr>
        <p:txBody>
          <a:bodyPr>
            <a:normAutofit/>
          </a:bodyPr>
          <a:lstStyle>
            <a:lvl1pPr algn="l">
              <a:defRPr sz="4800" b="1" cap="all">
                <a:solidFill>
                  <a:schemeClr val="bg1"/>
                </a:solidFill>
                <a:latin typeface="Flama Light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idx="1"/>
          </p:nvPr>
        </p:nvSpPr>
        <p:spPr>
          <a:xfrm>
            <a:off x="795868" y="2599185"/>
            <a:ext cx="7772400" cy="856434"/>
          </a:xfrm>
        </p:spPr>
        <p:txBody>
          <a:bodyPr anchor="b"/>
          <a:lstStyle>
            <a:lvl1pPr marL="0" indent="0">
              <a:buNone/>
              <a:defRPr sz="2400" cap="all">
                <a:solidFill>
                  <a:srgbClr val="FFFFFF"/>
                </a:solidFill>
                <a:latin typeface="Flama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2164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cap="all"/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17764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18plus – Berufs- und Studienchecker</a:t>
            </a:r>
          </a:p>
        </p:txBody>
      </p:sp>
    </p:spTree>
    <p:extLst>
      <p:ext uri="{BB962C8B-B14F-4D97-AF65-F5344CB8AC3E}">
        <p14:creationId xmlns:p14="http://schemas.microsoft.com/office/powerpoint/2010/main" val="354187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88" y="-58738"/>
            <a:ext cx="9418638" cy="696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395" y="2319500"/>
            <a:ext cx="7772400" cy="1362075"/>
          </a:xfrm>
        </p:spPr>
        <p:txBody>
          <a:bodyPr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5395" y="819313"/>
            <a:ext cx="7772400" cy="1500187"/>
          </a:xfrm>
        </p:spPr>
        <p:txBody>
          <a:bodyPr anchor="b"/>
          <a:lstStyle>
            <a:lvl1pPr marL="0" indent="0">
              <a:buNone/>
              <a:defRPr sz="2000" cap="all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2617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18plus – Berufs- und Studienchecker</a:t>
            </a:r>
          </a:p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0434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5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17478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18plus – Berufs- und Studienchecker</a:t>
            </a:r>
          </a:p>
        </p:txBody>
      </p:sp>
    </p:spTree>
    <p:extLst>
      <p:ext uri="{BB962C8B-B14F-4D97-AF65-F5344CB8AC3E}">
        <p14:creationId xmlns:p14="http://schemas.microsoft.com/office/powerpoint/2010/main" val="1624106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cap="all">
                <a:latin typeface="Flama Ultralight"/>
                <a:ea typeface="+mn-ea"/>
                <a:cs typeface="Flama Ultralight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705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cap="all">
                <a:latin typeface="Flama Ultralight"/>
                <a:ea typeface="+mn-ea"/>
                <a:cs typeface="Flama Ultralight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080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18plus – Berufs- und Studienchecker</a:t>
            </a:r>
          </a:p>
        </p:txBody>
      </p:sp>
    </p:spTree>
    <p:extLst>
      <p:ext uri="{BB962C8B-B14F-4D97-AF65-F5344CB8AC3E}">
        <p14:creationId xmlns:p14="http://schemas.microsoft.com/office/powerpoint/2010/main" val="304319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cap="all">
                <a:latin typeface="Flama Ultralight"/>
                <a:ea typeface="+mn-ea"/>
                <a:cs typeface="Flama Ultralight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069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19764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18plus – Berufs- und Studienchecker</a:t>
            </a:r>
          </a:p>
        </p:txBody>
      </p:sp>
    </p:spTree>
    <p:extLst>
      <p:ext uri="{BB962C8B-B14F-4D97-AF65-F5344CB8AC3E}">
        <p14:creationId xmlns:p14="http://schemas.microsoft.com/office/powerpoint/2010/main" val="2601832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88" y="6267450"/>
            <a:ext cx="941863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Mastertextformat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chemeClr val="bg1"/>
                </a:solidFill>
                <a:latin typeface="Flama Ultralight" pitchFamily="-84" charset="0"/>
              </a:defRPr>
            </a:lvl1pPr>
          </a:lstStyle>
          <a:p>
            <a:pPr>
              <a:defRPr/>
            </a:pPr>
            <a:r>
              <a:rPr lang="de-DE" altLang="de-DE"/>
              <a:t>18plus – Berufs- und Studienchecker</a:t>
            </a:r>
          </a:p>
        </p:txBody>
      </p:sp>
      <p:pic>
        <p:nvPicPr>
          <p:cNvPr id="1030" name="Bild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838" y="265113"/>
            <a:ext cx="14716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Bild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1852" y="6414700"/>
            <a:ext cx="836448" cy="35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68" r:id="rId7"/>
    <p:sldLayoutId id="2147483775" r:id="rId8"/>
    <p:sldLayoutId id="2147483776" r:id="rId9"/>
    <p:sldLayoutId id="2147483799" r:id="rId10"/>
    <p:sldLayoutId id="2147483800" r:id="rId11"/>
  </p:sldLayoutIdLst>
  <p:txStyles>
    <p:titleStyle>
      <a:lvl1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kern="1200" cap="all">
          <a:solidFill>
            <a:schemeClr val="tx1"/>
          </a:solidFill>
          <a:latin typeface="Flama Ultralight"/>
          <a:ea typeface="MS PGothic" pitchFamily="34" charset="-128"/>
          <a:cs typeface="Flama Ultralight"/>
        </a:defRPr>
      </a:lvl1pPr>
      <a:lvl2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Flama Ultralight" charset="0"/>
          <a:ea typeface="MS PGothic" pitchFamily="34" charset="-128"/>
          <a:cs typeface="Flama Ultralight" pitchFamily="-84" charset="0"/>
        </a:defRPr>
      </a:lvl2pPr>
      <a:lvl3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Flama Ultralight" charset="0"/>
          <a:ea typeface="MS PGothic" pitchFamily="34" charset="-128"/>
          <a:cs typeface="Flama Ultralight" pitchFamily="-84" charset="0"/>
        </a:defRPr>
      </a:lvl3pPr>
      <a:lvl4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Flama Ultralight" charset="0"/>
          <a:ea typeface="MS PGothic" pitchFamily="34" charset="-128"/>
          <a:cs typeface="Flama Ultralight" pitchFamily="-84" charset="0"/>
        </a:defRPr>
      </a:lvl4pPr>
      <a:lvl5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Flama Ultralight" charset="0"/>
          <a:ea typeface="MS PGothic" pitchFamily="34" charset="-128"/>
          <a:cs typeface="Flama Ultralight" pitchFamily="-84" charset="0"/>
        </a:defRPr>
      </a:lvl5pPr>
      <a:lvl6pPr marL="4572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Flama Ultralight" charset="0"/>
          <a:ea typeface="ＭＳ Ｐゴシック" charset="0"/>
        </a:defRPr>
      </a:lvl6pPr>
      <a:lvl7pPr marL="9144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Flama Ultralight" charset="0"/>
          <a:ea typeface="ＭＳ Ｐゴシック" charset="0"/>
        </a:defRPr>
      </a:lvl7pPr>
      <a:lvl8pPr marL="13716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Flama Ultralight" charset="0"/>
          <a:ea typeface="ＭＳ Ｐゴシック" charset="0"/>
        </a:defRPr>
      </a:lvl8pPr>
      <a:lvl9pPr marL="18288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Flama Ultralight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Flama Ultralight"/>
          <a:ea typeface="MS PGothic" pitchFamily="34" charset="-128"/>
          <a:cs typeface="Flama Ultralight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Flama Ultralight"/>
          <a:ea typeface="MS PGothic" pitchFamily="34" charset="-128"/>
          <a:cs typeface="Flama Ultraligh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Flama Ultralight"/>
          <a:ea typeface="MS PGothic" pitchFamily="34" charset="-128"/>
          <a:cs typeface="Flama Ultraligh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Flama Ultralight"/>
          <a:ea typeface="MS PGothic" pitchFamily="34" charset="-128"/>
          <a:cs typeface="Flama Ultraligh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Flama Ultralight"/>
          <a:ea typeface="MS PGothic" pitchFamily="34" charset="-128"/>
          <a:cs typeface="Flama Ultra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beate.wais@lsr-noe.gv.at" TargetMode="External"/><Relationship Id="rId7" Type="http://schemas.openxmlformats.org/officeDocument/2006/relationships/hyperlink" Target="mailto:Psychol.studber@jku.a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icole.undeutsch@univie.ac.at" TargetMode="External"/><Relationship Id="rId5" Type="http://schemas.openxmlformats.org/officeDocument/2006/relationships/hyperlink" Target="mailto:18plus.wien@univie.ac.at" TargetMode="External"/><Relationship Id="rId4" Type="http://schemas.openxmlformats.org/officeDocument/2006/relationships/hyperlink" Target="mailto:christa.eckhard@lsr-noe.gv.a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240972" y="3996062"/>
            <a:ext cx="48063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AT" sz="1600" cap="all" dirty="0">
              <a:solidFill>
                <a:prstClr val="white"/>
              </a:solidFill>
              <a:latin typeface="Flama Light"/>
            </a:endParaRPr>
          </a:p>
          <a:p>
            <a:r>
              <a:rPr lang="de-AT" sz="1600" cap="all" dirty="0">
                <a:solidFill>
                  <a:prstClr val="white"/>
                </a:solidFill>
                <a:latin typeface="Flama Light"/>
              </a:rPr>
              <a:t>Mag. Nicole Undeutsch (WIEN)</a:t>
            </a:r>
          </a:p>
          <a:p>
            <a:r>
              <a:rPr lang="de-AT" sz="1600" cap="all" dirty="0">
                <a:solidFill>
                  <a:prstClr val="white"/>
                </a:solidFill>
                <a:latin typeface="Flama Light"/>
              </a:rPr>
              <a:t>Mag. Judith </a:t>
            </a:r>
            <a:r>
              <a:rPr lang="de-AT" sz="1600" cap="all" dirty="0" err="1">
                <a:solidFill>
                  <a:prstClr val="white"/>
                </a:solidFill>
                <a:latin typeface="Flama Light"/>
              </a:rPr>
              <a:t>Merkinger</a:t>
            </a:r>
            <a:r>
              <a:rPr lang="de-AT" sz="1600" cap="all" dirty="0">
                <a:solidFill>
                  <a:prstClr val="white"/>
                </a:solidFill>
                <a:latin typeface="Flama Light"/>
              </a:rPr>
              <a:t> (Linz) </a:t>
            </a:r>
            <a:br>
              <a:rPr lang="de-AT" sz="1600" cap="all" dirty="0">
                <a:solidFill>
                  <a:prstClr val="white"/>
                </a:solidFill>
                <a:latin typeface="Flama Light"/>
              </a:rPr>
            </a:b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2844693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Ministerien: „aus 2 mach 1“</a:t>
            </a:r>
          </a:p>
          <a:p>
            <a:pPr lvl="1"/>
            <a:r>
              <a:rPr lang="de-AT" dirty="0">
                <a:sym typeface="Wingdings" panose="05000000000000000000" pitchFamily="2" charset="2"/>
              </a:rPr>
              <a:t>Bundesministerium für Bildung, Wissenschaft und Forschung</a:t>
            </a:r>
          </a:p>
          <a:p>
            <a:pPr lvl="1"/>
            <a:endParaRPr lang="de-AT" sz="1000" dirty="0"/>
          </a:p>
          <a:p>
            <a:r>
              <a:rPr lang="de-AT" dirty="0"/>
              <a:t>18plus.at in frischer Aufmachung</a:t>
            </a:r>
          </a:p>
          <a:p>
            <a:pPr lvl="1"/>
            <a:r>
              <a:rPr lang="de-AT" dirty="0"/>
              <a:t>Anpassung der Portaloberfläche für Mobilgeräte</a:t>
            </a:r>
          </a:p>
          <a:p>
            <a:pPr lvl="1"/>
            <a:r>
              <a:rPr lang="de-AT" dirty="0"/>
              <a:t>Informationen und Downloads überarbeitet</a:t>
            </a:r>
          </a:p>
          <a:p>
            <a:pPr lvl="1"/>
            <a:endParaRPr lang="de-AT" sz="1000" dirty="0"/>
          </a:p>
          <a:p>
            <a:r>
              <a:rPr lang="de-AT" dirty="0"/>
              <a:t>10 Jahresfeier des Programmes</a:t>
            </a:r>
          </a:p>
          <a:p>
            <a:endParaRPr lang="de-AT" sz="1000" dirty="0"/>
          </a:p>
          <a:p>
            <a:r>
              <a:rPr lang="de-AT" dirty="0"/>
              <a:t>Evaluierung auf der Zielgeraden</a:t>
            </a:r>
          </a:p>
          <a:p>
            <a:pPr lvl="1"/>
            <a:r>
              <a:rPr lang="de-AT" dirty="0"/>
              <a:t>Letzte Befragung der Teilnehmer</a:t>
            </a:r>
          </a:p>
          <a:p>
            <a:pPr lvl="1"/>
            <a:endParaRPr lang="de-AT" sz="1000" dirty="0"/>
          </a:p>
          <a:p>
            <a:r>
              <a:rPr lang="de-AT" dirty="0"/>
              <a:t>Zukünftige Änderung</a:t>
            </a:r>
          </a:p>
          <a:p>
            <a:pPr lvl="1"/>
            <a:r>
              <a:rPr lang="de-AT" dirty="0"/>
              <a:t>Login Bereich der Homepage</a:t>
            </a:r>
          </a:p>
          <a:p>
            <a:pPr lvl="1"/>
            <a:endParaRPr lang="de-AT" dirty="0"/>
          </a:p>
          <a:p>
            <a:pPr lvl="1"/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endParaRPr lang="de-AT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Änderungen </a:t>
            </a:r>
            <a:r>
              <a:rPr lang="de-DE" sz="3200" dirty="0" err="1"/>
              <a:t>UnD</a:t>
            </a:r>
            <a:br>
              <a:rPr lang="de-DE" sz="3200" dirty="0"/>
            </a:br>
            <a:r>
              <a:rPr lang="de-DE" sz="3200" dirty="0" err="1"/>
              <a:t>RÜckBlick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5627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de-DE" sz="3200" dirty="0"/>
            </a:br>
            <a:r>
              <a:rPr lang="de-DE" sz="3200" dirty="0"/>
              <a:t>Kleingruppe</a:t>
            </a:r>
            <a:br>
              <a:rPr lang="de-DE" sz="3200" dirty="0"/>
            </a:br>
            <a:endParaRPr lang="de-DE" sz="32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18plus 2018/2019</a:t>
            </a:r>
          </a:p>
        </p:txBody>
      </p:sp>
    </p:spTree>
    <p:extLst>
      <p:ext uri="{BB962C8B-B14F-4D97-AF65-F5344CB8AC3E}">
        <p14:creationId xmlns:p14="http://schemas.microsoft.com/office/powerpoint/2010/main" val="2270093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Beschreibung </a:t>
            </a:r>
            <a:br>
              <a:rPr lang="de-DE" sz="3200" dirty="0"/>
            </a:br>
            <a:r>
              <a:rPr lang="de-DE" sz="3200" dirty="0"/>
              <a:t>Kleingruppenberatung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Was?</a:t>
            </a:r>
          </a:p>
          <a:p>
            <a:endParaRPr lang="de-DE" dirty="0"/>
          </a:p>
          <a:p>
            <a:r>
              <a:rPr lang="de-DE" dirty="0"/>
              <a:t>Unterstützung im Entscheidungsprozess</a:t>
            </a:r>
          </a:p>
          <a:p>
            <a:r>
              <a:rPr lang="de-DE" dirty="0"/>
              <a:t>Hilfestellung für konkrete nächste Schritte</a:t>
            </a:r>
          </a:p>
          <a:p>
            <a:endParaRPr lang="de-DE" dirty="0"/>
          </a:p>
          <a:p>
            <a:pPr lvl="0"/>
            <a:r>
              <a:rPr lang="de-DE" dirty="0">
                <a:solidFill>
                  <a:prstClr val="black"/>
                </a:solidFill>
              </a:rPr>
              <a:t>Vertiefung der Ergebnisse des Interessensfragebogens </a:t>
            </a:r>
            <a:endParaRPr lang="de-DE" dirty="0"/>
          </a:p>
          <a:p>
            <a:pPr lvl="0"/>
            <a:r>
              <a:rPr lang="de-DE" dirty="0">
                <a:solidFill>
                  <a:prstClr val="black"/>
                </a:solidFill>
              </a:rPr>
              <a:t>Reflexion der eigenen Interessen, Fähigkeiten, Wünsche/Ziele und Zukunftsperspektiven</a:t>
            </a:r>
          </a:p>
          <a:p>
            <a:pPr lvl="0"/>
            <a:r>
              <a:rPr lang="de-DE" dirty="0">
                <a:solidFill>
                  <a:prstClr val="black"/>
                </a:solidFill>
              </a:rPr>
              <a:t>Informationsrecherche</a:t>
            </a:r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42030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ZIELE der </a:t>
            </a:r>
            <a:br>
              <a:rPr lang="de-AT" dirty="0"/>
            </a:br>
            <a:r>
              <a:rPr lang="de-AT" dirty="0"/>
              <a:t>Kleingruppenberatungen</a:t>
            </a:r>
          </a:p>
        </p:txBody>
      </p:sp>
      <p:sp>
        <p:nvSpPr>
          <p:cNvPr id="3" name="Ellipse 2"/>
          <p:cNvSpPr/>
          <p:nvPr/>
        </p:nvSpPr>
        <p:spPr>
          <a:xfrm>
            <a:off x="2941911" y="2903894"/>
            <a:ext cx="3252083" cy="1908313"/>
          </a:xfrm>
          <a:prstGeom prst="ellipse">
            <a:avLst/>
          </a:prstGeom>
          <a:solidFill>
            <a:srgbClr val="92AF2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Systematische Zusammenführung </a:t>
            </a:r>
          </a:p>
          <a:p>
            <a:pPr algn="ctr"/>
            <a:endParaRPr lang="de-AT" dirty="0"/>
          </a:p>
          <a:p>
            <a:pPr algn="ctr"/>
            <a:r>
              <a:rPr lang="de-AT" dirty="0"/>
              <a:t> Reflexion</a:t>
            </a:r>
          </a:p>
          <a:p>
            <a:pPr algn="ctr"/>
            <a:endParaRPr lang="de-AT" dirty="0"/>
          </a:p>
          <a:p>
            <a:pPr algn="ctr"/>
            <a:r>
              <a:rPr lang="de-AT" dirty="0"/>
              <a:t>Vertiefung 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226613" y="2592232"/>
            <a:ext cx="2365513" cy="101546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Ergebnisse der Selbstreflexionsbögen der 18Plus Mappen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1611062" y="1280466"/>
            <a:ext cx="2365513" cy="101546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Ergebnisse der Interessensfrage-bögen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6255432" y="1918678"/>
            <a:ext cx="2365513" cy="101546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Aktive Gestaltung des Entscheidungs-prozesses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1254265" y="5466102"/>
            <a:ext cx="6627377" cy="649262"/>
          </a:xfrm>
          <a:prstGeom prst="roundRect">
            <a:avLst/>
          </a:prstGeom>
          <a:solidFill>
            <a:srgbClr val="45A3D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Ziele: Generierung neuer Denkansätze und Ideen, Erweiterung der Handlungsmöglichkeiten, reflektierter Blick in die Zukunft</a:t>
            </a:r>
          </a:p>
        </p:txBody>
      </p:sp>
      <p:cxnSp>
        <p:nvCxnSpPr>
          <p:cNvPr id="11" name="Gerade Verbindung mit Pfeil 10"/>
          <p:cNvCxnSpPr>
            <a:stCxn id="6" idx="2"/>
            <a:endCxn id="3" idx="1"/>
          </p:cNvCxnSpPr>
          <p:nvPr/>
        </p:nvCxnSpPr>
        <p:spPr>
          <a:xfrm>
            <a:off x="2793819" y="2295927"/>
            <a:ext cx="624349" cy="88743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stCxn id="7" idx="2"/>
            <a:endCxn id="3" idx="7"/>
          </p:cNvCxnSpPr>
          <p:nvPr/>
        </p:nvCxnSpPr>
        <p:spPr>
          <a:xfrm flipH="1">
            <a:off x="5717737" y="2934139"/>
            <a:ext cx="1720452" cy="24922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5" idx="2"/>
            <a:endCxn id="3" idx="2"/>
          </p:cNvCxnSpPr>
          <p:nvPr/>
        </p:nvCxnSpPr>
        <p:spPr>
          <a:xfrm>
            <a:off x="1409370" y="3607693"/>
            <a:ext cx="1532541" cy="2503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3" idx="4"/>
            <a:endCxn id="8" idx="0"/>
          </p:cNvCxnSpPr>
          <p:nvPr/>
        </p:nvCxnSpPr>
        <p:spPr>
          <a:xfrm>
            <a:off x="4567953" y="4812207"/>
            <a:ext cx="1" cy="653895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6" idx="3"/>
            <a:endCxn id="7" idx="1"/>
          </p:cNvCxnSpPr>
          <p:nvPr/>
        </p:nvCxnSpPr>
        <p:spPr>
          <a:xfrm>
            <a:off x="3976575" y="1788197"/>
            <a:ext cx="2278857" cy="63821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5" idx="3"/>
            <a:endCxn id="7" idx="1"/>
          </p:cNvCxnSpPr>
          <p:nvPr/>
        </p:nvCxnSpPr>
        <p:spPr>
          <a:xfrm flipV="1">
            <a:off x="2592126" y="2426409"/>
            <a:ext cx="3663306" cy="67355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382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39474"/>
            <a:ext cx="8229600" cy="1143000"/>
          </a:xfrm>
        </p:spPr>
        <p:txBody>
          <a:bodyPr>
            <a:normAutofit/>
          </a:bodyPr>
          <a:lstStyle/>
          <a:p>
            <a:r>
              <a:rPr lang="de-AT" sz="2600" dirty="0">
                <a:solidFill>
                  <a:prstClr val="black"/>
                </a:solidFill>
              </a:rPr>
              <a:t>Reflexion und Aktive </a:t>
            </a:r>
            <a:r>
              <a:rPr lang="de-AT" sz="2600" dirty="0" err="1">
                <a:solidFill>
                  <a:prstClr val="black"/>
                </a:solidFill>
              </a:rPr>
              <a:t>gestaltung</a:t>
            </a:r>
            <a:r>
              <a:rPr lang="de-AT" sz="2600" dirty="0">
                <a:solidFill>
                  <a:prstClr val="black"/>
                </a:solidFill>
              </a:rPr>
              <a:t> </a:t>
            </a:r>
            <a:br>
              <a:rPr lang="de-AT" sz="2600" dirty="0">
                <a:solidFill>
                  <a:prstClr val="black"/>
                </a:solidFill>
              </a:rPr>
            </a:br>
            <a:r>
              <a:rPr lang="de-AT" sz="2600" dirty="0">
                <a:solidFill>
                  <a:prstClr val="black"/>
                </a:solidFill>
              </a:rPr>
              <a:t>des </a:t>
            </a:r>
            <a:r>
              <a:rPr lang="de-AT" sz="2600" dirty="0" err="1">
                <a:solidFill>
                  <a:prstClr val="black"/>
                </a:solidFill>
              </a:rPr>
              <a:t>entscheidungsprozesses</a:t>
            </a:r>
            <a:endParaRPr lang="de-AT" sz="2600" dirty="0"/>
          </a:p>
        </p:txBody>
      </p:sp>
      <p:sp>
        <p:nvSpPr>
          <p:cNvPr id="4" name="Abgerundetes Rechteck 3"/>
          <p:cNvSpPr/>
          <p:nvPr/>
        </p:nvSpPr>
        <p:spPr>
          <a:xfrm>
            <a:off x="371474" y="1139634"/>
            <a:ext cx="8467725" cy="381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/>
              <a:t>Wo stehe ich jetzt? Was sind meine nächsten Schritte?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1100139" y="5725975"/>
            <a:ext cx="2162175" cy="390525"/>
          </a:xfrm>
          <a:prstGeom prst="roundRect">
            <a:avLst/>
          </a:prstGeom>
          <a:solidFill>
            <a:srgbClr val="92AF2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/>
              <a:t>Selbsterkundung</a:t>
            </a:r>
          </a:p>
        </p:txBody>
      </p:sp>
      <p:sp>
        <p:nvSpPr>
          <p:cNvPr id="9" name="Abgerundetes Rechteck 8"/>
          <p:cNvSpPr/>
          <p:nvPr/>
        </p:nvSpPr>
        <p:spPr>
          <a:xfrm>
            <a:off x="2814642" y="2515990"/>
            <a:ext cx="3209925" cy="390525"/>
          </a:xfrm>
          <a:prstGeom prst="roundRect">
            <a:avLst/>
          </a:prstGeom>
          <a:solidFill>
            <a:srgbClr val="92AF2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/>
              <a:t>Entscheidung treffen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3262313" y="1736343"/>
            <a:ext cx="3209925" cy="390525"/>
          </a:xfrm>
          <a:prstGeom prst="roundRect">
            <a:avLst/>
          </a:prstGeom>
          <a:solidFill>
            <a:srgbClr val="92AF2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/>
              <a:t>Entscheidung</a:t>
            </a:r>
            <a:r>
              <a:rPr lang="de-AT" dirty="0"/>
              <a:t> </a:t>
            </a:r>
            <a:r>
              <a:rPr lang="de-AT" b="1" dirty="0"/>
              <a:t>umsetzen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2386016" y="3270940"/>
            <a:ext cx="3209925" cy="390525"/>
          </a:xfrm>
          <a:prstGeom prst="roundRect">
            <a:avLst/>
          </a:prstGeom>
          <a:solidFill>
            <a:srgbClr val="92AF2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/>
              <a:t>Alternativen bewerten</a:t>
            </a:r>
          </a:p>
        </p:txBody>
      </p:sp>
      <p:sp>
        <p:nvSpPr>
          <p:cNvPr id="12" name="Abgerundetes Rechteck 11"/>
          <p:cNvSpPr/>
          <p:nvPr/>
        </p:nvSpPr>
        <p:spPr>
          <a:xfrm>
            <a:off x="1883574" y="4135351"/>
            <a:ext cx="3209925" cy="390525"/>
          </a:xfrm>
          <a:prstGeom prst="roundRect">
            <a:avLst/>
          </a:prstGeom>
          <a:solidFill>
            <a:srgbClr val="92AF2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/>
              <a:t>Informationen einholen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1528764" y="4930664"/>
            <a:ext cx="3209925" cy="390525"/>
          </a:xfrm>
          <a:prstGeom prst="roundRect">
            <a:avLst/>
          </a:prstGeom>
          <a:solidFill>
            <a:srgbClr val="92AF2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/>
              <a:t>Ideen entwickeln</a:t>
            </a:r>
          </a:p>
        </p:txBody>
      </p:sp>
      <p:sp>
        <p:nvSpPr>
          <p:cNvPr id="14" name="Abgerundetes Rechteck 13"/>
          <p:cNvSpPr/>
          <p:nvPr/>
        </p:nvSpPr>
        <p:spPr>
          <a:xfrm>
            <a:off x="242887" y="5725976"/>
            <a:ext cx="428626" cy="390525"/>
          </a:xfrm>
          <a:prstGeom prst="roundRect">
            <a:avLst/>
          </a:prstGeom>
          <a:solidFill>
            <a:srgbClr val="92AF2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/>
              <a:t>1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671513" y="4930664"/>
            <a:ext cx="428626" cy="390525"/>
          </a:xfrm>
          <a:prstGeom prst="roundRect">
            <a:avLst/>
          </a:prstGeom>
          <a:solidFill>
            <a:srgbClr val="92AF2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/>
              <a:t>2</a:t>
            </a:r>
          </a:p>
        </p:txBody>
      </p:sp>
      <p:sp>
        <p:nvSpPr>
          <p:cNvPr id="16" name="Abgerundetes Rechteck 15"/>
          <p:cNvSpPr/>
          <p:nvPr/>
        </p:nvSpPr>
        <p:spPr>
          <a:xfrm>
            <a:off x="1100138" y="4135351"/>
            <a:ext cx="428626" cy="390525"/>
          </a:xfrm>
          <a:prstGeom prst="roundRect">
            <a:avLst/>
          </a:prstGeom>
          <a:solidFill>
            <a:srgbClr val="92AF2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/>
              <a:t>3</a:t>
            </a:r>
          </a:p>
        </p:txBody>
      </p:sp>
      <p:sp>
        <p:nvSpPr>
          <p:cNvPr id="17" name="Abgerundetes Rechteck 16"/>
          <p:cNvSpPr/>
          <p:nvPr/>
        </p:nvSpPr>
        <p:spPr>
          <a:xfrm>
            <a:off x="1519531" y="3270939"/>
            <a:ext cx="428626" cy="390525"/>
          </a:xfrm>
          <a:prstGeom prst="roundRect">
            <a:avLst/>
          </a:prstGeom>
          <a:solidFill>
            <a:srgbClr val="92AF2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/>
              <a:t>4</a:t>
            </a:r>
          </a:p>
        </p:txBody>
      </p:sp>
      <p:sp>
        <p:nvSpPr>
          <p:cNvPr id="18" name="Abgerundetes Rechteck 17"/>
          <p:cNvSpPr/>
          <p:nvPr/>
        </p:nvSpPr>
        <p:spPr>
          <a:xfrm>
            <a:off x="1966913" y="2515989"/>
            <a:ext cx="428626" cy="390525"/>
          </a:xfrm>
          <a:prstGeom prst="roundRect">
            <a:avLst/>
          </a:prstGeom>
          <a:solidFill>
            <a:srgbClr val="92AF2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/>
              <a:t>5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3388523" y="5559451"/>
            <a:ext cx="52720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→ Klarheit gewinnen über Interessen/Begabungen/Werte/Ziele</a:t>
            </a:r>
          </a:p>
          <a:p>
            <a:r>
              <a:rPr lang="de-AT" sz="1400" dirty="0"/>
              <a:t>→ Basis für die Selbsterkundung stellen die Arbeitsblätter aus den 18plus Mappen dar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5093500" y="3961282"/>
            <a:ext cx="38861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→ Perspektiven erweitern: Studieninfos sammeln</a:t>
            </a:r>
          </a:p>
          <a:p>
            <a:r>
              <a:rPr lang="de-AT" sz="1400" dirty="0"/>
              <a:t>→ Studienpläne vergleichen</a:t>
            </a:r>
          </a:p>
          <a:p>
            <a:r>
              <a:rPr lang="de-AT" sz="1400" dirty="0"/>
              <a:t>→ Berufsmöglichkeiten erkunden 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4919666" y="4805536"/>
            <a:ext cx="36980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→ Zukunftsszenarien entwerfen</a:t>
            </a:r>
          </a:p>
          <a:p>
            <a:r>
              <a:rPr lang="de-AT" sz="1400" dirty="0"/>
              <a:t>→ Vorauswahl treffen: Welche Studien sind besonders interessant?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5762623" y="3204592"/>
            <a:ext cx="3076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→ Vorstellungen vs. Anforderungen</a:t>
            </a:r>
          </a:p>
          <a:p>
            <a:r>
              <a:rPr lang="de-AT" sz="1400" dirty="0"/>
              <a:t>→ Vor- und Nachteile</a:t>
            </a:r>
          </a:p>
        </p:txBody>
      </p:sp>
      <p:sp>
        <p:nvSpPr>
          <p:cNvPr id="26" name="Abgerundetes Rechteck 25"/>
          <p:cNvSpPr/>
          <p:nvPr/>
        </p:nvSpPr>
        <p:spPr>
          <a:xfrm>
            <a:off x="2386017" y="1736343"/>
            <a:ext cx="428626" cy="390525"/>
          </a:xfrm>
          <a:prstGeom prst="roundRect">
            <a:avLst/>
          </a:prstGeom>
          <a:solidFill>
            <a:srgbClr val="92AF2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14878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AUSTAUSCH - Schuljahr 2017/18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03483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br>
              <a:rPr lang="de-DE" sz="2400" dirty="0"/>
            </a:br>
            <a:r>
              <a:rPr lang="de-DE" sz="2400" b="1" dirty="0"/>
              <a:t>Wie wir zu erreichen Sind?</a:t>
            </a:r>
          </a:p>
        </p:txBody>
      </p:sp>
      <p:sp>
        <p:nvSpPr>
          <p:cNvPr id="27651" name="Inhaltsplatzhalter 2"/>
          <p:cNvSpPr>
            <a:spLocks noGrp="1"/>
          </p:cNvSpPr>
          <p:nvPr>
            <p:ph idx="1"/>
          </p:nvPr>
        </p:nvSpPr>
        <p:spPr>
          <a:xfrm>
            <a:off x="457200" y="1260182"/>
            <a:ext cx="8302598" cy="4933149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altLang="de-DE" sz="1800" b="1" dirty="0">
                <a:latin typeface="Flama Ultralight" charset="0"/>
                <a:cs typeface="Flama Ultralight" charset="0"/>
              </a:rPr>
              <a:t>Schulpsychologie – Niederösterreich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AT" altLang="de-DE" sz="1800" dirty="0">
              <a:latin typeface="Flama Ultralight" charset="0"/>
              <a:cs typeface="Flama Ultralight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AT" altLang="de-DE" sz="1800" dirty="0">
                <a:latin typeface="Flama Ultralight" charset="0"/>
                <a:cs typeface="Flama Ultralight" charset="0"/>
              </a:rPr>
              <a:t>Mag. Beate Wais			Mag. Ines Zach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AT" altLang="de-DE" sz="1800" dirty="0">
                <a:latin typeface="Flama Ultralight" charset="0"/>
                <a:cs typeface="Flama Ultralight" charset="0"/>
              </a:rPr>
              <a:t>02272/65 834			02982/33 96</a:t>
            </a:r>
            <a:br>
              <a:rPr lang="de-AT" altLang="de-DE" sz="1800" dirty="0">
                <a:latin typeface="Flama Ultralight" charset="0"/>
                <a:cs typeface="Flama Ultralight" charset="0"/>
              </a:rPr>
            </a:br>
            <a:r>
              <a:rPr lang="de-AT" altLang="de-DE" sz="1800" dirty="0">
                <a:latin typeface="Flama Ultralight" charset="0"/>
                <a:cs typeface="Flama Ultralight" charset="0"/>
                <a:hlinkClick r:id="rId3"/>
              </a:rPr>
              <a:t>beate.wais@lsr-noe.gv.at</a:t>
            </a:r>
            <a:r>
              <a:rPr lang="de-AT" altLang="de-DE" sz="1800" dirty="0">
                <a:latin typeface="Flama Ultralight" charset="0"/>
                <a:cs typeface="Flama Ultralight" charset="0"/>
              </a:rPr>
              <a:t>	</a:t>
            </a:r>
            <a:r>
              <a:rPr lang="de-AT" altLang="de-DE" sz="1800" dirty="0">
                <a:latin typeface="Flama Ultralight" charset="0"/>
                <a:cs typeface="Flama Ultralight" charset="0"/>
                <a:hlinkClick r:id="rId4"/>
              </a:rPr>
              <a:t>ines.zach@lsr-noe.gv.at</a:t>
            </a:r>
            <a:endParaRPr lang="de-AT" altLang="de-DE" sz="1800" dirty="0">
              <a:latin typeface="Flama Ultralight" charset="0"/>
              <a:cs typeface="Flama Ultralight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altLang="de-DE" sz="1800" b="1" dirty="0">
              <a:latin typeface="Flama Ultralight" charset="0"/>
              <a:cs typeface="Flama Ultralight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sz="1800" b="1" dirty="0">
                <a:latin typeface="Flama Ultralight" charset="0"/>
                <a:cs typeface="Flama Ultralight" charset="0"/>
              </a:rPr>
              <a:t>Psychologische Studierendenberatung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sz="1800" b="1" dirty="0">
                <a:latin typeface="Flama Ultralight" charset="0"/>
                <a:cs typeface="Flama Ultralight" charset="0"/>
              </a:rPr>
              <a:t>Wien: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sz="1800" dirty="0">
                <a:latin typeface="Flama Ultralight" charset="0"/>
                <a:cs typeface="Flama Ultralight" charset="0"/>
              </a:rPr>
              <a:t>Organisation der Kleingruppen und inhaltliche Fragen zu den Kleingruppen: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sz="1800" dirty="0">
                <a:latin typeface="Flama Ultralight" charset="0"/>
                <a:cs typeface="Flama Ultralight" charset="0"/>
              </a:rPr>
              <a:t>Mag. Martina </a:t>
            </a:r>
            <a:r>
              <a:rPr lang="de-DE" altLang="de-DE" sz="1800" dirty="0" err="1">
                <a:latin typeface="Flama Ultralight" charset="0"/>
                <a:cs typeface="Flama Ultralight" charset="0"/>
              </a:rPr>
              <a:t>Jakab</a:t>
            </a:r>
            <a:r>
              <a:rPr lang="de-DE" altLang="de-DE" sz="1800" dirty="0">
                <a:latin typeface="Flama Ultralight" charset="0"/>
                <a:cs typeface="Flama Ultralight" charset="0"/>
              </a:rPr>
              <a:t>		Mag. Nicole Undeutsch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sz="1800" dirty="0">
                <a:latin typeface="Flama Ultralight" charset="0"/>
                <a:cs typeface="Flama Ultralight" charset="0"/>
              </a:rPr>
              <a:t>01/402 30 91/30			01/402 30 91/27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sz="1800" dirty="0">
                <a:latin typeface="Flama Ultralight" charset="0"/>
                <a:cs typeface="Flama Ultralight" charset="0"/>
                <a:hlinkClick r:id="rId5"/>
              </a:rPr>
              <a:t>18plus.wien@univie.ac.at</a:t>
            </a:r>
            <a:r>
              <a:rPr lang="de-DE" altLang="de-DE" sz="1800" dirty="0">
                <a:latin typeface="Flama Ultralight" charset="0"/>
                <a:cs typeface="Flama Ultralight" charset="0"/>
              </a:rPr>
              <a:t>	</a:t>
            </a:r>
            <a:r>
              <a:rPr lang="de-DE" altLang="de-DE" sz="1800" dirty="0">
                <a:latin typeface="Flama Ultralight" charset="0"/>
                <a:cs typeface="Flama Ultralight" charset="0"/>
                <a:hlinkClick r:id="rId6"/>
              </a:rPr>
              <a:t>nicole.undeutsch@univie.ac.at</a:t>
            </a:r>
            <a:r>
              <a:rPr lang="de-DE" altLang="de-DE" sz="1800" dirty="0">
                <a:latin typeface="Flama Ultralight" charset="0"/>
                <a:cs typeface="Flama Ultralight" charset="0"/>
              </a:rPr>
              <a:t>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altLang="de-DE" sz="1800" dirty="0">
              <a:latin typeface="Flama Ultralight" charset="0"/>
              <a:cs typeface="Flama Ultralight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sz="1800" b="1" dirty="0">
                <a:latin typeface="Flama Ultralight" charset="0"/>
                <a:cs typeface="Flama Ultralight" charset="0"/>
              </a:rPr>
              <a:t>Linz: </a:t>
            </a:r>
          </a:p>
          <a:p>
            <a:pPr marL="0" indent="0">
              <a:buNone/>
            </a:pPr>
            <a:r>
              <a:rPr lang="de-DE" altLang="de-DE" sz="1800" dirty="0">
                <a:latin typeface="Flama Ultralight" charset="0"/>
                <a:cs typeface="Flama Ultralight" charset="0"/>
              </a:rPr>
              <a:t>Frau </a:t>
            </a:r>
            <a:r>
              <a:rPr lang="de-DE" altLang="de-DE" sz="1800" dirty="0" err="1">
                <a:latin typeface="Flama Ultralight" charset="0"/>
                <a:cs typeface="Flama Ultralight" charset="0"/>
              </a:rPr>
              <a:t>Hörwein</a:t>
            </a:r>
            <a:r>
              <a:rPr lang="de-DE" altLang="de-DE" sz="1800" dirty="0">
                <a:latin typeface="Flama Ultralight" charset="0"/>
                <a:cs typeface="Flama Ultralight" charset="0"/>
              </a:rPr>
              <a:t> Manuela:  </a:t>
            </a:r>
            <a:r>
              <a:rPr lang="de-AT" sz="1800" dirty="0"/>
              <a:t>0732 - 2468 – 7930      </a:t>
            </a:r>
            <a:r>
              <a:rPr lang="de-AT" sz="1800" dirty="0" err="1">
                <a:hlinkClick r:id="rId7"/>
              </a:rPr>
              <a:t>Psychol.studber</a:t>
            </a:r>
            <a:r>
              <a:rPr lang="de-AT" sz="1800" dirty="0">
                <a:hlinkClick r:id="rId7"/>
              </a:rPr>
              <a:t>(at)jku.at</a:t>
            </a:r>
            <a:endParaRPr lang="de-DE" altLang="de-DE" sz="1800" dirty="0">
              <a:latin typeface="Flama Ultralight" charset="0"/>
              <a:cs typeface="Flama Ultralight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altLang="de-DE" sz="1800" dirty="0">
              <a:latin typeface="Flama Ultralight" charset="0"/>
              <a:cs typeface="Flama Ultralight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altLang="de-DE" dirty="0">
              <a:latin typeface="Flama Ultralight" charset="0"/>
              <a:cs typeface="Flama Ultralight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dirty="0">
                <a:latin typeface="Flama Ultralight" charset="0"/>
                <a:cs typeface="Flama Ultralight" charset="0"/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altLang="de-DE" dirty="0">
              <a:latin typeface="Flama Ultralight" charset="0"/>
              <a:cs typeface="Flama Ultra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587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239</Words>
  <Application>Microsoft Office PowerPoint</Application>
  <PresentationFormat>Bildschirmpräsentation (4:3)</PresentationFormat>
  <Paragraphs>86</Paragraphs>
  <Slides>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MS PGothic</vt:lpstr>
      <vt:lpstr>MS PGothic</vt:lpstr>
      <vt:lpstr>Arial</vt:lpstr>
      <vt:lpstr>Calibri</vt:lpstr>
      <vt:lpstr>Flama Light</vt:lpstr>
      <vt:lpstr>Flama Ultralight</vt:lpstr>
      <vt:lpstr>Wingdings</vt:lpstr>
      <vt:lpstr>Office-Design</vt:lpstr>
      <vt:lpstr>PowerPoint-Präsentation</vt:lpstr>
      <vt:lpstr>Änderungen UnD RÜckBlick</vt:lpstr>
      <vt:lpstr> Kleingruppe </vt:lpstr>
      <vt:lpstr>Beschreibung  Kleingruppenberatung</vt:lpstr>
      <vt:lpstr>ZIELE der  Kleingruppenberatungen</vt:lpstr>
      <vt:lpstr>Reflexion und Aktive gestaltung  des entscheidungsprozesses</vt:lpstr>
      <vt:lpstr>AUSTAUSCH - Schuljahr 2017/18</vt:lpstr>
      <vt:lpstr> Wie wir zu erreichen Sind?</vt:lpstr>
    </vt:vector>
  </TitlesOfParts>
  <Company>kest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Hermes</dc:creator>
  <cp:lastModifiedBy>Andreas Breitegger</cp:lastModifiedBy>
  <cp:revision>177</cp:revision>
  <cp:lastPrinted>2018-11-12T13:39:02Z</cp:lastPrinted>
  <dcterms:created xsi:type="dcterms:W3CDTF">2014-06-11T13:06:24Z</dcterms:created>
  <dcterms:modified xsi:type="dcterms:W3CDTF">2018-11-28T10:11:41Z</dcterms:modified>
</cp:coreProperties>
</file>