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99" r:id="rId4"/>
    <p:sldId id="288" r:id="rId5"/>
    <p:sldId id="303" r:id="rId6"/>
    <p:sldId id="304" r:id="rId7"/>
    <p:sldId id="301" r:id="rId8"/>
    <p:sldId id="264" r:id="rId9"/>
    <p:sldId id="302" r:id="rId10"/>
  </p:sldIdLst>
  <p:sldSz cx="12192000" cy="6858000"/>
  <p:notesSz cx="66690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847C"/>
    <a:srgbClr val="F08B59"/>
    <a:srgbClr val="E2388C"/>
    <a:srgbClr val="E6006E"/>
    <a:srgbClr val="5B2281"/>
    <a:srgbClr val="255954"/>
    <a:srgbClr val="6D0BEF"/>
    <a:srgbClr val="A2C653"/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ACA83E-B8F6-45DA-B3B1-5B38428B34E6}" v="8" dt="2022-04-02T14:31:14.5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3134" y="72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ED Sundas" userId="dbddb4a6-034c-4103-9660-3dad56125c8e" providerId="ADAL" clId="{EEACA83E-B8F6-45DA-B3B1-5B38428B34E6}"/>
    <pc:docChg chg="custSel modSld">
      <pc:chgData name="SYED Sundas" userId="dbddb4a6-034c-4103-9660-3dad56125c8e" providerId="ADAL" clId="{EEACA83E-B8F6-45DA-B3B1-5B38428B34E6}" dt="2022-04-04T09:43:43.476" v="28" actId="20577"/>
      <pc:docMkLst>
        <pc:docMk/>
      </pc:docMkLst>
      <pc:sldChg chg="addSp delSp modSp mod">
        <pc:chgData name="SYED Sundas" userId="dbddb4a6-034c-4103-9660-3dad56125c8e" providerId="ADAL" clId="{EEACA83E-B8F6-45DA-B3B1-5B38428B34E6}" dt="2022-04-02T12:55:08.722" v="25" actId="1076"/>
        <pc:sldMkLst>
          <pc:docMk/>
          <pc:sldMk cId="2281215706" sldId="288"/>
        </pc:sldMkLst>
        <pc:spChg chg="add del mod">
          <ac:chgData name="SYED Sundas" userId="dbddb4a6-034c-4103-9660-3dad56125c8e" providerId="ADAL" clId="{EEACA83E-B8F6-45DA-B3B1-5B38428B34E6}" dt="2022-04-02T12:54:03.878" v="1" actId="478"/>
          <ac:spMkLst>
            <pc:docMk/>
            <pc:sldMk cId="2281215706" sldId="288"/>
            <ac:spMk id="6" creationId="{F2E84E24-D42D-41AD-A7B0-3AA7B514D321}"/>
          </ac:spMkLst>
        </pc:spChg>
        <pc:picChg chg="del">
          <ac:chgData name="SYED Sundas" userId="dbddb4a6-034c-4103-9660-3dad56125c8e" providerId="ADAL" clId="{EEACA83E-B8F6-45DA-B3B1-5B38428B34E6}" dt="2022-04-02T12:54:01.551" v="0" actId="478"/>
          <ac:picMkLst>
            <pc:docMk/>
            <pc:sldMk cId="2281215706" sldId="288"/>
            <ac:picMk id="4" creationId="{00000000-0000-0000-0000-000000000000}"/>
          </ac:picMkLst>
        </pc:picChg>
        <pc:picChg chg="add mod">
          <ac:chgData name="SYED Sundas" userId="dbddb4a6-034c-4103-9660-3dad56125c8e" providerId="ADAL" clId="{EEACA83E-B8F6-45DA-B3B1-5B38428B34E6}" dt="2022-04-02T12:55:08.722" v="25" actId="1076"/>
          <ac:picMkLst>
            <pc:docMk/>
            <pc:sldMk cId="2281215706" sldId="288"/>
            <ac:picMk id="7" creationId="{C6586B0F-E2BB-425F-8B50-A2F967F957B1}"/>
          </ac:picMkLst>
        </pc:picChg>
        <pc:picChg chg="add mod">
          <ac:chgData name="SYED Sundas" userId="dbddb4a6-034c-4103-9660-3dad56125c8e" providerId="ADAL" clId="{EEACA83E-B8F6-45DA-B3B1-5B38428B34E6}" dt="2022-04-02T12:54:59.804" v="19" actId="1076"/>
          <ac:picMkLst>
            <pc:docMk/>
            <pc:sldMk cId="2281215706" sldId="288"/>
            <ac:picMk id="8" creationId="{55A4E6FF-47BF-41E1-B0EE-8B4D80414317}"/>
          </ac:picMkLst>
        </pc:picChg>
        <pc:picChg chg="add mod">
          <ac:chgData name="SYED Sundas" userId="dbddb4a6-034c-4103-9660-3dad56125c8e" providerId="ADAL" clId="{EEACA83E-B8F6-45DA-B3B1-5B38428B34E6}" dt="2022-04-02T12:55:04.308" v="21" actId="1076"/>
          <ac:picMkLst>
            <pc:docMk/>
            <pc:sldMk cId="2281215706" sldId="288"/>
            <ac:picMk id="9" creationId="{4EAF13E9-F061-41C6-9E6D-8BF6CE57CF4C}"/>
          </ac:picMkLst>
        </pc:picChg>
      </pc:sldChg>
      <pc:sldChg chg="modSp mod">
        <pc:chgData name="SYED Sundas" userId="dbddb4a6-034c-4103-9660-3dad56125c8e" providerId="ADAL" clId="{EEACA83E-B8F6-45DA-B3B1-5B38428B34E6}" dt="2022-04-04T09:43:43.476" v="28" actId="20577"/>
        <pc:sldMkLst>
          <pc:docMk/>
          <pc:sldMk cId="721420263" sldId="303"/>
        </pc:sldMkLst>
        <pc:spChg chg="mod">
          <ac:chgData name="SYED Sundas" userId="dbddb4a6-034c-4103-9660-3dad56125c8e" providerId="ADAL" clId="{EEACA83E-B8F6-45DA-B3B1-5B38428B34E6}" dt="2022-04-04T09:43:43.476" v="28" actId="20577"/>
          <ac:spMkLst>
            <pc:docMk/>
            <pc:sldMk cId="721420263" sldId="303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56AE1-6EDA-44DE-A41A-7D95AB86E9AC}" type="datetimeFigureOut">
              <a:rPr lang="de-AT" smtClean="0"/>
              <a:t>04.04.2022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3E1E1-E6D1-4E53-9BF7-99E4AA7ED3F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85348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1479F-528F-4622-87A4-732CE0A0E1D3}" type="datetimeFigureOut">
              <a:rPr lang="de-AT" smtClean="0"/>
              <a:t>04.04.2022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13FBE-91F5-47E1-854E-2B98D16E03D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07091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13FBE-91F5-47E1-854E-2B98D16E03D5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12815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>
                <a:solidFill>
                  <a:srgbClr val="E6006E"/>
                </a:solidFill>
              </a:rPr>
              <a:t>FIT</a:t>
            </a:r>
            <a:r>
              <a:rPr lang="de-DE" dirty="0"/>
              <a:t>:</a:t>
            </a:r>
            <a:r>
              <a:rPr lang="de-DE" baseline="0" dirty="0"/>
              <a:t> Hier gebt bitte eine kurze Einführung zu FIT und zum sprungbrett mit dem Verweis auf die sprungbrett-Homepage www.sprungbrett.or.at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13FBE-91F5-47E1-854E-2B98D16E03D5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4749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FIT:</a:t>
            </a:r>
            <a:r>
              <a:rPr lang="de-DE" dirty="0"/>
              <a:t> Und hier ein paar Antworten, die natürlich nicht vollständig sind und immer auch gerne erweitert werden können!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13FBE-91F5-47E1-854E-2B98D16E03D5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75386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FIT: </a:t>
            </a:r>
            <a:r>
              <a:rPr lang="de-DE" dirty="0"/>
              <a:t>Stell Dich kurz vor und Dein Studium</a:t>
            </a:r>
            <a:endParaRPr lang="de-DE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13FBE-91F5-47E1-854E-2B98D16E03D5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26613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13FBE-91F5-47E1-854E-2B98D16E03D5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01090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13FBE-91F5-47E1-854E-2B98D16E03D5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8288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FIT: </a:t>
            </a:r>
            <a:r>
              <a:rPr lang="de-DE" dirty="0"/>
              <a:t>Hier der Termin der</a:t>
            </a:r>
            <a:r>
              <a:rPr lang="de-DE" baseline="0" dirty="0"/>
              <a:t> FIT-Veranstaltung im Jänner! Bitte mache Werbung für die FIT-Infotage. Es wird ein spannendes Programm geben, das ist fix. Ob wir das Programm in Präsenz durchführen können, hängt natürlich von der Corona-Lage ab, aber wir planen es zumindest! Vermutlich wird es eine Präsenzveranstaltung mit 3G-Regel oder 2G-Regel.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13FBE-91F5-47E1-854E-2B98D16E03D5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8428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Diese</a:t>
            </a:r>
            <a:r>
              <a:rPr lang="de-AT" baseline="0" dirty="0"/>
              <a:t> Hochschulen unterstützen FIT (finanziell). Das bedeutet: Ihnen ist Frauen*</a:t>
            </a:r>
            <a:r>
              <a:rPr lang="de-AT" baseline="0" dirty="0" err="1"/>
              <a:t>förderung</a:t>
            </a:r>
            <a:r>
              <a:rPr lang="de-AT" baseline="0" dirty="0"/>
              <a:t> wichtig. Sie wollen mehr Studentinnen* in MINT Fächer und sind bereit, dafür Geld auszugeben und das Anliegen sichtbar zu machen.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13FBE-91F5-47E1-854E-2B98D16E03D5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74785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88B88D-3D7F-49B8-82B7-F8E3B33CD5B8}" type="datetimeFigureOut">
              <a:rPr lang="de-AT" smtClean="0"/>
              <a:t>04.04.2022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9C8-1AB8-4FD2-9FA3-730EFFC2557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6879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88B88D-3D7F-49B8-82B7-F8E3B33CD5B8}" type="datetimeFigureOut">
              <a:rPr lang="de-AT" smtClean="0"/>
              <a:t>04.04.2022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9C8-1AB8-4FD2-9FA3-730EFFC2557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64422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88B88D-3D7F-49B8-82B7-F8E3B33CD5B8}" type="datetimeFigureOut">
              <a:rPr lang="de-AT" smtClean="0"/>
              <a:t>04.04.2022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9C8-1AB8-4FD2-9FA3-730EFFC2557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32532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88B88D-3D7F-49B8-82B7-F8E3B33CD5B8}" type="datetimeFigureOut">
              <a:rPr lang="de-AT" smtClean="0"/>
              <a:t>04.04.2022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9C8-1AB8-4FD2-9FA3-730EFFC2557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2505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88B88D-3D7F-49B8-82B7-F8E3B33CD5B8}" type="datetimeFigureOut">
              <a:rPr lang="de-AT" smtClean="0"/>
              <a:t>04.04.2022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9C8-1AB8-4FD2-9FA3-730EFFC2557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0833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88B88D-3D7F-49B8-82B7-F8E3B33CD5B8}" type="datetimeFigureOut">
              <a:rPr lang="de-AT" smtClean="0"/>
              <a:t>04.04.2022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9C8-1AB8-4FD2-9FA3-730EFFC2557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130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88B88D-3D7F-49B8-82B7-F8E3B33CD5B8}" type="datetimeFigureOut">
              <a:rPr lang="de-AT" smtClean="0"/>
              <a:t>04.04.2022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9C8-1AB8-4FD2-9FA3-730EFFC2557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1988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88B88D-3D7F-49B8-82B7-F8E3B33CD5B8}" type="datetimeFigureOut">
              <a:rPr lang="de-AT" smtClean="0"/>
              <a:t>04.04.2022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9C8-1AB8-4FD2-9FA3-730EFFC2557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1023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88B88D-3D7F-49B8-82B7-F8E3B33CD5B8}" type="datetimeFigureOut">
              <a:rPr lang="de-AT" smtClean="0"/>
              <a:t>04.04.2022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9C8-1AB8-4FD2-9FA3-730EFFC2557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066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88B88D-3D7F-49B8-82B7-F8E3B33CD5B8}" type="datetimeFigureOut">
              <a:rPr lang="de-AT" smtClean="0"/>
              <a:t>04.04.2022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9C8-1AB8-4FD2-9FA3-730EFFC2557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405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88B88D-3D7F-49B8-82B7-F8E3B33CD5B8}" type="datetimeFigureOut">
              <a:rPr lang="de-AT" smtClean="0"/>
              <a:t>04.04.2022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9C8-1AB8-4FD2-9FA3-730EFFC2557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57498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spc="300">
                <a:solidFill>
                  <a:srgbClr val="020202"/>
                </a:solidFill>
              </a:defRPr>
            </a:lvl1pPr>
          </a:lstStyle>
          <a:p>
            <a:r>
              <a:rPr lang="de-AT" dirty="0"/>
              <a:t>www.fitwien.at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7E9C8-1AB8-4FD2-9FA3-730EFFC25570}" type="slidenum">
              <a:rPr lang="de-AT" smtClean="0"/>
              <a:t>‹Nr.›</a:t>
            </a:fld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469" y="-60960"/>
            <a:ext cx="2673531" cy="267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8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6847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twien.a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prungbrett.or.a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itwien.at/anfrageformular-fit-schulbesuch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fitwien@sprungbrett.or.a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91440" y="1620838"/>
            <a:ext cx="12283440" cy="2387600"/>
          </a:xfrm>
        </p:spPr>
        <p:txBody>
          <a:bodyPr anchor="ctr">
            <a:normAutofit/>
          </a:bodyPr>
          <a:lstStyle/>
          <a:p>
            <a:r>
              <a:rPr lang="de-AT" b="1" spc="300" dirty="0">
                <a:latin typeface="Maven Pro SemiBold" pitchFamily="2" charset="0"/>
              </a:rPr>
              <a:t>STUDIENORIENTIERUNG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3459798"/>
            <a:ext cx="12192000" cy="1655762"/>
          </a:xfrm>
        </p:spPr>
        <p:txBody>
          <a:bodyPr>
            <a:noAutofit/>
          </a:bodyPr>
          <a:lstStyle/>
          <a:p>
            <a:r>
              <a:rPr lang="de-AT" sz="3200" dirty="0">
                <a:solidFill>
                  <a:srgbClr val="F08B59"/>
                </a:solidFill>
                <a:latin typeface="Maven Pro Medium" pitchFamily="2" charset="0"/>
              </a:rPr>
              <a:t>von </a:t>
            </a:r>
          </a:p>
          <a:p>
            <a:r>
              <a:rPr lang="de-AT" sz="3200" dirty="0">
                <a:solidFill>
                  <a:srgbClr val="F08B59"/>
                </a:solidFill>
                <a:latin typeface="Maven Pro Medium" pitchFamily="2" charset="0"/>
              </a:rPr>
              <a:t>FIT W-NÖ-BGLD</a:t>
            </a:r>
          </a:p>
          <a:p>
            <a:r>
              <a:rPr lang="de-AT" sz="3200" dirty="0">
                <a:solidFill>
                  <a:srgbClr val="F08B59"/>
                </a:solidFill>
                <a:latin typeface="Maven Pro Medium" pitchFamily="2" charset="0"/>
              </a:rPr>
              <a:t>Zielgruppe: Oberstufenschülerinnen*</a:t>
            </a:r>
          </a:p>
          <a:p>
            <a:r>
              <a:rPr lang="de-AT" sz="3200" dirty="0" err="1">
                <a:solidFill>
                  <a:srgbClr val="36847C"/>
                </a:solidFill>
                <a:latin typeface="Maven Pro Medium" pitchFamily="2" charset="0"/>
              </a:rPr>
              <a:t>Sundas</a:t>
            </a:r>
            <a:r>
              <a:rPr lang="de-AT" sz="3200" dirty="0">
                <a:solidFill>
                  <a:srgbClr val="36847C"/>
                </a:solidFill>
                <a:latin typeface="Maven Pro Medium" pitchFamily="2" charset="0"/>
              </a:rPr>
              <a:t> Syed</a:t>
            </a:r>
          </a:p>
          <a:p>
            <a:r>
              <a:rPr lang="de-AT" sz="3200" dirty="0">
                <a:solidFill>
                  <a:srgbClr val="E2388C"/>
                </a:solidFill>
                <a:latin typeface="Maven Pro Medium" pitchFamily="2" charset="0"/>
                <a:hlinkClick r:id="rId3"/>
              </a:rPr>
              <a:t>www.fitwien.at</a:t>
            </a:r>
            <a:r>
              <a:rPr lang="de-AT" sz="3200" dirty="0">
                <a:solidFill>
                  <a:srgbClr val="E2388C"/>
                </a:solidFill>
                <a:latin typeface="Maven Pro Medium" pitchFamily="2" charset="0"/>
              </a:rPr>
              <a:t> </a:t>
            </a:r>
          </a:p>
          <a:p>
            <a:r>
              <a:rPr lang="de-AT" sz="32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610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de-AT" dirty="0">
                <a:solidFill>
                  <a:srgbClr val="36847C"/>
                </a:solidFill>
                <a:latin typeface="Maven Pro Medium" pitchFamily="2" charset="0"/>
              </a:rPr>
              <a:t>Was ist FIT W-NÖ-BGLD?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>
                <a:solidFill>
                  <a:srgbClr val="36847C"/>
                </a:solidFill>
                <a:latin typeface="Maven Pro Medium" pitchFamily="2" charset="0"/>
              </a:rPr>
              <a:t>FIT: </a:t>
            </a:r>
            <a:r>
              <a:rPr lang="de-DE" dirty="0">
                <a:solidFill>
                  <a:srgbClr val="F08B59"/>
                </a:solidFill>
                <a:latin typeface="Maven Pro Medium" pitchFamily="2" charset="0"/>
              </a:rPr>
              <a:t>F</a:t>
            </a:r>
            <a:r>
              <a:rPr lang="de-DE" dirty="0">
                <a:solidFill>
                  <a:srgbClr val="36847C"/>
                </a:solidFill>
                <a:latin typeface="Maven Pro Medium" pitchFamily="2" charset="0"/>
              </a:rPr>
              <a:t>rauen* </a:t>
            </a:r>
            <a:r>
              <a:rPr lang="de-DE" dirty="0">
                <a:solidFill>
                  <a:srgbClr val="F08B59"/>
                </a:solidFill>
                <a:latin typeface="Maven Pro Medium" pitchFamily="2" charset="0"/>
              </a:rPr>
              <a:t>i</a:t>
            </a:r>
            <a:r>
              <a:rPr lang="de-DE" dirty="0">
                <a:solidFill>
                  <a:srgbClr val="36847C"/>
                </a:solidFill>
                <a:latin typeface="Maven Pro Medium" pitchFamily="2" charset="0"/>
              </a:rPr>
              <a:t>n die </a:t>
            </a:r>
            <a:r>
              <a:rPr lang="de-DE" dirty="0">
                <a:solidFill>
                  <a:srgbClr val="F08B59"/>
                </a:solidFill>
                <a:latin typeface="Maven Pro Medium" pitchFamily="2" charset="0"/>
              </a:rPr>
              <a:t>T</a:t>
            </a:r>
            <a:r>
              <a:rPr lang="de-DE" dirty="0">
                <a:solidFill>
                  <a:srgbClr val="36847C"/>
                </a:solidFill>
                <a:latin typeface="Maven Pro Medium" pitchFamily="2" charset="0"/>
              </a:rPr>
              <a:t>echnik</a:t>
            </a:r>
          </a:p>
          <a:p>
            <a:endParaRPr lang="de-AT" dirty="0">
              <a:solidFill>
                <a:srgbClr val="36847C"/>
              </a:solidFill>
              <a:latin typeface="Maven Pro Medium" pitchFamily="2" charset="0"/>
            </a:endParaRPr>
          </a:p>
          <a:p>
            <a:r>
              <a:rPr lang="de-AT" dirty="0">
                <a:solidFill>
                  <a:srgbClr val="36847C"/>
                </a:solidFill>
                <a:latin typeface="Maven Pro Medium" pitchFamily="2" charset="0"/>
              </a:rPr>
              <a:t>MINT-Studienorientierungsprogramm für junge Frauen*</a:t>
            </a:r>
          </a:p>
          <a:p>
            <a:endParaRPr lang="de-AT" dirty="0">
              <a:solidFill>
                <a:srgbClr val="36847C"/>
              </a:solidFill>
              <a:latin typeface="Maven Pro Medium" pitchFamily="2" charset="0"/>
            </a:endParaRPr>
          </a:p>
          <a:p>
            <a:r>
              <a:rPr lang="de-AT" dirty="0">
                <a:solidFill>
                  <a:srgbClr val="36847C"/>
                </a:solidFill>
                <a:latin typeface="Maven Pro Medium" pitchFamily="2" charset="0"/>
              </a:rPr>
              <a:t>Teil von Verein </a:t>
            </a:r>
            <a:r>
              <a:rPr lang="de-AT" dirty="0">
                <a:solidFill>
                  <a:srgbClr val="E2388C"/>
                </a:solidFill>
                <a:latin typeface="Maven Pro Medium" pitchFamily="2" charset="0"/>
                <a:hlinkClick r:id="rId3"/>
              </a:rPr>
              <a:t>sprungbrett für Mädchen</a:t>
            </a:r>
            <a:r>
              <a:rPr lang="de-AT" dirty="0">
                <a:solidFill>
                  <a:srgbClr val="36847C"/>
                </a:solidFill>
                <a:latin typeface="Maven Pro Medium" pitchFamily="2" charset="0"/>
              </a:rPr>
              <a:t>* - Beratungsstelle für Mädchen* und junge Frauen* in 1150 Wien</a:t>
            </a:r>
          </a:p>
          <a:p>
            <a:pPr marL="457200" lvl="1" indent="0">
              <a:buNone/>
            </a:pPr>
            <a:r>
              <a:rPr lang="de-AT" sz="1600" dirty="0">
                <a:solidFill>
                  <a:srgbClr val="36847C"/>
                </a:solidFill>
                <a:latin typeface="Maven Pro Medium" pitchFamily="2" charset="0"/>
              </a:rPr>
              <a:t>FIT W-NÖ-BGLD und die allgemeine Beratungsstelle steht auch Mädchen* aus Niederösterreich zwecks Beratung und Unterstützung offen!</a:t>
            </a:r>
          </a:p>
          <a:p>
            <a:endParaRPr lang="de-AT" dirty="0">
              <a:solidFill>
                <a:srgbClr val="36847C"/>
              </a:solidFill>
              <a:latin typeface="Maven Pro Medium" pitchFamily="2" charset="0"/>
            </a:endParaRPr>
          </a:p>
          <a:p>
            <a:r>
              <a:rPr lang="de-AT" dirty="0">
                <a:solidFill>
                  <a:srgbClr val="36847C"/>
                </a:solidFill>
                <a:latin typeface="Maven Pro Medium" pitchFamily="2" charset="0"/>
              </a:rPr>
              <a:t>FIT gibt es seit mehr als 20 Jahren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90440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de-AT" dirty="0">
                <a:solidFill>
                  <a:srgbClr val="36847C"/>
                </a:solidFill>
                <a:latin typeface="Maven Pro Medium" pitchFamily="2" charset="0"/>
              </a:rPr>
              <a:t>Was ist FIT?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83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400" dirty="0">
                <a:solidFill>
                  <a:srgbClr val="36847C"/>
                </a:solidFill>
                <a:latin typeface="Maven Pro Medium" pitchFamily="2" charset="0"/>
              </a:rPr>
              <a:t>Warum MINT-Studiengänge?</a:t>
            </a:r>
          </a:p>
          <a:p>
            <a:pPr marL="0" indent="0">
              <a:buNone/>
            </a:pPr>
            <a:endParaRPr lang="de-AT" sz="2400" dirty="0">
              <a:solidFill>
                <a:srgbClr val="36847C"/>
              </a:solidFill>
              <a:latin typeface="Maven Pro Medium" pitchFamily="2" charset="0"/>
            </a:endParaRPr>
          </a:p>
          <a:p>
            <a:r>
              <a:rPr lang="de-DE" sz="2000" dirty="0">
                <a:solidFill>
                  <a:srgbClr val="F08B59"/>
                </a:solidFill>
                <a:latin typeface="Maven Pro Medium" pitchFamily="2" charset="0"/>
              </a:rPr>
              <a:t>Geringer Frauen*</a:t>
            </a:r>
            <a:r>
              <a:rPr lang="de-DE" sz="2000" dirty="0" err="1">
                <a:solidFill>
                  <a:srgbClr val="F08B59"/>
                </a:solidFill>
                <a:latin typeface="Maven Pro Medium" pitchFamily="2" charset="0"/>
              </a:rPr>
              <a:t>anteil</a:t>
            </a:r>
            <a:r>
              <a:rPr lang="de-DE" sz="2000" dirty="0">
                <a:solidFill>
                  <a:srgbClr val="F08B59"/>
                </a:solidFill>
                <a:latin typeface="Maven Pro Medium" pitchFamily="2" charset="0"/>
              </a:rPr>
              <a:t> im MINT-Bereich: Unis und FHs wollen dringend mehr weibliche Studierende in diesen Fächern</a:t>
            </a:r>
          </a:p>
          <a:p>
            <a:endParaRPr lang="de-DE" sz="2000" dirty="0">
              <a:solidFill>
                <a:srgbClr val="F08B59"/>
              </a:solidFill>
              <a:latin typeface="Maven Pro Medium" pitchFamily="2" charset="0"/>
            </a:endParaRPr>
          </a:p>
          <a:p>
            <a:r>
              <a:rPr lang="de-DE" sz="2000" dirty="0">
                <a:solidFill>
                  <a:srgbClr val="F08B59"/>
                </a:solidFill>
                <a:latin typeface="Maven Pro Medium" pitchFamily="2" charset="0"/>
              </a:rPr>
              <a:t>Wirtschaft will mehr Frauen* mit MINT-Ausbildung</a:t>
            </a:r>
          </a:p>
          <a:p>
            <a:endParaRPr lang="de-DE" sz="2000" dirty="0">
              <a:solidFill>
                <a:srgbClr val="F08B59"/>
              </a:solidFill>
              <a:latin typeface="Maven Pro Medium" pitchFamily="2" charset="0"/>
            </a:endParaRPr>
          </a:p>
          <a:p>
            <a:r>
              <a:rPr lang="de-DE" sz="2000" dirty="0">
                <a:solidFill>
                  <a:srgbClr val="F08B59"/>
                </a:solidFill>
                <a:latin typeface="Maven Pro Medium" pitchFamily="2" charset="0"/>
              </a:rPr>
              <a:t>Bieten bessere Gehaltschancen, bessere Arbeitsbedingungen und bessere Aufstiegsmöglichkeiten</a:t>
            </a:r>
          </a:p>
          <a:p>
            <a:endParaRPr lang="de-DE" sz="2000" dirty="0">
              <a:solidFill>
                <a:srgbClr val="F08B59"/>
              </a:solidFill>
              <a:latin typeface="Maven Pro Medium" pitchFamily="2" charset="0"/>
            </a:endParaRPr>
          </a:p>
          <a:p>
            <a:r>
              <a:rPr lang="de-DE" sz="2000" dirty="0">
                <a:solidFill>
                  <a:srgbClr val="F08B59"/>
                </a:solidFill>
                <a:latin typeface="Maven Pro Medium" pitchFamily="2" charset="0"/>
              </a:rPr>
              <a:t>Mehr Frauen in MINT ist ein wichtiger Schritt zur Gleichstellung!</a:t>
            </a:r>
          </a:p>
          <a:p>
            <a:endParaRPr lang="de-DE" sz="2000" dirty="0">
              <a:solidFill>
                <a:srgbClr val="F08B59"/>
              </a:solidFill>
              <a:latin typeface="Maven Pro Medium" pitchFamily="2" charset="0"/>
            </a:endParaRPr>
          </a:p>
          <a:p>
            <a:pPr marL="0" indent="0">
              <a:buNone/>
            </a:pPr>
            <a:endParaRPr lang="de-AT" dirty="0">
              <a:solidFill>
                <a:srgbClr val="36847C"/>
              </a:solidFill>
              <a:latin typeface="Maven Pro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904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95605"/>
            <a:ext cx="10515600" cy="1325563"/>
          </a:xfrm>
        </p:spPr>
        <p:txBody>
          <a:bodyPr/>
          <a:lstStyle/>
          <a:p>
            <a:r>
              <a:rPr lang="de-DE" dirty="0">
                <a:latin typeface="Maven Pro Medium" pitchFamily="2" charset="0"/>
              </a:rPr>
              <a:t>Ich, die FIT-Botschafterin</a:t>
            </a:r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969208" y="1814512"/>
            <a:ext cx="3495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5B2281"/>
                </a:solidFill>
                <a:latin typeface="Maven Pro Medium" pitchFamily="2" charset="0"/>
              </a:rPr>
              <a:t>Was glauben Sie, mache ich beruflich, studiere ich?</a:t>
            </a:r>
          </a:p>
          <a:p>
            <a:endParaRPr lang="de-DE" dirty="0">
              <a:solidFill>
                <a:srgbClr val="5B2281"/>
              </a:solidFill>
              <a:latin typeface="Maven Pro Medium" pitchFamily="2" charset="0"/>
            </a:endParaRPr>
          </a:p>
          <a:p>
            <a:r>
              <a:rPr lang="de-DE" dirty="0">
                <a:solidFill>
                  <a:srgbClr val="5B2281"/>
                </a:solidFill>
                <a:latin typeface="Maven Pro Medium" pitchFamily="2" charset="0"/>
              </a:rPr>
              <a:t>Bitte schreiben Sie Ideen in den Chat.</a:t>
            </a:r>
          </a:p>
          <a:p>
            <a:endParaRPr lang="de-DE" dirty="0">
              <a:solidFill>
                <a:srgbClr val="36847C"/>
              </a:solidFill>
              <a:latin typeface="Maven Pro Medium" pitchFamily="2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6586B0F-E2BB-425F-8B50-A2F967F95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446" y="2511299"/>
            <a:ext cx="2622307" cy="340508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5A4E6FF-47BF-41E1-B0EE-8B4D80414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429000"/>
            <a:ext cx="3859102" cy="248738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EAF13E9-F061-41C6-9E6D-8BF6CE57CF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6566" y="2129440"/>
            <a:ext cx="3133616" cy="378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15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de-AT" dirty="0">
                <a:solidFill>
                  <a:srgbClr val="36847C"/>
                </a:solidFill>
                <a:latin typeface="Maven Pro Medium" pitchFamily="2" charset="0"/>
              </a:rPr>
              <a:t>Angebot für </a:t>
            </a:r>
            <a:r>
              <a:rPr lang="de-AT" dirty="0" err="1">
                <a:solidFill>
                  <a:srgbClr val="36847C"/>
                </a:solidFill>
                <a:latin typeface="Maven Pro Medium" pitchFamily="2" charset="0"/>
              </a:rPr>
              <a:t>Lehrer_innen</a:t>
            </a:r>
            <a:r>
              <a:rPr lang="de-AT" dirty="0">
                <a:solidFill>
                  <a:srgbClr val="36847C"/>
                </a:solidFill>
                <a:latin typeface="Maven Pro Medium" pitchFamily="2" charset="0"/>
              </a:rPr>
              <a:t>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83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400" dirty="0">
                <a:solidFill>
                  <a:srgbClr val="36847C"/>
                </a:solidFill>
                <a:latin typeface="Maven Pro Medium" pitchFamily="2" charset="0"/>
              </a:rPr>
              <a:t>FIT-Schulworkshop für Oberstufen (online oder in Präsenz):</a:t>
            </a:r>
          </a:p>
          <a:p>
            <a:pPr marL="0" indent="0">
              <a:buNone/>
            </a:pPr>
            <a:endParaRPr lang="de-AT" sz="2000" dirty="0">
              <a:solidFill>
                <a:srgbClr val="F08B59"/>
              </a:solidFill>
              <a:latin typeface="Maven Pro Medium" pitchFamily="2" charset="0"/>
            </a:endParaRPr>
          </a:p>
          <a:p>
            <a:r>
              <a:rPr lang="de-AT" sz="2000" dirty="0">
                <a:solidFill>
                  <a:srgbClr val="F08B59"/>
                </a:solidFill>
                <a:latin typeface="Maven Pro Medium" pitchFamily="2" charset="0"/>
              </a:rPr>
              <a:t>Eine unserer FIT-Botschafterinnen* kommt zum gewünschten Termin KOSTENLOS an Ihre Schule </a:t>
            </a:r>
          </a:p>
          <a:p>
            <a:r>
              <a:rPr lang="de-AT" sz="2000" dirty="0">
                <a:solidFill>
                  <a:srgbClr val="F08B59"/>
                </a:solidFill>
                <a:latin typeface="Maven Pro Medium" pitchFamily="2" charset="0"/>
              </a:rPr>
              <a:t>Dauer: Eine Schulstunde</a:t>
            </a:r>
          </a:p>
          <a:p>
            <a:r>
              <a:rPr lang="de-AT" sz="2100" dirty="0">
                <a:solidFill>
                  <a:srgbClr val="F08B59"/>
                </a:solidFill>
                <a:latin typeface="Maven Pro Medium" pitchFamily="2" charset="0"/>
              </a:rPr>
              <a:t>Inhalte:  </a:t>
            </a:r>
          </a:p>
          <a:p>
            <a:pPr marL="457200" lvl="1" indent="0">
              <a:buNone/>
            </a:pPr>
            <a:r>
              <a:rPr lang="de-AT" sz="1600" dirty="0">
                <a:solidFill>
                  <a:srgbClr val="F08B59"/>
                </a:solidFill>
                <a:latin typeface="Maven Pro Medium" pitchFamily="2" charset="0"/>
              </a:rPr>
              <a:t>+ allgemeine Tipps zur Studienorientierung und Anlaufstellen</a:t>
            </a:r>
          </a:p>
          <a:p>
            <a:pPr marL="457200" lvl="1" indent="0">
              <a:buNone/>
            </a:pPr>
            <a:r>
              <a:rPr lang="de-AT" sz="1600" dirty="0">
                <a:solidFill>
                  <a:srgbClr val="F08B59"/>
                </a:solidFill>
                <a:latin typeface="Maven Pro Medium" pitchFamily="2" charset="0"/>
              </a:rPr>
              <a:t>+ Studium an einer Uni und FH im Vergleich</a:t>
            </a:r>
          </a:p>
          <a:p>
            <a:pPr marL="457200" lvl="1" indent="0">
              <a:buNone/>
            </a:pPr>
            <a:r>
              <a:rPr lang="de-AT" sz="1600" dirty="0">
                <a:solidFill>
                  <a:srgbClr val="F08B59"/>
                </a:solidFill>
                <a:latin typeface="Maven Pro Medium" pitchFamily="2" charset="0"/>
              </a:rPr>
              <a:t>+ Studienwahl und Geschlecht</a:t>
            </a:r>
          </a:p>
          <a:p>
            <a:pPr marL="457200" lvl="1" indent="0">
              <a:buNone/>
            </a:pPr>
            <a:r>
              <a:rPr lang="de-AT" sz="1600" dirty="0">
                <a:solidFill>
                  <a:srgbClr val="F08B59"/>
                </a:solidFill>
                <a:latin typeface="Maven Pro Medium" pitchFamily="2" charset="0"/>
              </a:rPr>
              <a:t>+ Gehaltsaussichten in unterschiedlichen Branchen</a:t>
            </a:r>
          </a:p>
          <a:p>
            <a:pPr marL="457200" lvl="1" indent="0">
              <a:buNone/>
            </a:pPr>
            <a:r>
              <a:rPr lang="de-AT" sz="1600" dirty="0">
                <a:solidFill>
                  <a:srgbClr val="F08B59"/>
                </a:solidFill>
                <a:latin typeface="Maven Pro Medium" pitchFamily="2" charset="0"/>
              </a:rPr>
              <a:t>+ Präsentation der bezahlten FFG-Praktika in MINT für Schülerinnen*</a:t>
            </a:r>
            <a:endParaRPr lang="de-AT" sz="2000" dirty="0">
              <a:solidFill>
                <a:srgbClr val="F08B59"/>
              </a:solidFill>
              <a:latin typeface="Maven Pro Medium" pitchFamily="2" charset="0"/>
            </a:endParaRPr>
          </a:p>
          <a:p>
            <a:r>
              <a:rPr lang="de-AT" sz="2000" dirty="0">
                <a:solidFill>
                  <a:srgbClr val="F08B59"/>
                </a:solidFill>
                <a:latin typeface="Maven Pro Medium" pitchFamily="2" charset="0"/>
              </a:rPr>
              <a:t>Zielgruppe: Oberstufenschülerinnen* </a:t>
            </a:r>
            <a:r>
              <a:rPr lang="de-AT" sz="1600" dirty="0">
                <a:solidFill>
                  <a:srgbClr val="F08B59"/>
                </a:solidFill>
                <a:latin typeface="Maven Pro Medium" pitchFamily="2" charset="0"/>
              </a:rPr>
              <a:t>(NEU: Falls eine reine Mädchen*gruppe organisatorisch schwierig umzusetzen ist, können auch Buben am Workshop teilnehmen).</a:t>
            </a:r>
          </a:p>
          <a:p>
            <a:r>
              <a:rPr lang="de-AT" sz="2000" dirty="0">
                <a:solidFill>
                  <a:srgbClr val="F08B59"/>
                </a:solidFill>
                <a:latin typeface="Maven Pro Medium" pitchFamily="2" charset="0"/>
              </a:rPr>
              <a:t>JETZT FIT-SCHULWORKSHOP </a:t>
            </a:r>
            <a:r>
              <a:rPr lang="de-AT" sz="2000" dirty="0">
                <a:solidFill>
                  <a:srgbClr val="F08B59"/>
                </a:solidFill>
                <a:latin typeface="Maven Pro Medium" pitchFamily="2" charset="0"/>
                <a:hlinkClick r:id="rId3"/>
              </a:rPr>
              <a:t>BUCHEN</a:t>
            </a:r>
            <a:endParaRPr lang="de-AT" sz="2000" dirty="0">
              <a:solidFill>
                <a:srgbClr val="F08B59"/>
              </a:solidFill>
              <a:latin typeface="Maven Pro Medium" pitchFamily="2" charset="0"/>
            </a:endParaRPr>
          </a:p>
          <a:p>
            <a:endParaRPr lang="de-AT" sz="2000" dirty="0">
              <a:solidFill>
                <a:srgbClr val="F08B59"/>
              </a:solidFill>
              <a:latin typeface="Maven Pro Medium" pitchFamily="2" charset="0"/>
            </a:endParaRPr>
          </a:p>
          <a:p>
            <a:endParaRPr lang="de-DE" sz="2000" dirty="0">
              <a:solidFill>
                <a:srgbClr val="F08B59"/>
              </a:solidFill>
              <a:latin typeface="Maven Pro Medium" pitchFamily="2" charset="0"/>
            </a:endParaRPr>
          </a:p>
          <a:p>
            <a:pPr marL="0" indent="0">
              <a:buNone/>
            </a:pPr>
            <a:endParaRPr lang="de-AT" dirty="0">
              <a:solidFill>
                <a:srgbClr val="36847C"/>
              </a:solidFill>
              <a:latin typeface="Maven Pro Medium" pitchFamily="2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171" y="2953264"/>
            <a:ext cx="3016167" cy="201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20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de-AT" dirty="0">
                <a:solidFill>
                  <a:srgbClr val="36847C"/>
                </a:solidFill>
                <a:latin typeface="Maven Pro Medium" pitchFamily="2" charset="0"/>
              </a:rPr>
              <a:t>Angebot für </a:t>
            </a:r>
            <a:r>
              <a:rPr lang="de-AT" dirty="0" err="1">
                <a:solidFill>
                  <a:srgbClr val="36847C"/>
                </a:solidFill>
                <a:latin typeface="Maven Pro Medium" pitchFamily="2" charset="0"/>
              </a:rPr>
              <a:t>Lehrer_innen</a:t>
            </a:r>
            <a:r>
              <a:rPr lang="de-AT" dirty="0">
                <a:solidFill>
                  <a:srgbClr val="36847C"/>
                </a:solidFill>
                <a:latin typeface="Maven Pro Medium" pitchFamily="2" charset="0"/>
              </a:rPr>
              <a:t>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83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400" dirty="0">
                <a:solidFill>
                  <a:srgbClr val="36847C"/>
                </a:solidFill>
                <a:latin typeface="Maven Pro Medium" pitchFamily="2" charset="0"/>
              </a:rPr>
              <a:t>BERUFSINFOTAGE AN SCHULEN</a:t>
            </a:r>
            <a:endParaRPr lang="de-AT" sz="2000" dirty="0">
              <a:solidFill>
                <a:srgbClr val="F08B59"/>
              </a:solidFill>
              <a:latin typeface="Maven Pro Medium" pitchFamily="2" charset="0"/>
            </a:endParaRPr>
          </a:p>
          <a:p>
            <a:r>
              <a:rPr lang="de-AT" sz="2000" dirty="0">
                <a:solidFill>
                  <a:srgbClr val="F08B59"/>
                </a:solidFill>
                <a:latin typeface="Maven Pro Medium" pitchFamily="2" charset="0"/>
              </a:rPr>
              <a:t>Eine FIT-Botschafterin* betreut einen Messestand und/ oder hält einen Kurzvortrag</a:t>
            </a:r>
          </a:p>
          <a:p>
            <a:pPr marL="0" indent="0">
              <a:buNone/>
            </a:pPr>
            <a:r>
              <a:rPr lang="de-AT" sz="2000" dirty="0">
                <a:solidFill>
                  <a:srgbClr val="F08B59"/>
                </a:solidFill>
                <a:latin typeface="Maven Pro Medium" pitchFamily="2" charset="0"/>
              </a:rPr>
              <a:t>im Rahmen von Berufsinfotagen an Schulen. </a:t>
            </a:r>
          </a:p>
          <a:p>
            <a:r>
              <a:rPr lang="de-AT" sz="2000" dirty="0">
                <a:solidFill>
                  <a:srgbClr val="F08B59"/>
                </a:solidFill>
                <a:latin typeface="Maven Pro Medium" pitchFamily="2" charset="0"/>
              </a:rPr>
              <a:t>Terminvereinbarung per Mail an </a:t>
            </a:r>
            <a:r>
              <a:rPr lang="de-AT" sz="2000" dirty="0">
                <a:solidFill>
                  <a:srgbClr val="F08B59"/>
                </a:solidFill>
                <a:latin typeface="Maven Pro Medium" pitchFamily="2" charset="0"/>
                <a:hlinkClick r:id="rId3"/>
              </a:rPr>
              <a:t>fitwien@sprungbrett.or.at</a:t>
            </a:r>
            <a:r>
              <a:rPr lang="de-AT" sz="2000" dirty="0">
                <a:solidFill>
                  <a:srgbClr val="F08B59"/>
                </a:solidFill>
                <a:latin typeface="Maven Pro Medium" pitchFamily="2" charset="0"/>
              </a:rPr>
              <a:t> </a:t>
            </a:r>
          </a:p>
          <a:p>
            <a:endParaRPr lang="de-AT" sz="2000" dirty="0">
              <a:solidFill>
                <a:srgbClr val="F08B59"/>
              </a:solidFill>
              <a:latin typeface="Maven Pro Medium" pitchFamily="2" charset="0"/>
            </a:endParaRPr>
          </a:p>
          <a:p>
            <a:endParaRPr lang="de-DE" sz="2000" dirty="0">
              <a:solidFill>
                <a:srgbClr val="F08B59"/>
              </a:solidFill>
              <a:latin typeface="Maven Pro Medium" pitchFamily="2" charset="0"/>
            </a:endParaRPr>
          </a:p>
          <a:p>
            <a:pPr marL="0" indent="0">
              <a:buNone/>
            </a:pPr>
            <a:endParaRPr lang="de-AT" dirty="0">
              <a:solidFill>
                <a:srgbClr val="36847C"/>
              </a:solidFill>
              <a:latin typeface="Maven Pro Medium" pitchFamily="2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" t="34263" r="14276" b="9562"/>
          <a:stretch/>
        </p:blipFill>
        <p:spPr>
          <a:xfrm>
            <a:off x="838200" y="3789850"/>
            <a:ext cx="3645244" cy="251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41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latin typeface="Maven Pro Medium" pitchFamily="2" charset="0"/>
              </a:rPr>
              <a:t>Angebot für </a:t>
            </a:r>
            <a:r>
              <a:rPr lang="de-AT" dirty="0" err="1">
                <a:latin typeface="Maven Pro Medium" pitchFamily="2" charset="0"/>
              </a:rPr>
              <a:t>Lehrer_innen</a:t>
            </a:r>
            <a:r>
              <a:rPr lang="de-AT" dirty="0">
                <a:latin typeface="Maven Pro Medium" pitchFamily="2" charset="0"/>
              </a:rPr>
              <a:t>: </a:t>
            </a:r>
            <a:br>
              <a:rPr lang="de-AT" dirty="0">
                <a:latin typeface="Maven Pro Medium" pitchFamily="2" charset="0"/>
              </a:rPr>
            </a:br>
            <a:r>
              <a:rPr lang="de-AT" dirty="0">
                <a:latin typeface="Maven Pro Medium" pitchFamily="2" charset="0"/>
              </a:rPr>
              <a:t>FIT-Infotage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228642"/>
            <a:ext cx="8958943" cy="1725520"/>
          </a:xfrm>
        </p:spPr>
        <p:txBody>
          <a:bodyPr numCol="2">
            <a:noAutofit/>
          </a:bodyPr>
          <a:lstStyle/>
          <a:p>
            <a:r>
              <a:rPr lang="de-AT" sz="1800" dirty="0">
                <a:solidFill>
                  <a:srgbClr val="36847C"/>
                </a:solidFill>
              </a:rPr>
              <a:t>Zweitägige</a:t>
            </a:r>
            <a:r>
              <a:rPr lang="de-AT" sz="1800" b="1" dirty="0">
                <a:solidFill>
                  <a:srgbClr val="36847C"/>
                </a:solidFill>
              </a:rPr>
              <a:t> Großveranstaltung</a:t>
            </a:r>
            <a:r>
              <a:rPr lang="de-AT" sz="1800" dirty="0">
                <a:solidFill>
                  <a:srgbClr val="36847C"/>
                </a:solidFill>
              </a:rPr>
              <a:t>. Große Infomesse an der FH Technikum Wien mit neun Hochschulen, mehreren Studierendenvertretungen und Unternehmen. </a:t>
            </a:r>
          </a:p>
          <a:p>
            <a:endParaRPr lang="de-AT" sz="1800" dirty="0">
              <a:solidFill>
                <a:srgbClr val="36847C"/>
              </a:solidFill>
            </a:endParaRPr>
          </a:p>
          <a:p>
            <a:r>
              <a:rPr lang="de-AT" sz="1800" dirty="0">
                <a:solidFill>
                  <a:srgbClr val="36847C"/>
                </a:solidFill>
              </a:rPr>
              <a:t>Anschließend Hands-on-Workshops an Hochschulen zum direkten Erleben von Studiengängen und </a:t>
            </a:r>
            <a:r>
              <a:rPr lang="de-AT" sz="1800" dirty="0" err="1">
                <a:solidFill>
                  <a:srgbClr val="36847C"/>
                </a:solidFill>
              </a:rPr>
              <a:t>Rolemodels</a:t>
            </a:r>
            <a:r>
              <a:rPr lang="de-AT" sz="1800" dirty="0">
                <a:solidFill>
                  <a:srgbClr val="36847C"/>
                </a:solidFill>
              </a:rPr>
              <a:t>. </a:t>
            </a:r>
          </a:p>
          <a:p>
            <a:r>
              <a:rPr lang="de-AT" sz="1800" dirty="0">
                <a:solidFill>
                  <a:srgbClr val="36847C"/>
                </a:solidFill>
              </a:rPr>
              <a:t>Die FIT-Infotage können auch von ganzen Schulklassen besucht werden!</a:t>
            </a:r>
          </a:p>
          <a:p>
            <a:endParaRPr lang="de-DE" sz="1800" dirty="0">
              <a:solidFill>
                <a:srgbClr val="36847C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838200" y="1718598"/>
            <a:ext cx="4600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rgbClr val="F08B59"/>
                </a:solidFill>
              </a:rPr>
              <a:t>Nächster Termin: Ende Jänner 2023</a:t>
            </a:r>
            <a:endParaRPr lang="de-DE" sz="2400" dirty="0">
              <a:solidFill>
                <a:srgbClr val="36847C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379" y="3863432"/>
            <a:ext cx="3997234" cy="266820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323" y="3863432"/>
            <a:ext cx="4004862" cy="267329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6" y="3863432"/>
            <a:ext cx="4004863" cy="267329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510972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59765"/>
            <a:ext cx="10515600" cy="1325563"/>
          </a:xfrm>
        </p:spPr>
        <p:txBody>
          <a:bodyPr/>
          <a:lstStyle/>
          <a:p>
            <a:r>
              <a:rPr lang="de-AT" dirty="0">
                <a:latin typeface="Maven Pro Medium" pitchFamily="2" charset="0"/>
              </a:rPr>
              <a:t>Welche Unis und FHs sind im </a:t>
            </a:r>
            <a:br>
              <a:rPr lang="de-AT" dirty="0">
                <a:latin typeface="Maven Pro Medium" pitchFamily="2" charset="0"/>
              </a:rPr>
            </a:br>
            <a:r>
              <a:rPr lang="de-AT" dirty="0">
                <a:latin typeface="Maven Pro Medium" pitchFamily="2" charset="0"/>
              </a:rPr>
              <a:t>FIT-Netzwerk vertreten?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51317" cy="4351338"/>
          </a:xfrm>
        </p:spPr>
        <p:txBody>
          <a:bodyPr>
            <a:normAutofit lnSpcReduction="10000"/>
          </a:bodyPr>
          <a:lstStyle/>
          <a:p>
            <a:endParaRPr lang="de-AT" dirty="0"/>
          </a:p>
          <a:p>
            <a:pPr marL="0" indent="0">
              <a:buNone/>
            </a:pPr>
            <a:r>
              <a:rPr lang="de-AT" sz="2000" b="1" dirty="0">
                <a:solidFill>
                  <a:srgbClr val="F08B59"/>
                </a:solidFill>
                <a:latin typeface="Maven Pro" pitchFamily="2" charset="0"/>
              </a:rPr>
              <a:t>Universitäten: </a:t>
            </a:r>
          </a:p>
          <a:p>
            <a:r>
              <a:rPr lang="de-AT" sz="2000" dirty="0">
                <a:solidFill>
                  <a:srgbClr val="F08B59"/>
                </a:solidFill>
                <a:latin typeface="Maven Pro" pitchFamily="2" charset="0"/>
              </a:rPr>
              <a:t>BOKU – Universität für Bodenkultur</a:t>
            </a:r>
          </a:p>
          <a:p>
            <a:r>
              <a:rPr lang="de-AT" sz="2000" dirty="0">
                <a:solidFill>
                  <a:srgbClr val="F08B59"/>
                </a:solidFill>
                <a:latin typeface="Maven Pro" pitchFamily="2" charset="0"/>
              </a:rPr>
              <a:t>TU Wien</a:t>
            </a:r>
          </a:p>
          <a:p>
            <a:r>
              <a:rPr lang="de-AT" sz="2000" dirty="0">
                <a:solidFill>
                  <a:srgbClr val="F08B59"/>
                </a:solidFill>
                <a:latin typeface="Maven Pro" pitchFamily="2" charset="0"/>
              </a:rPr>
              <a:t>Universität Wien</a:t>
            </a:r>
          </a:p>
          <a:p>
            <a:r>
              <a:rPr lang="de-AT" sz="2000" dirty="0">
                <a:solidFill>
                  <a:srgbClr val="F08B59"/>
                </a:solidFill>
                <a:latin typeface="Maven Pro" pitchFamily="2" charset="0"/>
              </a:rPr>
              <a:t>Wirtschaftsuniversität Wien</a:t>
            </a:r>
          </a:p>
          <a:p>
            <a:r>
              <a:rPr lang="de-AT" sz="2000" dirty="0">
                <a:solidFill>
                  <a:srgbClr val="F08B59"/>
                </a:solidFill>
                <a:latin typeface="Maven Pro" pitchFamily="2" charset="0"/>
              </a:rPr>
              <a:t>NDU – New Design University St. Pölten</a:t>
            </a:r>
          </a:p>
          <a:p>
            <a:endParaRPr lang="de-AT" sz="2000" dirty="0">
              <a:solidFill>
                <a:srgbClr val="F08B59"/>
              </a:solidFill>
              <a:latin typeface="Maven Pro" pitchFamily="2" charset="0"/>
            </a:endParaRPr>
          </a:p>
          <a:p>
            <a:pPr marL="0" indent="0">
              <a:buNone/>
            </a:pPr>
            <a:endParaRPr lang="de-AT" sz="2000" dirty="0">
              <a:solidFill>
                <a:srgbClr val="F08B59"/>
              </a:solidFill>
              <a:latin typeface="Maven Pro" pitchFamily="2" charset="0"/>
            </a:endParaRPr>
          </a:p>
          <a:p>
            <a:pPr marL="0" indent="0">
              <a:buNone/>
            </a:pPr>
            <a:r>
              <a:rPr lang="de-AT" sz="2000" b="1" dirty="0">
                <a:solidFill>
                  <a:srgbClr val="F08B59"/>
                </a:solidFill>
                <a:latin typeface="Maven Pro" pitchFamily="2" charset="0"/>
              </a:rPr>
              <a:t>AIT</a:t>
            </a:r>
            <a:r>
              <a:rPr lang="de-AT" sz="2000" dirty="0">
                <a:solidFill>
                  <a:srgbClr val="F08B59"/>
                </a:solidFill>
                <a:latin typeface="Maven Pro" pitchFamily="2" charset="0"/>
              </a:rPr>
              <a:t> </a:t>
            </a:r>
            <a:r>
              <a:rPr lang="de-AT" sz="1600" dirty="0">
                <a:solidFill>
                  <a:srgbClr val="F08B59"/>
                </a:solidFill>
                <a:latin typeface="Maven Pro" pitchFamily="2" charset="0"/>
              </a:rPr>
              <a:t>– Bachelor- und Masterthesen</a:t>
            </a:r>
          </a:p>
        </p:txBody>
      </p:sp>
      <p:sp>
        <p:nvSpPr>
          <p:cNvPr id="6" name="Rechteck 5"/>
          <p:cNvSpPr/>
          <p:nvPr/>
        </p:nvSpPr>
        <p:spPr>
          <a:xfrm>
            <a:off x="6824354" y="2235070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sz="2000" b="1" dirty="0">
                <a:solidFill>
                  <a:srgbClr val="F08B59"/>
                </a:solidFill>
                <a:latin typeface="Maven Pro" pitchFamily="2" charset="0"/>
              </a:rPr>
              <a:t>Fachhochschulen:</a:t>
            </a:r>
          </a:p>
          <a:p>
            <a:endParaRPr lang="de-AT" sz="2000" dirty="0">
              <a:solidFill>
                <a:srgbClr val="F08B59"/>
              </a:solidFill>
              <a:latin typeface="Maven Pr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000" dirty="0">
                <a:solidFill>
                  <a:srgbClr val="F08B59"/>
                </a:solidFill>
                <a:latin typeface="Maven Pro" pitchFamily="2" charset="0"/>
              </a:rPr>
              <a:t>FH Burgenland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000" dirty="0">
                <a:solidFill>
                  <a:srgbClr val="F08B59"/>
                </a:solidFill>
                <a:latin typeface="Maven Pro" pitchFamily="2" charset="0"/>
              </a:rPr>
              <a:t>FH Campus Wien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000" dirty="0">
                <a:solidFill>
                  <a:srgbClr val="F08B59"/>
                </a:solidFill>
                <a:latin typeface="Maven Pro" pitchFamily="2" charset="0"/>
              </a:rPr>
              <a:t>FH des </a:t>
            </a:r>
            <a:r>
              <a:rPr lang="de-AT" sz="2000" dirty="0" err="1">
                <a:solidFill>
                  <a:srgbClr val="F08B59"/>
                </a:solidFill>
                <a:latin typeface="Maven Pro" pitchFamily="2" charset="0"/>
              </a:rPr>
              <a:t>bfi</a:t>
            </a:r>
            <a:r>
              <a:rPr lang="de-AT" sz="2000" dirty="0">
                <a:solidFill>
                  <a:srgbClr val="F08B59"/>
                </a:solidFill>
                <a:latin typeface="Maven Pro" pitchFamily="2" charset="0"/>
              </a:rPr>
              <a:t> Wien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000" dirty="0">
                <a:solidFill>
                  <a:srgbClr val="F08B59"/>
                </a:solidFill>
                <a:latin typeface="Maven Pro" pitchFamily="2" charset="0"/>
              </a:rPr>
              <a:t>FH St. Pölten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000" dirty="0">
                <a:solidFill>
                  <a:srgbClr val="F08B59"/>
                </a:solidFill>
                <a:latin typeface="Maven Pro" pitchFamily="2" charset="0"/>
              </a:rPr>
              <a:t>FH Technikum Wien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000" dirty="0">
                <a:solidFill>
                  <a:srgbClr val="F08B59"/>
                </a:solidFill>
                <a:latin typeface="Maven Pro" pitchFamily="2" charset="0"/>
              </a:rPr>
              <a:t>FH Wiener Neustadt</a:t>
            </a:r>
          </a:p>
        </p:txBody>
      </p:sp>
    </p:spTree>
    <p:extLst>
      <p:ext uri="{BB962C8B-B14F-4D97-AF65-F5344CB8AC3E}">
        <p14:creationId xmlns:p14="http://schemas.microsoft.com/office/powerpoint/2010/main" val="3124203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25437" y="353016"/>
            <a:ext cx="4868487" cy="2387600"/>
          </a:xfrm>
        </p:spPr>
        <p:txBody>
          <a:bodyPr anchor="ctr">
            <a:normAutofit/>
          </a:bodyPr>
          <a:lstStyle/>
          <a:p>
            <a:r>
              <a:rPr lang="de-AT" b="1" spc="300" dirty="0">
                <a:latin typeface="Maven Pro SemiBold" pitchFamily="2" charset="0"/>
              </a:rPr>
              <a:t>DANKE!</a:t>
            </a:r>
            <a:br>
              <a:rPr lang="de-AT" b="1" spc="300" dirty="0">
                <a:latin typeface="Maven Pro SemiBold" pitchFamily="2" charset="0"/>
              </a:rPr>
            </a:br>
            <a:endParaRPr lang="de-AT" b="1" spc="300" dirty="0">
              <a:latin typeface="Maven Pro SemiBold" pitchFamily="2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-436320" y="5497603"/>
            <a:ext cx="12192000" cy="1655762"/>
          </a:xfrm>
        </p:spPr>
        <p:txBody>
          <a:bodyPr>
            <a:noAutofit/>
          </a:bodyPr>
          <a:lstStyle/>
          <a:p>
            <a:endParaRPr lang="de-AT" sz="3200" dirty="0">
              <a:solidFill>
                <a:srgbClr val="F08B59"/>
              </a:solidFill>
              <a:latin typeface="Maven Pro Medium" pitchFamily="2" charset="0"/>
            </a:endParaRPr>
          </a:p>
          <a:p>
            <a:r>
              <a:rPr lang="de-AT" sz="3200" dirty="0">
                <a:solidFill>
                  <a:srgbClr val="F08B59"/>
                </a:solidFill>
                <a:latin typeface="Maven Pro Medium" pitchFamily="2" charset="0"/>
              </a:rPr>
              <a:t>www.fitwien.at</a:t>
            </a:r>
          </a:p>
          <a:p>
            <a:r>
              <a:rPr lang="de-AT" sz="32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089" y="2080571"/>
            <a:ext cx="3197523" cy="3197523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854179" y="5174438"/>
            <a:ext cx="2457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de-AT" b="1" spc="300" dirty="0">
                <a:latin typeface="Maven Pro SemiBold" pitchFamily="2" charset="0"/>
              </a:rPr>
            </a:br>
            <a:r>
              <a:rPr lang="de-AT" b="1" spc="300" dirty="0">
                <a:latin typeface="Maven Pro SemiBold" pitchFamily="2" charset="0"/>
              </a:rPr>
              <a:t>FIT-Newsletter</a:t>
            </a:r>
            <a:endParaRPr lang="de-AT" dirty="0"/>
          </a:p>
        </p:txBody>
      </p:sp>
      <p:sp>
        <p:nvSpPr>
          <p:cNvPr id="9" name="Rechteck 8"/>
          <p:cNvSpPr/>
          <p:nvPr/>
        </p:nvSpPr>
        <p:spPr>
          <a:xfrm>
            <a:off x="6901311" y="5252227"/>
            <a:ext cx="34387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b="1" spc="300" dirty="0">
                <a:latin typeface="Maven Pro SemiBold" pitchFamily="2" charset="0"/>
              </a:rPr>
              <a:t>Infosheet FIT-Angebot</a:t>
            </a:r>
          </a:p>
          <a:p>
            <a:r>
              <a:rPr lang="de-AT" b="1" spc="300" dirty="0">
                <a:latin typeface="Maven Pro SemiBold" pitchFamily="2" charset="0"/>
              </a:rPr>
              <a:t>für Lehrer*innen</a:t>
            </a:r>
          </a:p>
          <a:p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637" y="2094240"/>
            <a:ext cx="3080197" cy="308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32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580</Words>
  <Application>Microsoft Office PowerPoint</Application>
  <PresentationFormat>Breitbild</PresentationFormat>
  <Paragraphs>95</Paragraphs>
  <Slides>9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Maven Pro</vt:lpstr>
      <vt:lpstr>Maven Pro Medium</vt:lpstr>
      <vt:lpstr>Maven Pro SemiBold</vt:lpstr>
      <vt:lpstr>Office</vt:lpstr>
      <vt:lpstr>STUDIENORIENTIERUNG</vt:lpstr>
      <vt:lpstr>Was ist FIT W-NÖ-BGLD?</vt:lpstr>
      <vt:lpstr>Was ist FIT?</vt:lpstr>
      <vt:lpstr>Ich, die FIT-Botschafterin</vt:lpstr>
      <vt:lpstr>Angebot für Lehrer_innen:</vt:lpstr>
      <vt:lpstr>Angebot für Lehrer_innen:</vt:lpstr>
      <vt:lpstr>Angebot für Lehrer_innen:  FIT-Infotage</vt:lpstr>
      <vt:lpstr>Welche Unis und FHs sind im  FIT-Netzwerk vertreten?</vt:lpstr>
      <vt:lpstr>DANKE!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Iris Gundacker</dc:creator>
  <cp:lastModifiedBy>SYED Sundas</cp:lastModifiedBy>
  <cp:revision>128</cp:revision>
  <cp:lastPrinted>2021-10-13T10:45:51Z</cp:lastPrinted>
  <dcterms:created xsi:type="dcterms:W3CDTF">2020-12-07T11:48:03Z</dcterms:created>
  <dcterms:modified xsi:type="dcterms:W3CDTF">2022-04-04T09:43:47Z</dcterms:modified>
</cp:coreProperties>
</file>