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67" r:id="rId5"/>
    <p:sldId id="268" r:id="rId6"/>
    <p:sldId id="257" r:id="rId7"/>
    <p:sldId id="258" r:id="rId8"/>
    <p:sldId id="260" r:id="rId9"/>
    <p:sldId id="261" r:id="rId10"/>
    <p:sldId id="264" r:id="rId11"/>
    <p:sldId id="272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ra\bibliothek\VWA\VWA_Auswertung_Frageb&#246;g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ra\bibliothek\VWA\VWA_Auswertung_Frageb&#246;g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ra\bibliothek\VWA\VWA_Auswertung_Frageb&#246;g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ra\bibliothek\VWA\VWA_Auswertung_Frageb&#246;g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ra\bibliothek\VWA\VWA_Auswertung_Frageb&#246;g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de-AT" sz="1800">
                <a:solidFill>
                  <a:srgbClr val="FF0000"/>
                </a:solidFill>
              </a:rPr>
              <a:t>VWA@FHWN</a:t>
            </a:r>
            <a:r>
              <a:rPr lang="de-AT" sz="1800" baseline="0">
                <a:solidFill>
                  <a:srgbClr val="FF0000"/>
                </a:solidFill>
              </a:rPr>
              <a:t> gefällt mir...</a:t>
            </a:r>
            <a:endParaRPr lang="de-AT" sz="180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30971128608924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Überblick!$K$2</c:f>
              <c:strCache>
                <c:ptCount val="1"/>
                <c:pt idx="0">
                  <c:v>sehr gut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val>
            <c:numRef>
              <c:f>Überblick!$M$2</c:f>
              <c:numCache>
                <c:formatCode>General</c:formatCode>
                <c:ptCount val="1"/>
                <c:pt idx="0">
                  <c:v>38.666666666666664</c:v>
                </c:pt>
              </c:numCache>
            </c:numRef>
          </c:val>
        </c:ser>
        <c:ser>
          <c:idx val="1"/>
          <c:order val="1"/>
          <c:tx>
            <c:strRef>
              <c:f>Überblick!$K$3</c:f>
              <c:strCache>
                <c:ptCount val="1"/>
                <c:pt idx="0">
                  <c:v>gut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val>
            <c:numRef>
              <c:f>Überblick!$M$3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2"/>
          <c:order val="2"/>
          <c:tx>
            <c:strRef>
              <c:f>Überblick!$K$4</c:f>
              <c:strCache>
                <c:ptCount val="1"/>
                <c:pt idx="0">
                  <c:v>geht so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val>
            <c:numRef>
              <c:f>Überblick!$M$4</c:f>
              <c:numCache>
                <c:formatCode>General</c:formatCode>
                <c:ptCount val="1"/>
                <c:pt idx="0">
                  <c:v>14.933333333333335</c:v>
                </c:pt>
              </c:numCache>
            </c:numRef>
          </c:val>
        </c:ser>
        <c:ser>
          <c:idx val="3"/>
          <c:order val="3"/>
          <c:tx>
            <c:strRef>
              <c:f>Überblick!$K$5</c:f>
              <c:strCache>
                <c:ptCount val="1"/>
                <c:pt idx="0">
                  <c:v>weniger gut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val>
            <c:numRef>
              <c:f>Überblick!$M$5</c:f>
              <c:numCache>
                <c:formatCode>General</c:formatCode>
                <c:ptCount val="1"/>
                <c:pt idx="0">
                  <c:v>1.8666666666666669</c:v>
                </c:pt>
              </c:numCache>
            </c:numRef>
          </c:val>
        </c:ser>
        <c:ser>
          <c:idx val="4"/>
          <c:order val="4"/>
          <c:tx>
            <c:strRef>
              <c:f>Überblick!$K$6</c:f>
              <c:strCache>
                <c:ptCount val="1"/>
                <c:pt idx="0">
                  <c:v>gar nicht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val>
            <c:numRef>
              <c:f>Überblick!$M$6</c:f>
              <c:numCache>
                <c:formatCode>General</c:formatCode>
                <c:ptCount val="1"/>
                <c:pt idx="0">
                  <c:v>0.53333333333333333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941960"/>
        <c:axId val="154944392"/>
        <c:axId val="0"/>
      </c:bar3DChart>
      <c:catAx>
        <c:axId val="154941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944392"/>
        <c:crosses val="autoZero"/>
        <c:auto val="1"/>
        <c:lblAlgn val="ctr"/>
        <c:lblOffset val="100"/>
        <c:noMultiLvlLbl val="0"/>
      </c:catAx>
      <c:valAx>
        <c:axId val="154944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941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de-AT" sz="1800">
                <a:solidFill>
                  <a:srgbClr val="FF0000"/>
                </a:solidFill>
              </a:rPr>
              <a:t>Schwierigkeit von VWA@FHWN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Überblick!$Q$2</c:f>
              <c:strCache>
                <c:ptCount val="1"/>
                <c:pt idx="0">
                  <c:v>zu leicht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val>
            <c:numRef>
              <c:f>Überblick!$S$2</c:f>
              <c:numCache>
                <c:formatCode>General</c:formatCode>
                <c:ptCount val="1"/>
                <c:pt idx="0">
                  <c:v>4.1554959785522785</c:v>
                </c:pt>
              </c:numCache>
            </c:numRef>
          </c:val>
        </c:ser>
        <c:ser>
          <c:idx val="1"/>
          <c:order val="1"/>
          <c:tx>
            <c:strRef>
              <c:f>Überblick!$Q$3</c:f>
              <c:strCache>
                <c:ptCount val="1"/>
                <c:pt idx="0">
                  <c:v>relativ einfach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val>
            <c:numRef>
              <c:f>Überblick!$S$3</c:f>
              <c:numCache>
                <c:formatCode>General</c:formatCode>
                <c:ptCount val="1"/>
                <c:pt idx="0">
                  <c:v>27.077747989276141</c:v>
                </c:pt>
              </c:numCache>
            </c:numRef>
          </c:val>
        </c:ser>
        <c:ser>
          <c:idx val="2"/>
          <c:order val="2"/>
          <c:tx>
            <c:strRef>
              <c:f>Überblick!$Q$4</c:f>
              <c:strCache>
                <c:ptCount val="1"/>
                <c:pt idx="0">
                  <c:v>genau richtig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val>
            <c:numRef>
              <c:f>Überblick!$S$4</c:f>
              <c:numCache>
                <c:formatCode>General</c:formatCode>
                <c:ptCount val="1"/>
                <c:pt idx="0">
                  <c:v>57.908847184986598</c:v>
                </c:pt>
              </c:numCache>
            </c:numRef>
          </c:val>
        </c:ser>
        <c:ser>
          <c:idx val="3"/>
          <c:order val="3"/>
          <c:tx>
            <c:strRef>
              <c:f>Überblick!$Q$5</c:f>
              <c:strCache>
                <c:ptCount val="1"/>
                <c:pt idx="0">
                  <c:v>ziemlich anspruchsvoll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val>
            <c:numRef>
              <c:f>Überblick!$S$5</c:f>
              <c:numCache>
                <c:formatCode>General</c:formatCode>
                <c:ptCount val="1"/>
                <c:pt idx="0">
                  <c:v>10.857908847184987</c:v>
                </c:pt>
              </c:numCache>
            </c:numRef>
          </c:val>
        </c:ser>
        <c:ser>
          <c:idx val="4"/>
          <c:order val="4"/>
          <c:tx>
            <c:strRef>
              <c:f>Überblick!$Q$6</c:f>
              <c:strCache>
                <c:ptCount val="1"/>
                <c:pt idx="0">
                  <c:v>zu schwierig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val>
            <c:numRef>
              <c:f>Überblick!$S$6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027560"/>
        <c:axId val="155034088"/>
        <c:axId val="0"/>
      </c:bar3DChart>
      <c:catAx>
        <c:axId val="155027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034088"/>
        <c:crosses val="autoZero"/>
        <c:auto val="1"/>
        <c:lblAlgn val="ctr"/>
        <c:lblOffset val="100"/>
        <c:noMultiLvlLbl val="0"/>
      </c:catAx>
      <c:valAx>
        <c:axId val="155034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502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de-AT" sz="1800">
                <a:solidFill>
                  <a:srgbClr val="FF0000"/>
                </a:solidFill>
              </a:rPr>
              <a:t>Nutzen von VWA@FHWN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Überblick!$N$2</c:f>
              <c:strCache>
                <c:ptCount val="1"/>
                <c:pt idx="0">
                  <c:v>sehr nützlich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val>
            <c:numRef>
              <c:f>Überblick!$P$2</c:f>
              <c:numCache>
                <c:formatCode>General</c:formatCode>
                <c:ptCount val="1"/>
                <c:pt idx="0">
                  <c:v>35.419440745672439</c:v>
                </c:pt>
              </c:numCache>
            </c:numRef>
          </c:val>
        </c:ser>
        <c:ser>
          <c:idx val="1"/>
          <c:order val="1"/>
          <c:tx>
            <c:strRef>
              <c:f>Überblick!$N$3</c:f>
              <c:strCache>
                <c:ptCount val="1"/>
                <c:pt idx="0">
                  <c:v>nützlich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val>
            <c:numRef>
              <c:f>Überblick!$P$3</c:f>
              <c:numCache>
                <c:formatCode>General</c:formatCode>
                <c:ptCount val="1"/>
                <c:pt idx="0">
                  <c:v>44.740346205059922</c:v>
                </c:pt>
              </c:numCache>
            </c:numRef>
          </c:val>
        </c:ser>
        <c:ser>
          <c:idx val="2"/>
          <c:order val="2"/>
          <c:tx>
            <c:strRef>
              <c:f>Überblick!$N$4</c:f>
              <c:strCache>
                <c:ptCount val="1"/>
                <c:pt idx="0">
                  <c:v>geht so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val>
            <c:numRef>
              <c:f>Überblick!$P$4</c:f>
              <c:numCache>
                <c:formatCode>General</c:formatCode>
                <c:ptCount val="1"/>
                <c:pt idx="0">
                  <c:v>15.579227696404793</c:v>
                </c:pt>
              </c:numCache>
            </c:numRef>
          </c:val>
        </c:ser>
        <c:ser>
          <c:idx val="3"/>
          <c:order val="3"/>
          <c:tx>
            <c:strRef>
              <c:f>Überblick!$N$5</c:f>
              <c:strCache>
                <c:ptCount val="1"/>
                <c:pt idx="0">
                  <c:v>weniger nützlich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val>
            <c:numRef>
              <c:f>Überblick!$P$5</c:f>
              <c:numCache>
                <c:formatCode>General</c:formatCode>
                <c:ptCount val="1"/>
                <c:pt idx="0">
                  <c:v>3.7283621837549936</c:v>
                </c:pt>
              </c:numCache>
            </c:numRef>
          </c:val>
        </c:ser>
        <c:ser>
          <c:idx val="4"/>
          <c:order val="4"/>
          <c:tx>
            <c:strRef>
              <c:f>Überblick!$N$6</c:f>
              <c:strCache>
                <c:ptCount val="1"/>
                <c:pt idx="0">
                  <c:v>gar nicht nützlich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val>
            <c:numRef>
              <c:f>Überblick!$P$6</c:f>
              <c:numCache>
                <c:formatCode>General</c:formatCode>
                <c:ptCount val="1"/>
                <c:pt idx="0">
                  <c:v>0.53262316910785623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053248"/>
        <c:axId val="154534520"/>
        <c:axId val="0"/>
      </c:bar3DChart>
      <c:catAx>
        <c:axId val="155053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534520"/>
        <c:crosses val="autoZero"/>
        <c:auto val="1"/>
        <c:lblAlgn val="ctr"/>
        <c:lblOffset val="100"/>
        <c:noMultiLvlLbl val="0"/>
      </c:catAx>
      <c:valAx>
        <c:axId val="154534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505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de-AT" sz="1800">
                <a:solidFill>
                  <a:srgbClr val="FF0000"/>
                </a:solidFill>
              </a:rPr>
              <a:t>Veranstaltungsrahmen</a:t>
            </a:r>
          </a:p>
        </c:rich>
      </c:tx>
      <c:layout>
        <c:manualLayout>
          <c:xMode val="edge"/>
          <c:yMode val="edge"/>
          <c:x val="2.4234470691163541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Überblick!$V$2</c:f>
              <c:strCache>
                <c:ptCount val="1"/>
                <c:pt idx="0">
                  <c:v>sehr gut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val>
            <c:numRef>
              <c:f>Überblick!$W$2</c:f>
              <c:numCache>
                <c:formatCode>General</c:formatCode>
                <c:ptCount val="1"/>
                <c:pt idx="0">
                  <c:v>113</c:v>
                </c:pt>
              </c:numCache>
            </c:numRef>
          </c:val>
        </c:ser>
        <c:ser>
          <c:idx val="1"/>
          <c:order val="1"/>
          <c:tx>
            <c:strRef>
              <c:f>Überblick!$V$3</c:f>
              <c:strCache>
                <c:ptCount val="1"/>
                <c:pt idx="0">
                  <c:v>gut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val>
            <c:numRef>
              <c:f>Überblick!$W$3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</c:ser>
        <c:ser>
          <c:idx val="2"/>
          <c:order val="2"/>
          <c:tx>
            <c:strRef>
              <c:f>Überblick!$V$4</c:f>
              <c:strCache>
                <c:ptCount val="1"/>
                <c:pt idx="0">
                  <c:v>befriedigend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val>
            <c:numRef>
              <c:f>Überblick!$W$4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strRef>
              <c:f>Überblick!$V$5</c:f>
              <c:strCache>
                <c:ptCount val="1"/>
                <c:pt idx="0">
                  <c:v>genügend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val>
            <c:numRef>
              <c:f>Überblick!$W$5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Überblick!$V$6</c:f>
              <c:strCache>
                <c:ptCount val="1"/>
                <c:pt idx="0">
                  <c:v>nicht genügend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val>
            <c:numRef>
              <c:f>Überblick!$W$6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535304"/>
        <c:axId val="154535696"/>
        <c:axId val="0"/>
      </c:bar3DChart>
      <c:catAx>
        <c:axId val="154535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535696"/>
        <c:crosses val="autoZero"/>
        <c:auto val="1"/>
        <c:lblAlgn val="ctr"/>
        <c:lblOffset val="100"/>
        <c:noMultiLvlLbl val="0"/>
      </c:catAx>
      <c:valAx>
        <c:axId val="154535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53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de-AT" sz="1800">
                <a:solidFill>
                  <a:srgbClr val="FF0000"/>
                </a:solidFill>
              </a:rPr>
              <a:t>Länge der Veranstaltung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Überblick!$T$2</c:f>
              <c:strCache>
                <c:ptCount val="1"/>
                <c:pt idx="0">
                  <c:v>zu kurz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Überblick!$U$2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1"/>
          <c:tx>
            <c:strRef>
              <c:f>Überblick!$T$3</c:f>
              <c:strCache>
                <c:ptCount val="1"/>
                <c:pt idx="0">
                  <c:v>angemessen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val>
            <c:numRef>
              <c:f>Überblick!$U$3</c:f>
              <c:numCache>
                <c:formatCode>General</c:formatCode>
                <c:ptCount val="1"/>
                <c:pt idx="0">
                  <c:v>211</c:v>
                </c:pt>
              </c:numCache>
            </c:numRef>
          </c:val>
        </c:ser>
        <c:ser>
          <c:idx val="2"/>
          <c:order val="2"/>
          <c:tx>
            <c:strRef>
              <c:f>Überblick!$T$4</c:f>
              <c:strCache>
                <c:ptCount val="1"/>
                <c:pt idx="0">
                  <c:v>zu lang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val>
            <c:numRef>
              <c:f>Überblick!$U$4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536480"/>
        <c:axId val="154536872"/>
        <c:axId val="0"/>
      </c:bar3DChart>
      <c:catAx>
        <c:axId val="154536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536872"/>
        <c:crosses val="autoZero"/>
        <c:auto val="1"/>
        <c:lblAlgn val="ctr"/>
        <c:lblOffset val="100"/>
        <c:noMultiLvlLbl val="0"/>
      </c:catAx>
      <c:valAx>
        <c:axId val="154536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53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E712E-B5B1-4CC9-A337-C0987558DEE6}" type="datetimeFigureOut">
              <a:rPr lang="de-AT" smtClean="0"/>
              <a:t>24.04.2017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D478F-5B4F-40CE-AA12-C80AA76B308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50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D478F-5B4F-40CE-AA12-C80AA76B3089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407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0CDE-7726-4F87-8827-A05FBC4F24E0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281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0CDE-7726-4F87-8827-A05FBC4F24E0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605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0CDE-7726-4F87-8827-A05FBC4F24E0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10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0CDE-7726-4F87-8827-A05FBC4F24E0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406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EF6-09CB-4852-8CA5-D7B815A6B949}" type="datetimeFigureOut">
              <a:rPr lang="de-AT" smtClean="0"/>
              <a:t>24.04.2017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E739-0B06-42B8-B349-96A8DA9F5A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51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EF6-09CB-4852-8CA5-D7B815A6B949}" type="datetimeFigureOut">
              <a:rPr lang="de-AT" smtClean="0"/>
              <a:t>24.04.2017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E739-0B06-42B8-B349-96A8DA9F5A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750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EF6-09CB-4852-8CA5-D7B815A6B949}" type="datetimeFigureOut">
              <a:rPr lang="de-AT" smtClean="0"/>
              <a:t>24.04.2017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E739-0B06-42B8-B349-96A8DA9F5A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92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EF6-09CB-4852-8CA5-D7B815A6B949}" type="datetimeFigureOut">
              <a:rPr lang="de-AT" smtClean="0"/>
              <a:t>24.04.2017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E739-0B06-42B8-B349-96A8DA9F5A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498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EF6-09CB-4852-8CA5-D7B815A6B949}" type="datetimeFigureOut">
              <a:rPr lang="de-AT" smtClean="0"/>
              <a:t>24.04.2017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E739-0B06-42B8-B349-96A8DA9F5A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583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EF6-09CB-4852-8CA5-D7B815A6B949}" type="datetimeFigureOut">
              <a:rPr lang="de-AT" smtClean="0"/>
              <a:t>24.04.2017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E739-0B06-42B8-B349-96A8DA9F5A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200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EF6-09CB-4852-8CA5-D7B815A6B949}" type="datetimeFigureOut">
              <a:rPr lang="de-AT" smtClean="0"/>
              <a:t>24.04.2017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E739-0B06-42B8-B349-96A8DA9F5A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8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EF6-09CB-4852-8CA5-D7B815A6B949}" type="datetimeFigureOut">
              <a:rPr lang="de-AT" smtClean="0"/>
              <a:t>24.04.2017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E739-0B06-42B8-B349-96A8DA9F5A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749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EF6-09CB-4852-8CA5-D7B815A6B949}" type="datetimeFigureOut">
              <a:rPr lang="de-AT" smtClean="0"/>
              <a:t>24.04.2017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E739-0B06-42B8-B349-96A8DA9F5A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28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EF6-09CB-4852-8CA5-D7B815A6B949}" type="datetimeFigureOut">
              <a:rPr lang="de-AT" smtClean="0"/>
              <a:t>24.04.2017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E739-0B06-42B8-B349-96A8DA9F5A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80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EF6-09CB-4852-8CA5-D7B815A6B949}" type="datetimeFigureOut">
              <a:rPr lang="de-AT" smtClean="0"/>
              <a:t>24.04.2017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E739-0B06-42B8-B349-96A8DA9F5A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901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3EF6-09CB-4852-8CA5-D7B815A6B949}" type="datetimeFigureOut">
              <a:rPr lang="de-AT" smtClean="0"/>
              <a:t>24.04.2017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E739-0B06-42B8-B349-96A8DA9F5A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235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ibliothek.fhwn.ac.at/de-de/recherche/datenbanken.a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noe.orf.at/news/stories/2752994/" TargetMode="External"/><Relationship Id="rId4" Type="http://schemas.openxmlformats.org/officeDocument/2006/relationships/hyperlink" Target="http://www.wn24.at/bildung/genehmigung-erteilt-projekt-city-campus-10103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bibliothek@fhwn.ac.a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hekarisch.de/blog/media/ik_recherchekreislauf.jpg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n.ac.at/desktopdefault.aspx?pageid=88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ie.ac.at/voeb/blog/?p=4231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hyperlink" Target="http://www.fhwn.ac.at/service/Biblioth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77480" y="1122363"/>
            <a:ext cx="5490519" cy="3659702"/>
          </a:xfrm>
        </p:spPr>
        <p:txBody>
          <a:bodyPr>
            <a:noAutofit/>
          </a:bodyPr>
          <a:lstStyle/>
          <a:p>
            <a:r>
              <a:rPr lang="de-AT" sz="6600" b="1" dirty="0">
                <a:solidFill>
                  <a:srgbClr val="61A4D7"/>
                </a:solidFill>
                <a:latin typeface="Montserrat Light" panose="00000400000000000000" pitchFamily="2" charset="0"/>
              </a:rPr>
              <a:t>VWA-Kurs an der FHWN-Bibliothek</a:t>
            </a:r>
            <a:endParaRPr lang="de-AT" sz="6600" b="1" dirty="0">
              <a:solidFill>
                <a:srgbClr val="61A4D7"/>
              </a:solidFill>
              <a:latin typeface="Montserrat Light" panose="00000400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6" y="1210000"/>
            <a:ext cx="3495148" cy="4330876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EA53-45C6-4D62-B93D-48148BFE542B}" type="datetime1">
              <a:rPr lang="de-AT" smtClean="0"/>
              <a:t>24.04.2017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0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solidFill>
                  <a:srgbClr val="61A4D7"/>
                </a:solidFill>
                <a:latin typeface="Montserrat Light" panose="00000400000000000000" pitchFamily="2" charset="0"/>
              </a:rPr>
              <a:t>Wir suchen ein Buch</a:t>
            </a:r>
            <a:endParaRPr lang="de-AT" b="1" dirty="0">
              <a:solidFill>
                <a:srgbClr val="61A4D7"/>
              </a:solidFill>
              <a:latin typeface="Montserrat Light" panose="00000400000000000000" pitchFamily="2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50869" t="18302" r="4318" b="49400"/>
          <a:stretch/>
        </p:blipFill>
        <p:spPr>
          <a:xfrm>
            <a:off x="1847528" y="1556792"/>
            <a:ext cx="5904656" cy="239377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8862" t="11742" r="15118" b="24544"/>
          <a:stretch/>
        </p:blipFill>
        <p:spPr>
          <a:xfrm>
            <a:off x="4439817" y="2852936"/>
            <a:ext cx="5770984" cy="31328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008" y="230188"/>
            <a:ext cx="117158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87611" y="586904"/>
            <a:ext cx="9144000" cy="821767"/>
          </a:xfrm>
        </p:spPr>
        <p:txBody>
          <a:bodyPr>
            <a:normAutofit/>
          </a:bodyPr>
          <a:lstStyle/>
          <a:p>
            <a:pPr algn="l"/>
            <a:r>
              <a:rPr lang="de-AT" sz="4400" b="1" dirty="0">
                <a:solidFill>
                  <a:srgbClr val="61A4D7"/>
                </a:solidFill>
                <a:latin typeface="Montserrat Light" panose="00000400000000000000" pitchFamily="2" charset="0"/>
              </a:rPr>
              <a:t>Recherche in Datenbanken</a:t>
            </a:r>
            <a:endParaRPr lang="de-AT" sz="4400" b="1" dirty="0">
              <a:solidFill>
                <a:srgbClr val="61A4D7"/>
              </a:solidFill>
              <a:latin typeface="Montserrat Light" panose="00000400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33384" y="5496741"/>
            <a:ext cx="9144000" cy="541594"/>
          </a:xfrm>
        </p:spPr>
        <p:txBody>
          <a:bodyPr/>
          <a:lstStyle/>
          <a:p>
            <a:r>
              <a:rPr lang="de-AT" dirty="0" smtClean="0">
                <a:hlinkClick r:id="rId2"/>
              </a:rPr>
              <a:t>Datenbanken der FHWN-Bibliothek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008" y="230188"/>
            <a:ext cx="1171583" cy="11967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20800" t="8304" r="20489" b="6353"/>
          <a:stretch/>
        </p:blipFill>
        <p:spPr>
          <a:xfrm>
            <a:off x="3608173" y="1566158"/>
            <a:ext cx="4613189" cy="37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/>
            </a:r>
            <a:br>
              <a:rPr lang="de-AT" dirty="0"/>
            </a:br>
            <a:r>
              <a:rPr lang="de-AT" dirty="0"/>
              <a:t> </a:t>
            </a:r>
            <a:br>
              <a:rPr lang="de-AT" dirty="0"/>
            </a:br>
            <a:r>
              <a:rPr lang="de-AT" dirty="0"/>
              <a:t/>
            </a:r>
            <a:br>
              <a:rPr lang="de-AT" dirty="0"/>
            </a:br>
            <a:r>
              <a:rPr lang="de-AT" dirty="0"/>
              <a:t> </a:t>
            </a:r>
            <a:br>
              <a:rPr lang="de-AT" dirty="0"/>
            </a:br>
            <a:r>
              <a:rPr lang="de-AT" sz="4900" b="1" dirty="0">
                <a:solidFill>
                  <a:srgbClr val="61A4D7"/>
                </a:solidFill>
                <a:latin typeface="Montserrat Light" panose="00000400000000000000" pitchFamily="2" charset="0"/>
              </a:rPr>
              <a:t>Integration der Stadtbücherei Wiener Neustadt in die FH Bibliothek am neuen Standort „City Campus“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172" y="206651"/>
            <a:ext cx="117158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94460"/>
            <a:ext cx="9144000" cy="867075"/>
          </a:xfrm>
        </p:spPr>
        <p:txBody>
          <a:bodyPr>
            <a:normAutofit/>
          </a:bodyPr>
          <a:lstStyle/>
          <a:p>
            <a:r>
              <a:rPr lang="de-AT" sz="4400" b="1" dirty="0">
                <a:solidFill>
                  <a:srgbClr val="61A4D7"/>
                </a:solidFill>
                <a:latin typeface="Montserrat Light" panose="00000400000000000000" pitchFamily="2" charset="0"/>
              </a:rPr>
              <a:t>City Campus</a:t>
            </a:r>
            <a:endParaRPr lang="de-AT" sz="4400" b="1" dirty="0">
              <a:solidFill>
                <a:srgbClr val="61A4D7"/>
              </a:solidFill>
              <a:latin typeface="Montserrat Light" panose="00000400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18" y="1918395"/>
            <a:ext cx="6217249" cy="34972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94" y="1597851"/>
            <a:ext cx="3664113" cy="413829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430743" y="5736142"/>
            <a:ext cx="4621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hlinkClick r:id="rId4"/>
              </a:rPr>
              <a:t>http://</a:t>
            </a:r>
            <a:r>
              <a:rPr lang="de-AT" sz="800" dirty="0" smtClean="0">
                <a:hlinkClick r:id="rId4"/>
              </a:rPr>
              <a:t>www.wn24.at/bildung/genehmigung-erteilt-projekt-city-campus-10103.html</a:t>
            </a:r>
            <a:endParaRPr lang="de-AT" sz="800" dirty="0" smtClean="0"/>
          </a:p>
          <a:p>
            <a:endParaRPr lang="de-AT" sz="800" dirty="0"/>
          </a:p>
        </p:txBody>
      </p:sp>
      <p:sp>
        <p:nvSpPr>
          <p:cNvPr id="8" name="Textfeld 7"/>
          <p:cNvSpPr txBox="1"/>
          <p:nvPr/>
        </p:nvSpPr>
        <p:spPr>
          <a:xfrm>
            <a:off x="436818" y="5397588"/>
            <a:ext cx="1968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hlinkClick r:id="rId5"/>
              </a:rPr>
              <a:t>http://noe.orf.at/news/stories/2752994</a:t>
            </a:r>
            <a:r>
              <a:rPr lang="de-AT" sz="800" dirty="0" smtClean="0">
                <a:hlinkClick r:id="rId5"/>
              </a:rPr>
              <a:t>/</a:t>
            </a:r>
            <a:endParaRPr lang="de-AT" sz="800" dirty="0" smtClean="0"/>
          </a:p>
          <a:p>
            <a:endParaRPr lang="de-AT" sz="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590" y="157591"/>
            <a:ext cx="117158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2361"/>
          </a:xfrm>
        </p:spPr>
        <p:txBody>
          <a:bodyPr>
            <a:normAutofit/>
          </a:bodyPr>
          <a:lstStyle/>
          <a:p>
            <a:r>
              <a:rPr lang="de-AT" sz="4400" b="1" dirty="0">
                <a:solidFill>
                  <a:srgbClr val="61A4D7"/>
                </a:solidFill>
                <a:latin typeface="Montserrat Light" panose="00000400000000000000" pitchFamily="2" charset="0"/>
              </a:rPr>
              <a:t>Vielen Dank</a:t>
            </a:r>
            <a:endParaRPr lang="de-AT" sz="4400" b="1" dirty="0">
              <a:solidFill>
                <a:srgbClr val="61A4D7"/>
              </a:solidFill>
              <a:latin typeface="Montserrat Light" panose="00000400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119" y="3602038"/>
            <a:ext cx="10639167" cy="1655762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Für Fragen und Anregungen </a:t>
            </a:r>
          </a:p>
          <a:p>
            <a:r>
              <a:rPr lang="de-AT" sz="8800" u="sng" dirty="0">
                <a:hlinkClick r:id="rId2"/>
              </a:rPr>
              <a:t>bibliothek@fhwn.ac.at</a:t>
            </a:r>
            <a:endParaRPr lang="de-AT" sz="8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556" y="231365"/>
            <a:ext cx="117158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468809"/>
              </p:ext>
            </p:extLst>
          </p:nvPr>
        </p:nvGraphicFramePr>
        <p:xfrm>
          <a:off x="3829896" y="10168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293903"/>
              </p:ext>
            </p:extLst>
          </p:nvPr>
        </p:nvGraphicFramePr>
        <p:xfrm>
          <a:off x="431017" y="3760005"/>
          <a:ext cx="55530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85986"/>
              </p:ext>
            </p:extLst>
          </p:nvPr>
        </p:nvGraphicFramePr>
        <p:xfrm>
          <a:off x="6857302" y="37635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744" y="132511"/>
            <a:ext cx="1171583" cy="119675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0175" y="204012"/>
            <a:ext cx="672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1" dirty="0">
                <a:solidFill>
                  <a:srgbClr val="61A4D7"/>
                </a:solidFill>
                <a:latin typeface="Montserrat Light" panose="00000400000000000000" pitchFamily="2" charset="0"/>
                <a:ea typeface="+mj-ea"/>
                <a:cs typeface="+mj-cs"/>
              </a:rPr>
              <a:t>1,5 Jahre VWA – Feedback </a:t>
            </a:r>
            <a:endParaRPr lang="de-AT" sz="4000" b="1" dirty="0">
              <a:solidFill>
                <a:srgbClr val="61A4D7"/>
              </a:solidFill>
              <a:latin typeface="Montserrat Light" panose="000004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4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265571"/>
              </p:ext>
            </p:extLst>
          </p:nvPr>
        </p:nvGraphicFramePr>
        <p:xfrm>
          <a:off x="598241" y="22024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558190"/>
              </p:ext>
            </p:extLst>
          </p:nvPr>
        </p:nvGraphicFramePr>
        <p:xfrm>
          <a:off x="6197744" y="22024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744" y="132511"/>
            <a:ext cx="1171583" cy="119675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98241" y="212250"/>
            <a:ext cx="672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1" dirty="0">
                <a:solidFill>
                  <a:srgbClr val="61A4D7"/>
                </a:solidFill>
                <a:latin typeface="Montserrat Light" panose="00000400000000000000" pitchFamily="2" charset="0"/>
                <a:ea typeface="+mj-ea"/>
                <a:cs typeface="+mj-cs"/>
              </a:rPr>
              <a:t>1,5 Jahre VWA – Feedback </a:t>
            </a:r>
            <a:endParaRPr lang="de-AT" sz="4000" b="1" dirty="0">
              <a:solidFill>
                <a:srgbClr val="61A4D7"/>
              </a:solidFill>
              <a:latin typeface="Montserrat Light" panose="000004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09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2729" t="947" r="2869" b="12964"/>
          <a:stretch/>
        </p:blipFill>
        <p:spPr>
          <a:xfrm>
            <a:off x="172995" y="774872"/>
            <a:ext cx="10338486" cy="581539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374660" y="6590270"/>
            <a:ext cx="2932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u="sng" dirty="0">
                <a:hlinkClick r:id="rId3"/>
              </a:rPr>
              <a:t>http://bibliothekarisch.de/blog/media/ik_recherchekreislauf.jpg</a:t>
            </a:r>
            <a:endParaRPr lang="de-AT" sz="800" dirty="0"/>
          </a:p>
          <a:p>
            <a:endParaRPr lang="de-AT" sz="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744" y="132511"/>
            <a:ext cx="1171583" cy="119675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8941" y="66986"/>
            <a:ext cx="957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1" dirty="0">
                <a:solidFill>
                  <a:srgbClr val="61A4D7"/>
                </a:solidFill>
                <a:latin typeface="Montserrat Light" panose="00000400000000000000" pitchFamily="2" charset="0"/>
                <a:ea typeface="+mj-ea"/>
                <a:cs typeface="+mj-cs"/>
              </a:rPr>
              <a:t>Vermittlungsschwerpunkte I</a:t>
            </a:r>
            <a:endParaRPr lang="de-AT" sz="4000" b="1" dirty="0">
              <a:solidFill>
                <a:srgbClr val="61A4D7"/>
              </a:solidFill>
              <a:latin typeface="Montserrat Light" panose="000004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30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1" y="889686"/>
            <a:ext cx="10065854" cy="565507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18" y="223127"/>
            <a:ext cx="1171583" cy="119675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78941" y="66986"/>
            <a:ext cx="9572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b="1" dirty="0">
                <a:solidFill>
                  <a:srgbClr val="61A4D7"/>
                </a:solidFill>
                <a:latin typeface="Montserrat Light" panose="00000400000000000000" pitchFamily="2" charset="0"/>
                <a:ea typeface="+mj-ea"/>
                <a:cs typeface="+mj-cs"/>
              </a:rPr>
              <a:t>Vermittlungsschwerpunkte </a:t>
            </a:r>
            <a:r>
              <a:rPr lang="de-AT" sz="4000" b="1" dirty="0" smtClean="0">
                <a:solidFill>
                  <a:srgbClr val="61A4D7"/>
                </a:solidFill>
                <a:latin typeface="Montserrat Light" panose="00000400000000000000" pitchFamily="2" charset="0"/>
                <a:ea typeface="+mj-ea"/>
                <a:cs typeface="+mj-cs"/>
              </a:rPr>
              <a:t>II</a:t>
            </a:r>
            <a:endParaRPr lang="de-AT" sz="4000" b="1" dirty="0">
              <a:solidFill>
                <a:srgbClr val="61A4D7"/>
              </a:solidFill>
              <a:latin typeface="Montserrat Light" panose="000004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08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1504" y="404664"/>
            <a:ext cx="7172650" cy="1786210"/>
          </a:xfrm>
        </p:spPr>
        <p:txBody>
          <a:bodyPr>
            <a:normAutofit fontScale="90000"/>
          </a:bodyPr>
          <a:lstStyle/>
          <a:p>
            <a:r>
              <a:rPr lang="de-AT" b="1" dirty="0">
                <a:solidFill>
                  <a:srgbClr val="61A4D7"/>
                </a:solidFill>
                <a:latin typeface="Montserrat Light" panose="00000400000000000000" pitchFamily="2" charset="0"/>
              </a:rPr>
              <a:t>Einführung in die Nutzung </a:t>
            </a:r>
            <a:br>
              <a:rPr lang="de-AT" b="1" dirty="0">
                <a:solidFill>
                  <a:srgbClr val="61A4D7"/>
                </a:solidFill>
                <a:latin typeface="Montserrat Light" panose="00000400000000000000" pitchFamily="2" charset="0"/>
              </a:rPr>
            </a:br>
            <a:r>
              <a:rPr lang="de-AT" b="1" dirty="0">
                <a:solidFill>
                  <a:srgbClr val="61A4D7"/>
                </a:solidFill>
                <a:latin typeface="Montserrat Light" panose="00000400000000000000" pitchFamily="2" charset="0"/>
              </a:rPr>
              <a:t>der Bibliothek</a:t>
            </a:r>
            <a:r>
              <a:rPr lang="de-AT" b="1" dirty="0"/>
              <a:t/>
            </a:r>
            <a:br>
              <a:rPr lang="de-AT" b="1" dirty="0"/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dirty="0">
                <a:solidFill>
                  <a:srgbClr val="163072"/>
                </a:solidFill>
                <a:latin typeface="Montserrat Light" panose="00000400000000000000" pitchFamily="2" charset="0"/>
              </a:rPr>
              <a:t>Zeit nehmen für </a:t>
            </a:r>
          </a:p>
          <a:p>
            <a:pPr marL="0" indent="0">
              <a:buNone/>
            </a:pPr>
            <a:r>
              <a:rPr lang="de-AT" dirty="0">
                <a:solidFill>
                  <a:srgbClr val="163072"/>
                </a:solidFill>
                <a:latin typeface="Montserrat Light" panose="00000400000000000000" pitchFamily="2" charset="0"/>
              </a:rPr>
              <a:t>die Bibliothek– </a:t>
            </a:r>
          </a:p>
          <a:p>
            <a:pPr marL="0" indent="0">
              <a:buNone/>
            </a:pPr>
            <a:r>
              <a:rPr lang="de-AT" dirty="0">
                <a:solidFill>
                  <a:srgbClr val="163072"/>
                </a:solidFill>
                <a:latin typeface="Montserrat Light" panose="00000400000000000000" pitchFamily="2" charset="0"/>
              </a:rPr>
              <a:t>eine Investition für </a:t>
            </a:r>
          </a:p>
          <a:p>
            <a:pPr marL="0" indent="0">
              <a:buNone/>
            </a:pPr>
            <a:r>
              <a:rPr lang="de-AT" dirty="0">
                <a:solidFill>
                  <a:srgbClr val="163072"/>
                </a:solidFill>
                <a:latin typeface="Montserrat Light" panose="00000400000000000000" pitchFamily="2" charset="0"/>
              </a:rPr>
              <a:t>lebenslanges Lernen</a:t>
            </a:r>
          </a:p>
          <a:p>
            <a:pPr marL="0" indent="0" algn="ctr">
              <a:buNone/>
            </a:pPr>
            <a:r>
              <a:rPr lang="de-AT" dirty="0" smtClean="0"/>
              <a:t>    </a:t>
            </a:r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sz="1400" dirty="0">
              <a:hlinkClick r:id="rId3"/>
            </a:endParaRPr>
          </a:p>
          <a:p>
            <a:pPr marL="0" indent="0" algn="ctr">
              <a:buNone/>
            </a:pPr>
            <a:endParaRPr lang="de-AT" dirty="0"/>
          </a:p>
        </p:txBody>
      </p:sp>
      <p:pic>
        <p:nvPicPr>
          <p:cNvPr id="4" name="Picture 2" descr="Z:\Rebecca\bib-foto\Bibliothek\Eingang_Sommer_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18" y="1772816"/>
            <a:ext cx="3145133" cy="419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99" y="101017"/>
            <a:ext cx="117158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35560" y="116633"/>
            <a:ext cx="7772400" cy="1470025"/>
          </a:xfrm>
        </p:spPr>
        <p:txBody>
          <a:bodyPr/>
          <a:lstStyle/>
          <a:p>
            <a:r>
              <a:rPr lang="de-AT" b="1" dirty="0" smtClean="0">
                <a:solidFill>
                  <a:srgbClr val="61A4D7"/>
                </a:solidFill>
                <a:latin typeface="Montserrat Light" panose="00000400000000000000" pitchFamily="2" charset="0"/>
              </a:rPr>
              <a:t>Das Team</a:t>
            </a:r>
            <a:endParaRPr lang="de-AT" b="1" dirty="0">
              <a:solidFill>
                <a:srgbClr val="61A4D7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85" y="116633"/>
            <a:ext cx="1171583" cy="119675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95" y="1688756"/>
            <a:ext cx="8706480" cy="48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32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AT" b="1" dirty="0" smtClean="0">
                <a:solidFill>
                  <a:srgbClr val="61A4D7"/>
                </a:solidFill>
                <a:latin typeface="Montserrat Light" panose="00000400000000000000" pitchFamily="2" charset="0"/>
              </a:rPr>
              <a:t>Die Bibliothek ist ein Platz der Ruhe</a:t>
            </a:r>
            <a:endParaRPr lang="de-AT" b="1" dirty="0">
              <a:solidFill>
                <a:srgbClr val="61A4D7"/>
              </a:solidFill>
              <a:latin typeface="Montserrat Light" panose="00000400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de-AT" sz="1200" u="sng" dirty="0">
              <a:hlinkClick r:id="rId3"/>
            </a:endParaRPr>
          </a:p>
          <a:p>
            <a:endParaRPr lang="de-AT" sz="1200" u="sng" dirty="0">
              <a:hlinkClick r:id="rId3"/>
            </a:endParaRPr>
          </a:p>
          <a:p>
            <a:endParaRPr lang="de-AT" sz="1200" u="sng" dirty="0">
              <a:hlinkClick r:id="rId3"/>
            </a:endParaRPr>
          </a:p>
          <a:p>
            <a:endParaRPr lang="de-AT" sz="1200" u="sng" dirty="0">
              <a:hlinkClick r:id="rId3"/>
            </a:endParaRPr>
          </a:p>
          <a:p>
            <a:endParaRPr lang="de-AT" sz="1200" u="sng" dirty="0">
              <a:hlinkClick r:id="rId3"/>
            </a:endParaRPr>
          </a:p>
          <a:p>
            <a:endParaRPr lang="de-AT" sz="1200" u="sng" dirty="0">
              <a:hlinkClick r:id="rId3"/>
            </a:endParaRPr>
          </a:p>
          <a:p>
            <a:endParaRPr lang="de-AT" sz="1200" u="sng" dirty="0">
              <a:hlinkClick r:id="rId3"/>
            </a:endParaRPr>
          </a:p>
          <a:p>
            <a:r>
              <a:rPr lang="de-AT" sz="1200" u="sng" dirty="0">
                <a:hlinkClick r:id="rId3"/>
              </a:rPr>
              <a:t>http://www.univie.ac.at/voeb/blog/?p=42311</a:t>
            </a:r>
            <a:endParaRPr lang="de-AT" sz="1200" dirty="0"/>
          </a:p>
          <a:p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59892"/>
            <a:ext cx="1171583" cy="1196752"/>
          </a:xfrm>
          <a:prstGeom prst="rect">
            <a:avLst/>
          </a:prstGeom>
        </p:spPr>
      </p:pic>
      <p:sp>
        <p:nvSpPr>
          <p:cNvPr id="4" name="Ovale Legende 3"/>
          <p:cNvSpPr/>
          <p:nvPr/>
        </p:nvSpPr>
        <p:spPr>
          <a:xfrm>
            <a:off x="4799856" y="1715033"/>
            <a:ext cx="3528392" cy="1959885"/>
          </a:xfrm>
          <a:prstGeom prst="wedgeEllipseCallout">
            <a:avLst/>
          </a:prstGeom>
          <a:noFill/>
          <a:ln w="158750">
            <a:solidFill>
              <a:srgbClr val="61A4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800" b="1" dirty="0">
                <a:solidFill>
                  <a:srgbClr val="163072"/>
                </a:solidFill>
                <a:latin typeface="Montserrat Light" panose="00000400000000000000" pitchFamily="2" charset="0"/>
              </a:rPr>
              <a:t>PSSSST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887346"/>
            <a:ext cx="2728222" cy="27282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611800"/>
            <a:ext cx="2821398" cy="282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8711" y="161259"/>
            <a:ext cx="8229600" cy="1310991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b="1" dirty="0" smtClean="0">
                <a:solidFill>
                  <a:srgbClr val="61A4D7"/>
                </a:solidFill>
                <a:latin typeface="Montserrat Light" panose="00000400000000000000" pitchFamily="2" charset="0"/>
              </a:rPr>
              <a:t>Nach einem </a:t>
            </a:r>
            <a:br>
              <a:rPr lang="de-AT" b="1" dirty="0" smtClean="0">
                <a:solidFill>
                  <a:srgbClr val="61A4D7"/>
                </a:solidFill>
                <a:latin typeface="Montserrat Light" panose="00000400000000000000" pitchFamily="2" charset="0"/>
              </a:rPr>
            </a:br>
            <a:r>
              <a:rPr lang="de-AT" b="1" dirty="0" smtClean="0">
                <a:solidFill>
                  <a:srgbClr val="61A4D7"/>
                </a:solidFill>
                <a:latin typeface="Montserrat Light" panose="00000400000000000000" pitchFamily="2" charset="0"/>
              </a:rPr>
              <a:t>Buch suchen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0" y="1412777"/>
            <a:ext cx="3263966" cy="435256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07568" y="5760302"/>
            <a:ext cx="24482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00" dirty="0"/>
              <a:t>Foto: Manfred Walker</a:t>
            </a:r>
          </a:p>
        </p:txBody>
      </p:sp>
      <p:pic>
        <p:nvPicPr>
          <p:cNvPr id="7" name="Grafik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8222" t="6081" r="18288" b="5724"/>
          <a:stretch/>
        </p:blipFill>
        <p:spPr>
          <a:xfrm>
            <a:off x="5159896" y="1802009"/>
            <a:ext cx="4643846" cy="362853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744" y="161259"/>
            <a:ext cx="117158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Breitbild</PresentationFormat>
  <Paragraphs>50</Paragraphs>
  <Slides>14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 Light</vt:lpstr>
      <vt:lpstr>Office Theme</vt:lpstr>
      <vt:lpstr>VWA-Kurs an der FHWN-Bibliothek</vt:lpstr>
      <vt:lpstr>PowerPoint-Präsentation</vt:lpstr>
      <vt:lpstr>PowerPoint-Präsentation</vt:lpstr>
      <vt:lpstr>PowerPoint-Präsentation</vt:lpstr>
      <vt:lpstr>PowerPoint-Präsentation</vt:lpstr>
      <vt:lpstr>Einführung in die Nutzung  der Bibliothek </vt:lpstr>
      <vt:lpstr>Das Team</vt:lpstr>
      <vt:lpstr>Die Bibliothek ist ein Platz der Ruhe</vt:lpstr>
      <vt:lpstr> Nach einem  Buch suchen </vt:lpstr>
      <vt:lpstr>Wir suchen ein Buch</vt:lpstr>
      <vt:lpstr>Recherche in Datenbanken</vt:lpstr>
      <vt:lpstr>      Integration der Stadtbücherei Wiener Neustadt in die FH Bibliothek am neuen Standort „City Campus“</vt:lpstr>
      <vt:lpstr>City Campus</vt:lpstr>
      <vt:lpstr>Vielen Dank</vt:lpstr>
    </vt:vector>
  </TitlesOfParts>
  <Company>FH Wiener Neustadt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Ullmer Rebecca</dc:creator>
  <cp:lastModifiedBy>Ullmer Rebecca</cp:lastModifiedBy>
  <cp:revision>8</cp:revision>
  <dcterms:created xsi:type="dcterms:W3CDTF">2017-04-21T12:33:47Z</dcterms:created>
  <dcterms:modified xsi:type="dcterms:W3CDTF">2017-04-24T07:49:28Z</dcterms:modified>
</cp:coreProperties>
</file>