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66" r:id="rId2"/>
    <p:sldId id="399" r:id="rId3"/>
    <p:sldId id="430" r:id="rId4"/>
    <p:sldId id="445" r:id="rId5"/>
    <p:sldId id="439" r:id="rId6"/>
    <p:sldId id="479" r:id="rId7"/>
    <p:sldId id="480" r:id="rId8"/>
    <p:sldId id="481" r:id="rId9"/>
    <p:sldId id="482" r:id="rId10"/>
    <p:sldId id="443" r:id="rId11"/>
    <p:sldId id="483" r:id="rId12"/>
    <p:sldId id="484" r:id="rId13"/>
    <p:sldId id="447" r:id="rId14"/>
  </p:sldIdLst>
  <p:sldSz cx="9144000" cy="5143500" type="screen16x9"/>
  <p:notesSz cx="9144000" cy="6858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2" clrIdx="0">
    <p:extLst>
      <p:ext uri="{19B8F6BF-5375-455C-9EA6-DF929625EA0E}">
        <p15:presenceInfo xmlns:p15="http://schemas.microsoft.com/office/powerpoint/2012/main" userId="Microsoft Office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BE18"/>
    <a:srgbClr val="F9C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2"/>
    <p:restoredTop sz="79254"/>
  </p:normalViewPr>
  <p:slideViewPr>
    <p:cSldViewPr snapToGrid="0" snapToObjects="1">
      <p:cViewPr varScale="1">
        <p:scale>
          <a:sx n="106" d="100"/>
          <a:sy n="106" d="100"/>
        </p:scale>
        <p:origin x="184" y="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20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231F7DD-5A68-0D4A-BB29-5BD52A3ADD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4B5DF7-E925-E04C-8121-5CF3DF7BC8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DF96A-AA84-4046-9DA3-A2C8551CE154}" type="datetimeFigureOut">
              <a:rPr lang="de-DE" smtClean="0"/>
              <a:t>08.11.20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1C76040-BF4E-5645-BE1B-A2C43EFD33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E712B3-9690-2044-A866-70CE79D6A2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382FD-AAC3-2040-B8EA-E763EDE954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4983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420F0-E6C8-9842-B094-E19610E95C22}" type="datetimeFigureOut">
              <a:rPr lang="de-DE" smtClean="0"/>
              <a:t>08.11.20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5C42D-437C-9441-ACD6-8A6CF127A3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948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6348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9288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/>
              <a:t>Die Bereiche:</a:t>
            </a:r>
          </a:p>
          <a:p>
            <a:r>
              <a:rPr lang="de-AT" dirty="0"/>
              <a:t>das Verstehen der digitalen Grundlagen</a:t>
            </a:r>
          </a:p>
          <a:p>
            <a:r>
              <a:rPr lang="de-AT" dirty="0"/>
              <a:t>der Umgang mit Informationen und Daten</a:t>
            </a:r>
          </a:p>
          <a:p>
            <a:r>
              <a:rPr lang="de-AT" dirty="0"/>
              <a:t>die Fähigkeit zur Kommunikation und Zusammenarbeit</a:t>
            </a:r>
          </a:p>
          <a:p>
            <a:r>
              <a:rPr lang="de-AT" dirty="0"/>
              <a:t>die Kreation digitaler Inhalte</a:t>
            </a:r>
          </a:p>
          <a:p>
            <a:r>
              <a:rPr lang="de-AT" dirty="0"/>
              <a:t>das sicherheitsbewusste Verhalten und</a:t>
            </a:r>
          </a:p>
          <a:p>
            <a:r>
              <a:rPr lang="de-AT" dirty="0"/>
              <a:t>die Fähigkeit zum Problemlösen und Weiterlernen</a:t>
            </a:r>
          </a:p>
          <a:p>
            <a:endParaRPr lang="de-AT" dirty="0"/>
          </a:p>
          <a:p>
            <a:r>
              <a:rPr lang="de-AT" b="1" dirty="0"/>
              <a:t>insgesamt acht Stufen</a:t>
            </a:r>
            <a:r>
              <a:rPr lang="de-AT" dirty="0"/>
              <a:t>:</a:t>
            </a:r>
          </a:p>
          <a:p>
            <a:r>
              <a:rPr lang="de-AT" dirty="0"/>
              <a:t>grundlegend (Stufe 1 und 2)</a:t>
            </a:r>
          </a:p>
          <a:p>
            <a:r>
              <a:rPr lang="de-AT" dirty="0"/>
              <a:t>selbstständig (Stufe 3 und 4)</a:t>
            </a:r>
          </a:p>
          <a:p>
            <a:r>
              <a:rPr lang="de-AT" dirty="0"/>
              <a:t>fortgeschritten (Stufe 5 und 6)</a:t>
            </a:r>
          </a:p>
          <a:p>
            <a:r>
              <a:rPr lang="de-AT" dirty="0"/>
              <a:t>hoch spezialisiert (Stufe 7 und 8)</a:t>
            </a:r>
          </a:p>
          <a:p>
            <a:endParaRPr lang="de-AT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918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99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564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40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430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377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301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425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718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132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C42D-437C-9441-ACD6-8A6CF127A3A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00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804E9-1DD0-6B42-95DC-8B067BE92129}" type="datetime1">
              <a:rPr lang="de-AT" smtClean="0"/>
              <a:t>08.11.20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1A8671C-BE3C-874A-A635-9CE9B8517F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11819BA-E317-0943-AB85-4F8B04F5EB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676E-87ED-154D-9F40-80456EEDC60E}" type="datetime1">
              <a:rPr lang="de-AT" smtClean="0"/>
              <a:t>08.11.20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86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72FA7-C922-4746-AFC7-296829CDC1F4}" type="datetime1">
              <a:rPr lang="de-AT" smtClean="0"/>
              <a:t>08.11.20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10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3759"/>
            <a:ext cx="7886700" cy="3263504"/>
          </a:xfrm>
        </p:spPr>
        <p:txBody>
          <a:bodyPr/>
          <a:lstStyle/>
          <a:p>
            <a:pPr lvl="0"/>
            <a:r>
              <a:rPr lang="de-DE" dirty="0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8232-C13A-3D4D-8A8C-8217E837B498}" type="datetime1">
              <a:rPr lang="de-AT" smtClean="0"/>
              <a:t>08.11.20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00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DAFC-1B85-CB44-8B1A-4C8F0BF3A45E}" type="datetime1">
              <a:rPr lang="de-AT" smtClean="0"/>
              <a:t>08.11.20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23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85286-BA8A-5B46-B0E4-6A60E20100BC}" type="datetime1">
              <a:rPr lang="de-AT" smtClean="0"/>
              <a:t>08.11.20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82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340C-3CF0-4040-ABBD-E39E38563C79}" type="datetime1">
              <a:rPr lang="de-AT" smtClean="0"/>
              <a:t>08.11.20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3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A968-E5B1-9B4F-B2EA-A87D7057124A}" type="datetime1">
              <a:rPr lang="de-AT" smtClean="0"/>
              <a:t>08.11.20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06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5CFF-A56E-1449-BB25-E51B4D53DEF2}" type="datetime1">
              <a:rPr lang="de-AT" smtClean="0"/>
              <a:t>08.11.20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03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F7AF-77CB-3B4B-BAE7-9AADED39A4FE}" type="datetime1">
              <a:rPr lang="de-AT" smtClean="0"/>
              <a:t>08.11.20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85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31D2D-E75D-224A-95F0-545D60048416}" type="datetime1">
              <a:rPr lang="de-AT" smtClean="0"/>
              <a:t>08.11.20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05868-E3CB-8A48-8ED2-09AD315861D3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4BD4043-2477-D44D-A514-EC1B043D78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50000"/>
          </a:blip>
          <a:srcRect l="26205" t="26205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42904DC-A41B-A14D-87FB-C101FCBE37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/>
          </a:blip>
          <a:srcRect l="26371" t="26371" b="54028"/>
          <a:stretch/>
        </p:blipFill>
        <p:spPr>
          <a:xfrm>
            <a:off x="0" y="1"/>
            <a:ext cx="9143999" cy="1369218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DBEF7C13-2002-BB41-BF59-7101D414E18D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403009" y="36610"/>
            <a:ext cx="742629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43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a.nebel@career.gmbh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5">
            <a:extLst>
              <a:ext uri="{FF2B5EF4-FFF2-40B4-BE49-F238E27FC236}">
                <a16:creationId xmlns:a16="http://schemas.microsoft.com/office/drawing/2014/main" id="{A0031D61-49C2-AA4C-B999-9436C3490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0" y="2863515"/>
            <a:ext cx="8237861" cy="1953325"/>
          </a:xfrm>
        </p:spPr>
        <p:txBody>
          <a:bodyPr>
            <a:normAutofit/>
          </a:bodyPr>
          <a:lstStyle/>
          <a:p>
            <a:pPr>
              <a:tabLst>
                <a:tab pos="1866900" algn="l"/>
              </a:tabLst>
            </a:pPr>
            <a:r>
              <a:rPr lang="de-DE" sz="3200" b="1" dirty="0" err="1">
                <a:solidFill>
                  <a:schemeClr val="bg1"/>
                </a:solidFill>
                <a:latin typeface="Corporate S" pitchFamily="2" charset="0"/>
              </a:rPr>
              <a:t>best</a:t>
            </a:r>
            <a:r>
              <a:rPr lang="de-DE" sz="3200" b="1" dirty="0">
                <a:solidFill>
                  <a:schemeClr val="bg1"/>
                </a:solidFill>
                <a:latin typeface="Corporate S" pitchFamily="2" charset="0"/>
              </a:rPr>
              <a:t> </a:t>
            </a:r>
            <a:r>
              <a:rPr lang="de-DE" sz="3200" b="1" dirty="0" err="1">
                <a:solidFill>
                  <a:schemeClr val="bg1"/>
                </a:solidFill>
                <a:latin typeface="Corporate S" pitchFamily="2" charset="0"/>
              </a:rPr>
              <a:t>career</a:t>
            </a:r>
            <a:r>
              <a:rPr lang="de-DE" sz="3200" b="1" dirty="0">
                <a:solidFill>
                  <a:schemeClr val="bg1"/>
                </a:solidFill>
                <a:latin typeface="Corporate S" pitchFamily="2" charset="0"/>
              </a:rPr>
              <a:t> </a:t>
            </a:r>
            <a:r>
              <a:rPr lang="de-DE" sz="3200" b="1" dirty="0" err="1">
                <a:solidFill>
                  <a:schemeClr val="bg1"/>
                </a:solidFill>
                <a:latin typeface="Corporate S" pitchFamily="2" charset="0"/>
              </a:rPr>
              <a:t>MaturantInnen</a:t>
            </a:r>
            <a:r>
              <a:rPr lang="de-DE" sz="3200" b="1" dirty="0">
                <a:solidFill>
                  <a:schemeClr val="bg1"/>
                </a:solidFill>
                <a:latin typeface="Corporate S" pitchFamily="2" charset="0"/>
              </a:rPr>
              <a:t>-Guide 2021</a:t>
            </a:r>
          </a:p>
          <a:p>
            <a:pPr algn="l"/>
            <a:endParaRPr lang="de-DE" sz="1700" dirty="0">
              <a:solidFill>
                <a:schemeClr val="bg1"/>
              </a:solidFill>
              <a:latin typeface="Corporate S" pitchFamily="2" charset="0"/>
            </a:endParaRPr>
          </a:p>
          <a:p>
            <a:pPr algn="l"/>
            <a:endParaRPr lang="de-AT" sz="2400" dirty="0">
              <a:solidFill>
                <a:schemeClr val="bg1"/>
              </a:solidFill>
              <a:latin typeface="Corporate S" pitchFamily="2" charset="0"/>
            </a:endParaRPr>
          </a:p>
          <a:p>
            <a:pPr algn="l"/>
            <a:endParaRPr lang="de-AT" sz="2300" dirty="0">
              <a:solidFill>
                <a:schemeClr val="bg1"/>
              </a:solidFill>
              <a:latin typeface="Corporate S" pitchFamily="2" charset="0"/>
            </a:endParaRPr>
          </a:p>
          <a:p>
            <a:pPr algn="l"/>
            <a:endParaRPr lang="de-AT" sz="2300" dirty="0"/>
          </a:p>
        </p:txBody>
      </p:sp>
    </p:spTree>
    <p:extLst>
      <p:ext uri="{BB962C8B-B14F-4D97-AF65-F5344CB8AC3E}">
        <p14:creationId xmlns:p14="http://schemas.microsoft.com/office/powerpoint/2010/main" val="1313148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C9730-946E-2145-9150-BAAEECB4A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53562"/>
            <a:ext cx="9144000" cy="179070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  <a:latin typeface="Corporate S" pitchFamily="2" charset="0"/>
                <a:ea typeface="+mn-ea"/>
                <a:cs typeface="+mn-cs"/>
              </a:rPr>
              <a:t>Kooperation fit4internet</a:t>
            </a:r>
            <a:endParaRPr lang="de-DE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98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Onlinebanking? Urlaub online buchen? Jobangebote online finden?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„Digitales Kompetenzmodell für Österreich - </a:t>
            </a:r>
            <a:r>
              <a:rPr lang="de-AT" sz="1700" dirty="0" err="1">
                <a:latin typeface="Corporate S" pitchFamily="2" charset="0"/>
              </a:rPr>
              <a:t>DigComp</a:t>
            </a:r>
            <a:r>
              <a:rPr lang="de-AT" sz="1700" dirty="0">
                <a:latin typeface="Corporate S" pitchFamily="2" charset="0"/>
              </a:rPr>
              <a:t> 2.2 AT“, abgeleitet vom Europäischen Referenzrahmen für digitale Kompetenzen: 6 Kompetenzbereiche,</a:t>
            </a:r>
            <a:br>
              <a:rPr lang="de-AT" sz="1700" dirty="0">
                <a:latin typeface="Corporate S" pitchFamily="2" charset="0"/>
              </a:rPr>
            </a:br>
            <a:r>
              <a:rPr lang="de-AT" sz="1700" dirty="0">
                <a:latin typeface="Corporate S" pitchFamily="2" charset="0"/>
              </a:rPr>
              <a:t>25 Kompetenzen auf 8 Kompetenzstufen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90 % aller Berufe setzen mittlerweile digitale Basiskompetenzen voraus: </a:t>
            </a:r>
            <a:br>
              <a:rPr lang="de-AT" dirty="0"/>
            </a:br>
            <a:r>
              <a:rPr lang="de-AT" sz="1700" dirty="0">
                <a:latin typeface="Corporate S" pitchFamily="2" charset="0"/>
              </a:rPr>
              <a:t>z. B. Umgang mit Arbeitsgeräten (Laptop, Automaten oder Maschinen), Kommunikation, IT und Datenverwaltung, Erstellen neuer digitaler Inhalte 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Digitale Kompetenzen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11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37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 err="1">
                <a:latin typeface="Corporate S" pitchFamily="2" charset="0"/>
              </a:rPr>
              <a:t>allQuiz</a:t>
            </a:r>
            <a:r>
              <a:rPr lang="de-AT" sz="1700" dirty="0">
                <a:latin typeface="Corporate S" pitchFamily="2" charset="0"/>
              </a:rPr>
              <a:t> + all Check: Wissensfragen + Selbsteinschätzung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Kostenlose Auswertung – direkt zum Download als PDF</a:t>
            </a:r>
            <a:br>
              <a:rPr lang="de-AT" sz="1700" dirty="0">
                <a:latin typeface="Corporate S" pitchFamily="2" charset="0"/>
              </a:rPr>
            </a:br>
            <a:r>
              <a:rPr lang="de-AT" sz="1700" dirty="0">
                <a:latin typeface="Corporate S" pitchFamily="2" charset="0"/>
              </a:rPr>
              <a:t>Kompetenznachweis bspw. für Bewerbungsunterlagen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per QR-Code erreichbar – am Cover sowie auf der Doppelseite „Bist du </a:t>
            </a:r>
            <a:r>
              <a:rPr lang="de-AT" sz="1700" dirty="0" err="1">
                <a:latin typeface="Corporate S" pitchFamily="2" charset="0"/>
              </a:rPr>
              <a:t>digi</a:t>
            </a:r>
            <a:r>
              <a:rPr lang="de-AT" sz="1700" dirty="0">
                <a:latin typeface="Corporate S" pitchFamily="2" charset="0"/>
              </a:rPr>
              <a:t>-fit?“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Ziel: individuelles, objektives Feedback für jede/</a:t>
            </a:r>
            <a:r>
              <a:rPr lang="de-AT" sz="1700" dirty="0" err="1">
                <a:latin typeface="Corporate S" pitchFamily="2" charset="0"/>
              </a:rPr>
              <a:t>n</a:t>
            </a:r>
            <a:br>
              <a:rPr lang="de-AT" sz="1700" dirty="0">
                <a:latin typeface="Corporate S" pitchFamily="2" charset="0"/>
              </a:rPr>
            </a:br>
            <a:r>
              <a:rPr lang="de-AT" sz="1700" dirty="0">
                <a:latin typeface="Corporate S" pitchFamily="2" charset="0"/>
              </a:rPr>
              <a:t>sowie allgemeiner Überblick (Auswertung ab Mai verfügbar)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Kompetenz-Check für </a:t>
            </a:r>
            <a:r>
              <a:rPr lang="de-DE" sz="3200" dirty="0" err="1">
                <a:solidFill>
                  <a:schemeClr val="bg1"/>
                </a:solidFill>
                <a:latin typeface="Corporate S" pitchFamily="2" charset="0"/>
              </a:rPr>
              <a:t>MaturantInnen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12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01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727824-E53B-5B4D-B1E1-73E09E15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Kontakt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64499D6-658C-9E40-B62C-9B7E746F4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8759"/>
            <a:ext cx="5815694" cy="3625248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1700" b="1" dirty="0" err="1">
                <a:latin typeface="Corporate S" pitchFamily="2" charset="0"/>
              </a:rPr>
              <a:t>career</a:t>
            </a:r>
            <a:r>
              <a:rPr lang="de-DE" sz="1700" b="1" dirty="0">
                <a:latin typeface="Corporate S" pitchFamily="2" charset="0"/>
              </a:rPr>
              <a:t> Institut &amp; Verlag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700" dirty="0" err="1">
                <a:latin typeface="Corporate S" pitchFamily="2" charset="0"/>
              </a:rPr>
              <a:t>Gußhausstraße</a:t>
            </a:r>
            <a:r>
              <a:rPr lang="de-DE" sz="1700" dirty="0">
                <a:latin typeface="Corporate S" pitchFamily="2" charset="0"/>
              </a:rPr>
              <a:t> 14/2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700" dirty="0">
                <a:latin typeface="Corporate S" pitchFamily="2" charset="0"/>
              </a:rPr>
              <a:t>1040 Wien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1700" b="1" dirty="0">
                <a:latin typeface="Corporate S" pitchFamily="2" charset="0"/>
              </a:rPr>
              <a:t>Projektleitung </a:t>
            </a:r>
            <a:r>
              <a:rPr lang="de-DE" sz="1700" b="1" dirty="0" err="1">
                <a:latin typeface="Corporate S" pitchFamily="2" charset="0"/>
              </a:rPr>
              <a:t>best</a:t>
            </a:r>
            <a:r>
              <a:rPr lang="de-DE" sz="1700" b="1" dirty="0">
                <a:latin typeface="Corporate S" pitchFamily="2" charset="0"/>
              </a:rPr>
              <a:t> </a:t>
            </a:r>
            <a:r>
              <a:rPr lang="de-DE" sz="1700" b="1" dirty="0" err="1">
                <a:latin typeface="Corporate S" pitchFamily="2" charset="0"/>
              </a:rPr>
              <a:t>career</a:t>
            </a:r>
            <a:r>
              <a:rPr lang="de-DE" sz="1700" b="1" dirty="0">
                <a:latin typeface="Corporate S" pitchFamily="2" charset="0"/>
              </a:rPr>
              <a:t> </a:t>
            </a:r>
            <a:r>
              <a:rPr lang="de-DE" sz="1700" b="1" dirty="0" err="1">
                <a:latin typeface="Corporate S" pitchFamily="2" charset="0"/>
              </a:rPr>
              <a:t>MaturantInnen</a:t>
            </a:r>
            <a:r>
              <a:rPr lang="de-DE" sz="1700" b="1" dirty="0">
                <a:latin typeface="Corporate S" pitchFamily="2" charset="0"/>
              </a:rPr>
              <a:t>-Guide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700" dirty="0">
                <a:latin typeface="Corporate S" pitchFamily="2" charset="0"/>
              </a:rPr>
              <a:t>Christina Nebel, BA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700" dirty="0">
              <a:latin typeface="Corporate S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700" b="1" dirty="0">
                <a:latin typeface="Corporate S" pitchFamily="2" charset="0"/>
              </a:rPr>
              <a:t>t</a:t>
            </a:r>
            <a:r>
              <a:rPr lang="de-DE" sz="1700" dirty="0">
                <a:latin typeface="Corporate S" pitchFamily="2" charset="0"/>
              </a:rPr>
              <a:t> 01 585 69 69 – 19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700" b="1" dirty="0">
                <a:latin typeface="Corporate S" pitchFamily="2" charset="0"/>
              </a:rPr>
              <a:t>m</a:t>
            </a:r>
            <a:r>
              <a:rPr lang="de-DE" sz="1700" dirty="0">
                <a:latin typeface="Corporate S" pitchFamily="2" charset="0"/>
              </a:rPr>
              <a:t> </a:t>
            </a:r>
            <a:r>
              <a:rPr lang="de-DE" sz="1700" dirty="0">
                <a:latin typeface="Corporate S" pitchFamily="2" charset="0"/>
                <a:hlinkClick r:id="rId3"/>
              </a:rPr>
              <a:t>christina.nebel@career.gmbh</a:t>
            </a:r>
            <a:endParaRPr lang="de-DE" sz="1700" dirty="0">
              <a:latin typeface="Corporate S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  <a:p>
            <a:pPr marL="342900" lvl="1" indent="0">
              <a:lnSpc>
                <a:spcPct val="100000"/>
              </a:lnSpc>
              <a:buNone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7C9CE6A-3124-B448-8E7D-59133CE5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13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2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4" y="1681613"/>
            <a:ext cx="7222953" cy="254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AT" sz="1700" dirty="0" err="1">
                <a:latin typeface="Corporate S" pitchFamily="2" charset="0"/>
              </a:rPr>
              <a:t>career</a:t>
            </a:r>
            <a:r>
              <a:rPr lang="de-AT" sz="1700" dirty="0">
                <a:latin typeface="Corporate S" pitchFamily="2" charset="0"/>
              </a:rPr>
              <a:t> Institut &amp; Verlag ist auf die Themenbereiche Wirtschaft und Karriere spezialisiert, bietet seit über 30 Jahren Orientierungshilfen für Jobsuchende und unterstützt Arbeitgeber bei der Suche sowie beim Halten der </a:t>
            </a:r>
            <a:r>
              <a:rPr lang="de-AT" sz="1700" dirty="0" err="1">
                <a:latin typeface="Corporate S" pitchFamily="2" charset="0"/>
              </a:rPr>
              <a:t>Right</a:t>
            </a:r>
            <a:r>
              <a:rPr lang="de-AT" sz="1700" dirty="0">
                <a:latin typeface="Corporate S" pitchFamily="2" charset="0"/>
              </a:rPr>
              <a:t> Potentials</a:t>
            </a:r>
          </a:p>
          <a:p>
            <a:r>
              <a:rPr lang="de-AT" sz="17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1989: der </a:t>
            </a:r>
            <a:r>
              <a:rPr lang="de-AT" sz="1700" dirty="0" err="1">
                <a:latin typeface="Corporate S" pitchFamily="2" charset="0"/>
              </a:rPr>
              <a:t>AkademikerInnen</a:t>
            </a:r>
            <a:r>
              <a:rPr lang="de-AT" sz="1700" dirty="0">
                <a:latin typeface="Corporate S" pitchFamily="2" charset="0"/>
              </a:rPr>
              <a:t>-Guide geht zum ersten Mal in Druck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15 Jahre später: der </a:t>
            </a:r>
            <a:r>
              <a:rPr lang="de-AT" sz="1700" dirty="0" err="1">
                <a:latin typeface="Corporate S" pitchFamily="2" charset="0"/>
              </a:rPr>
              <a:t>MaturantInnen</a:t>
            </a:r>
            <a:r>
              <a:rPr lang="de-AT" sz="1700" dirty="0">
                <a:latin typeface="Corporate S" pitchFamily="2" charset="0"/>
              </a:rPr>
              <a:t>-Guide ergänzt seinen Vorgänger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Heute: Fokus auch auf Recruiting-Studie und </a:t>
            </a:r>
            <a:r>
              <a:rPr lang="de-AT" sz="1700" dirty="0" err="1">
                <a:latin typeface="Corporate S" pitchFamily="2" charset="0"/>
              </a:rPr>
              <a:t>Mitarbeitendenbefragungstool</a:t>
            </a:r>
            <a:endParaRPr lang="de-AT" sz="1700" dirty="0">
              <a:latin typeface="Corporate S" pitchFamily="2" charset="0"/>
            </a:endParaRPr>
          </a:p>
          <a:p>
            <a:r>
              <a:rPr lang="de-AT" dirty="0"/>
              <a:t> </a:t>
            </a:r>
          </a:p>
          <a:p>
            <a:pPr algn="just"/>
            <a:endParaRPr lang="de-AT" sz="1800" dirty="0">
              <a:latin typeface="Corporate S" pitchFamily="2" charset="0"/>
            </a:endParaRPr>
          </a:p>
          <a:p>
            <a:pPr marL="285750" indent="-285750">
              <a:buFont typeface="Symbol" pitchFamily="2" charset="2"/>
              <a:buChar char="-"/>
            </a:pPr>
            <a:endParaRPr lang="de-AT" sz="900" dirty="0">
              <a:solidFill>
                <a:srgbClr val="FF0000"/>
              </a:solidFill>
              <a:latin typeface="Corporate S" pitchFamily="2" charset="0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D38AB462-A0ED-2648-8E42-2314DBDF2138}"/>
              </a:ext>
            </a:extLst>
          </p:cNvPr>
          <p:cNvSpPr txBox="1">
            <a:spLocks/>
          </p:cNvSpPr>
          <p:nvPr/>
        </p:nvSpPr>
        <p:spPr>
          <a:xfrm>
            <a:off x="628650" y="2621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 err="1">
                <a:solidFill>
                  <a:schemeClr val="bg1"/>
                </a:solidFill>
                <a:latin typeface="Corporate S" pitchFamily="2" charset="0"/>
              </a:rPr>
              <a:t>career</a:t>
            </a:r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 Institut &amp; Verlag</a:t>
            </a:r>
            <a:endParaRPr lang="de-AT" sz="32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8E20E1-979C-0440-96BC-42C5DE82116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2</a:t>
            </a:fld>
            <a:endParaRPr lang="de-DE" sz="1400" dirty="0">
              <a:latin typeface="Corporate S" pitchFamily="2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6937558-B634-8941-9B7C-B5E3AC616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04" y="4016260"/>
            <a:ext cx="2344968" cy="75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84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920A4943-7228-6A45-B057-253EAD2D348D}"/>
              </a:ext>
            </a:extLst>
          </p:cNvPr>
          <p:cNvSpPr txBox="1">
            <a:spLocks/>
          </p:cNvSpPr>
          <p:nvPr/>
        </p:nvSpPr>
        <p:spPr>
          <a:xfrm>
            <a:off x="628650" y="2621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 err="1">
                <a:solidFill>
                  <a:schemeClr val="bg1"/>
                </a:solidFill>
                <a:latin typeface="Corporate S" pitchFamily="2" charset="0"/>
              </a:rPr>
              <a:t>best</a:t>
            </a:r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 </a:t>
            </a:r>
            <a:r>
              <a:rPr lang="de-DE" sz="3200" dirty="0" err="1">
                <a:solidFill>
                  <a:schemeClr val="bg1"/>
                </a:solidFill>
                <a:latin typeface="Corporate S" pitchFamily="2" charset="0"/>
              </a:rPr>
              <a:t>career</a:t>
            </a:r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 </a:t>
            </a:r>
            <a:r>
              <a:rPr lang="de-DE" sz="3200" dirty="0" err="1">
                <a:solidFill>
                  <a:schemeClr val="bg1"/>
                </a:solidFill>
                <a:latin typeface="Corporate S" pitchFamily="2" charset="0"/>
              </a:rPr>
              <a:t>MaturantInnen</a:t>
            </a:r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-Guide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332B514-CAEF-B245-BA96-688099BD709A}"/>
              </a:ext>
            </a:extLst>
          </p:cNvPr>
          <p:cNvSpPr txBox="1"/>
          <p:nvPr/>
        </p:nvSpPr>
        <p:spPr>
          <a:xfrm>
            <a:off x="644641" y="1708960"/>
            <a:ext cx="4206139" cy="359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2021: 16. Ausgabe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Erscheinung: Dezember 2020,</a:t>
            </a:r>
            <a:br>
              <a:rPr lang="de-AT" sz="1700" dirty="0">
                <a:latin typeface="Corporate S" pitchFamily="2" charset="0"/>
              </a:rPr>
            </a:br>
            <a:r>
              <a:rPr lang="de-AT" sz="1700" dirty="0">
                <a:latin typeface="Corporate S" pitchFamily="2" charset="0"/>
              </a:rPr>
              <a:t>kostenlose Verteilung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Auflage: 60.000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180 Seiten</a:t>
            </a:r>
          </a:p>
          <a:p>
            <a:endParaRPr lang="de-AT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1700" dirty="0">
                <a:latin typeface="Corporate S" pitchFamily="2" charset="0"/>
              </a:rPr>
              <a:t>Ab Jänner 2021: Online-Downloadbereich – Inhalte in Kooperation mit der Schülerunion </a:t>
            </a:r>
          </a:p>
          <a:p>
            <a:r>
              <a:rPr lang="de-AT" dirty="0"/>
              <a:t> 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AT" sz="1013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3E0D581E-2B6A-094C-B341-973333F0D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3894" y="1733024"/>
            <a:ext cx="2563945" cy="3244535"/>
          </a:xfrm>
          <a:prstGeom prst="rect">
            <a:avLst/>
          </a:prstGeom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1DB1FD4-C47A-B84B-B9A4-DB645D56E3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3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9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C9730-946E-2145-9150-BAAEECB4A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62472"/>
            <a:ext cx="9144000" cy="179070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  <a:latin typeface="Corporate S" pitchFamily="2" charset="0"/>
                <a:ea typeface="+mn-ea"/>
                <a:cs typeface="+mn-cs"/>
              </a:rPr>
              <a:t>Inhalt</a:t>
            </a:r>
            <a:endParaRPr lang="de-DE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442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Kompakte Infos zu VWA/DA und Matura 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inkl. Tipps ehemaliger </a:t>
            </a:r>
            <a:r>
              <a:rPr lang="de-DE" sz="1700" dirty="0" err="1">
                <a:latin typeface="Corporate S" pitchFamily="2" charset="0"/>
              </a:rPr>
              <a:t>MaturantInnen</a:t>
            </a:r>
            <a:r>
              <a:rPr lang="de-DE" sz="1700" dirty="0">
                <a:latin typeface="Corporate S" pitchFamily="2" charset="0"/>
              </a:rPr>
              <a:t> und Checkliste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Interviews mit </a:t>
            </a:r>
            <a:r>
              <a:rPr lang="de-DE" sz="1700" dirty="0" err="1">
                <a:latin typeface="Corporate S" pitchFamily="2" charset="0"/>
              </a:rPr>
              <a:t>MaturantInnen</a:t>
            </a:r>
            <a:r>
              <a:rPr lang="de-DE" sz="1700" dirty="0">
                <a:latin typeface="Corporate S" pitchFamily="2" charset="0"/>
              </a:rPr>
              <a:t> 2020: Keine Angst vor der Matura!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Schülerunion: gesetzliche Rahmenbedingungen, Rhetorik-Tipps, Checkliste „Maturaball“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NEU: Infos des BMLVS – Änderung der Tauglichkeitsbedingungen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1. Kapitel: Maturavorbereitung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5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757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Wie finde ich heraus was ich kann und will?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inkl. Tipps für Jugendliche und Eltern von HILL International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Welche Möglichkeiten habe ich?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Beratungsmöglichkeiten und Online-Infoportale: WIFI und AMS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Programm 18plus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Zeitplan: informieren, bewerben/anmelden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2. Kapitel: Matura – und jetzt?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6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7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Vorstellung diverser Unis/FHs und Studiengänge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NEU: einheitliche Hochschul-Präsentation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Infos zu Studium im Ausland, Stipendien/Zuschüsse/Beihilfen,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Wohnmöglichkeiten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Infos zum Studieneinstieg: Lehrveranstaltungen,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Tutorien, wissenschaftliches Arbeiten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3. Kapitel: Studieren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7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2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Gastkommentare „Zukunft am Arbeitsmarkt“ (Mag. </a:t>
            </a:r>
            <a:r>
              <a:rPr lang="de-DE" sz="1700" dirty="0" err="1">
                <a:latin typeface="Corporate S" pitchFamily="2" charset="0"/>
              </a:rPr>
              <a:t>Bliem</a:t>
            </a:r>
            <a:r>
              <a:rPr lang="de-DE" sz="1700" dirty="0">
                <a:latin typeface="Corporate S" pitchFamily="2" charset="0"/>
              </a:rPr>
              <a:t> – Institut für Bildungsforschung der Wirtschaft, AMS)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Infos zu Gehalt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Was ist „Karriere“, was sind „Soft Skills“, welches Unternehmen passt?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Tipps zu Bewerbungsprozess, Unterlagen und Lebenslauf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Kurzes Einblick ins Arbeitsrecht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Digitale Kompetenzen – Kooperation mit fit4internet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4. Kapitel: Arbeitsmarkt und Bewerbung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8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33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DDEF08B-62B2-6D40-B7C2-2A51057F2CDF}"/>
              </a:ext>
            </a:extLst>
          </p:cNvPr>
          <p:cNvSpPr txBox="1"/>
          <p:nvPr/>
        </p:nvSpPr>
        <p:spPr>
          <a:xfrm>
            <a:off x="658303" y="1630993"/>
            <a:ext cx="8024058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Berufsbilderpanorama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Branchenbeschreibungen</a:t>
            </a:r>
          </a:p>
          <a:p>
            <a:endParaRPr lang="de-DE" sz="1700" dirty="0">
              <a:latin typeface="Corporate S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700" dirty="0">
                <a:latin typeface="Corporate S" pitchFamily="2" charset="0"/>
              </a:rPr>
              <a:t>Arbeitgeber</a:t>
            </a:r>
            <a:br>
              <a:rPr lang="de-DE" sz="1700" dirty="0">
                <a:latin typeface="Corporate S" pitchFamily="2" charset="0"/>
              </a:rPr>
            </a:br>
            <a:r>
              <a:rPr lang="de-DE" sz="1700" dirty="0">
                <a:latin typeface="Corporate S" pitchFamily="2" charset="0"/>
              </a:rPr>
              <a:t>NEU: einheitliche Unternehmenspräsentationen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700" dirty="0">
              <a:latin typeface="Corporate S" pitchFamily="2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8775614-202A-CB42-92BF-E78F6630DA95}"/>
              </a:ext>
            </a:extLst>
          </p:cNvPr>
          <p:cNvSpPr txBox="1">
            <a:spLocks/>
          </p:cNvSpPr>
          <p:nvPr/>
        </p:nvSpPr>
        <p:spPr>
          <a:xfrm>
            <a:off x="628650" y="262221"/>
            <a:ext cx="7886700" cy="99417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solidFill>
                  <a:schemeClr val="bg1"/>
                </a:solidFill>
                <a:latin typeface="Corporate S" pitchFamily="2" charset="0"/>
              </a:rPr>
              <a:t>5. Kapitel: Berufe, Branchen, Jobs</a:t>
            </a:r>
            <a:endParaRPr lang="de-DE" sz="3200" baseline="30000" dirty="0">
              <a:solidFill>
                <a:schemeClr val="bg1"/>
              </a:solidFill>
              <a:latin typeface="Corporate S" pitchFamily="2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BC41346-8E5F-C747-A941-FD7238466E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98105868-E3CB-8A48-8ED2-09AD315861D3}" type="slidenum">
              <a:rPr lang="de-DE" sz="1400" smtClean="0">
                <a:latin typeface="Corporate S" pitchFamily="2" charset="0"/>
              </a:rPr>
              <a:t>9</a:t>
            </a:fld>
            <a:endParaRPr lang="de-DE" sz="1400" dirty="0">
              <a:latin typeface="Corporate 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23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590</Words>
  <Application>Microsoft Macintosh PowerPoint</Application>
  <PresentationFormat>Bildschirmpräsentation (16:9)</PresentationFormat>
  <Paragraphs>130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Corporate S</vt:lpstr>
      <vt:lpstr>Symbol</vt:lpstr>
      <vt:lpstr>Office</vt:lpstr>
      <vt:lpstr>PowerPoint-Präsentation</vt:lpstr>
      <vt:lpstr>PowerPoint-Präsentation</vt:lpstr>
      <vt:lpstr>PowerPoint-Präsentation</vt:lpstr>
      <vt:lpstr>Inhalt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Kooperation fit4internet</vt:lpstr>
      <vt:lpstr>PowerPoint-Präsentation</vt:lpstr>
      <vt:lpstr>PowerPoint-Präsentation</vt:lpstr>
      <vt:lpstr>Kontakt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CAREER STAGE</dc:title>
  <dc:creator>Microsoft Office User</dc:creator>
  <cp:lastModifiedBy>Microsoft Office-Anwender</cp:lastModifiedBy>
  <cp:revision>530</cp:revision>
  <cp:lastPrinted>2020-07-02T10:14:04Z</cp:lastPrinted>
  <dcterms:created xsi:type="dcterms:W3CDTF">2019-01-07T09:35:36Z</dcterms:created>
  <dcterms:modified xsi:type="dcterms:W3CDTF">2020-11-09T10:19:59Z</dcterms:modified>
</cp:coreProperties>
</file>