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0.xml" ContentType="application/vnd.openxmlformats-officedocument.presentationml.tags+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2.xml" ContentType="application/vnd.openxmlformats-officedocument.presentationml.tags+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3.xml" ContentType="application/vnd.openxmlformats-officedocument.presentationml.tags+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4.xml" ContentType="application/vnd.openxmlformats-officedocument.presentationml.tags+xml"/>
  <Override PartName="/ppt/notesSlides/notesSlide32.xml" ContentType="application/vnd.openxmlformats-officedocument.presentationml.notesSlide+xml"/>
  <Override PartName="/ppt/tags/tag15.xml" ContentType="application/vnd.openxmlformats-officedocument.presentationml.tags+xml"/>
  <Override PartName="/ppt/notesSlides/notesSlide33.xml" ContentType="application/vnd.openxmlformats-officedocument.presentationml.notesSlide+xml"/>
  <Override PartName="/ppt/tags/tag16.xml" ContentType="application/vnd.openxmlformats-officedocument.presentationml.tags+xml"/>
  <Override PartName="/ppt/notesSlides/notesSlide34.xml" ContentType="application/vnd.openxmlformats-officedocument.presentationml.notesSlide+xml"/>
  <Override PartName="/ppt/tags/tag17.xml" ContentType="application/vnd.openxmlformats-officedocument.presentationml.tags+xml"/>
  <Override PartName="/ppt/notesSlides/notesSlide35.xml" ContentType="application/vnd.openxmlformats-officedocument.presentationml.notesSlide+xml"/>
  <Override PartName="/ppt/tags/tag18.xml" ContentType="application/vnd.openxmlformats-officedocument.presentationml.tags+xml"/>
  <Override PartName="/ppt/notesSlides/notesSlide3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9.xml" ContentType="application/vnd.openxmlformats-officedocument.presentationml.tags+xml"/>
  <Override PartName="/ppt/notesSlides/notesSlide3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20.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2"/>
    <p:sldMasterId id="2147483731" r:id="rId3"/>
  </p:sldMasterIdLst>
  <p:notesMasterIdLst>
    <p:notesMasterId r:id="rId53"/>
  </p:notesMasterIdLst>
  <p:handoutMasterIdLst>
    <p:handoutMasterId r:id="rId54"/>
  </p:handoutMasterIdLst>
  <p:sldIdLst>
    <p:sldId id="340" r:id="rId4"/>
    <p:sldId id="479" r:id="rId5"/>
    <p:sldId id="476" r:id="rId6"/>
    <p:sldId id="472" r:id="rId7"/>
    <p:sldId id="477" r:id="rId8"/>
    <p:sldId id="294" r:id="rId9"/>
    <p:sldId id="478" r:id="rId10"/>
    <p:sldId id="480" r:id="rId11"/>
    <p:sldId id="405" r:id="rId12"/>
    <p:sldId id="384" r:id="rId13"/>
    <p:sldId id="462" r:id="rId14"/>
    <p:sldId id="387" r:id="rId15"/>
    <p:sldId id="451" r:id="rId16"/>
    <p:sldId id="410" r:id="rId17"/>
    <p:sldId id="411" r:id="rId18"/>
    <p:sldId id="413" r:id="rId19"/>
    <p:sldId id="487" r:id="rId20"/>
    <p:sldId id="489" r:id="rId21"/>
    <p:sldId id="426" r:id="rId22"/>
    <p:sldId id="481" r:id="rId23"/>
    <p:sldId id="427" r:id="rId24"/>
    <p:sldId id="431" r:id="rId25"/>
    <p:sldId id="490" r:id="rId26"/>
    <p:sldId id="429" r:id="rId27"/>
    <p:sldId id="430" r:id="rId28"/>
    <p:sldId id="491" r:id="rId29"/>
    <p:sldId id="492" r:id="rId30"/>
    <p:sldId id="493" r:id="rId31"/>
    <p:sldId id="494" r:id="rId32"/>
    <p:sldId id="495" r:id="rId33"/>
    <p:sldId id="475" r:id="rId34"/>
    <p:sldId id="443" r:id="rId35"/>
    <p:sldId id="408" r:id="rId36"/>
    <p:sldId id="485" r:id="rId37"/>
    <p:sldId id="482" r:id="rId38"/>
    <p:sldId id="483" r:id="rId39"/>
    <p:sldId id="484" r:id="rId40"/>
    <p:sldId id="488" r:id="rId41"/>
    <p:sldId id="496" r:id="rId42"/>
    <p:sldId id="498" r:id="rId43"/>
    <p:sldId id="497" r:id="rId44"/>
    <p:sldId id="486" r:id="rId45"/>
    <p:sldId id="300" r:id="rId46"/>
    <p:sldId id="301" r:id="rId47"/>
    <p:sldId id="302" r:id="rId48"/>
    <p:sldId id="303" r:id="rId49"/>
    <p:sldId id="304" r:id="rId50"/>
    <p:sldId id="305" r:id="rId51"/>
    <p:sldId id="306" r:id="rId52"/>
  </p:sldIdLst>
  <p:sldSz cx="9144000" cy="6858000" type="screen4x3"/>
  <p:notesSz cx="6797675" cy="9928225"/>
  <p:custDataLst>
    <p:tags r:id="rId55"/>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90">
          <p15:clr>
            <a:srgbClr val="A4A3A4"/>
          </p15:clr>
        </p15:guide>
        <p15:guide id="2" orient="horz" pos="3869">
          <p15:clr>
            <a:srgbClr val="A4A3A4"/>
          </p15:clr>
        </p15:guide>
        <p15:guide id="3" pos="345">
          <p15:clr>
            <a:srgbClr val="A4A3A4"/>
          </p15:clr>
        </p15:guide>
        <p15:guide id="4" pos="5366">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5007C"/>
    <a:srgbClr val="CBD422"/>
    <a:srgbClr val="9EBC35"/>
    <a:srgbClr val="006AA7"/>
    <a:srgbClr val="09B1B6"/>
    <a:srgbClr val="E6320F"/>
    <a:srgbClr val="E6EF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7B26C5-4107-4FEC-AEDC-1716B250A1EF}">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80779" autoAdjust="0"/>
  </p:normalViewPr>
  <p:slideViewPr>
    <p:cSldViewPr snapToGrid="0" snapToObjects="1">
      <p:cViewPr varScale="1">
        <p:scale>
          <a:sx n="74" d="100"/>
          <a:sy n="74" d="100"/>
        </p:scale>
        <p:origin x="1998" y="60"/>
      </p:cViewPr>
      <p:guideLst>
        <p:guide orient="horz" pos="890"/>
        <p:guide orient="horz" pos="3869"/>
        <p:guide pos="345"/>
        <p:guide pos="5366"/>
      </p:guideLst>
    </p:cSldViewPr>
  </p:slideViewPr>
  <p:outlineViewPr>
    <p:cViewPr>
      <p:scale>
        <a:sx n="33" d="100"/>
        <a:sy n="33" d="100"/>
      </p:scale>
      <p:origin x="36" y="4872"/>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p:scale>
          <a:sx n="100" d="100"/>
          <a:sy n="100" d="100"/>
        </p:scale>
        <p:origin x="-3288" y="-7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2.xml"/></Relationships>
</file>

<file path=ppt/diagrams/_rels/data7.xml.rels><?xml version="1.0" encoding="UTF-8" standalone="yes"?>
<Relationships xmlns="http://schemas.openxmlformats.org/package/2006/relationships"><Relationship Id="rId3" Type="http://schemas.openxmlformats.org/officeDocument/2006/relationships/hyperlink" Target="https://docs.google.com/document/d/16ZnGqcSXP-dRgrlvqAYOnXtAib5lgEJw/edit?usp=sharing&amp;ouid=101825136076589013704&amp;rtpof=true&amp;sd=true" TargetMode="External"/><Relationship Id="rId2" Type="http://schemas.openxmlformats.org/officeDocument/2006/relationships/hyperlink" Target="https://portal.ibobb.at/unterrichtsthemen/bbo-tool/inhalt/arbeitsblaetter-fuer-schueler-innen" TargetMode="External"/><Relationship Id="rId1" Type="http://schemas.openxmlformats.org/officeDocument/2006/relationships/hyperlink" Target="https://portal.ibobb.at/fileadmin/Berufsorientierung_und_Bildung/BBO_Tool/Leitfaden_Langversion_BF.pdf" TargetMode="External"/><Relationship Id="rId5" Type="http://schemas.openxmlformats.org/officeDocument/2006/relationships/hyperlink" Target="https://portal.ibobb.at/fileadmin/Berufsorientierung_und_Bildung/BBO_Tool/SchulinfoBBO-Tool_SJ_2021_22.pdf" TargetMode="External"/><Relationship Id="rId4" Type="http://schemas.openxmlformats.org/officeDocument/2006/relationships/hyperlink" Target="https://portal.ibobb.at/fileadmin/Berufsorientierung_und_Bildung/BBO_Tool/ElterninfoBO-Tool_2021_Deutsch.pdf" TargetMode="External"/></Relationships>
</file>

<file path=ppt/diagrams/_rels/drawing7.xml.rels><?xml version="1.0" encoding="UTF-8" standalone="yes"?>
<Relationships xmlns="http://schemas.openxmlformats.org/package/2006/relationships"><Relationship Id="rId3" Type="http://schemas.openxmlformats.org/officeDocument/2006/relationships/hyperlink" Target="https://portal.ibobb.at/fileadmin/Berufsorientierung_und_Bildung/BBO_Tool/SchulinfoBBO-Tool_SJ_2021_22.pdf" TargetMode="External"/><Relationship Id="rId2" Type="http://schemas.openxmlformats.org/officeDocument/2006/relationships/hyperlink" Target="https://portal.ibobb.at/fileadmin/Berufsorientierung_und_Bildung/BBO_Tool/ElterninfoBO-Tool_2021_Deutsch.pdf" TargetMode="External"/><Relationship Id="rId1" Type="http://schemas.openxmlformats.org/officeDocument/2006/relationships/hyperlink" Target="https://portal.ibobb.at/fileadmin/Berufsorientierung_und_Bildung/BBO_Tool/Leitfaden_Langversion_BF.pdf" TargetMode="External"/><Relationship Id="rId5" Type="http://schemas.openxmlformats.org/officeDocument/2006/relationships/hyperlink" Target="https://docs.google.com/document/d/16ZnGqcSXP-dRgrlvqAYOnXtAib5lgEJw/edit?usp=sharing&amp;ouid=101825136076589013704&amp;rtpof=true&amp;sd=true" TargetMode="External"/><Relationship Id="rId4" Type="http://schemas.openxmlformats.org/officeDocument/2006/relationships/hyperlink" Target="https://portal.ibobb.at/unterrichtsthemen/bbo-tool/inhalt/arbeitsblaetter-fuer-schueler-innen"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443A69-BF0B-4304-9853-7B42FBAA8A9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AT"/>
        </a:p>
      </dgm:t>
    </dgm:pt>
    <dgm:pt modelId="{E010E600-2BE9-4426-B8BA-6A2E79078B25}">
      <dgm:prSet phldrT="[Text]"/>
      <dgm:spPr>
        <a:solidFill>
          <a:srgbClr val="B5007C"/>
        </a:solidFill>
      </dgm:spPr>
      <dgm:t>
        <a:bodyPr/>
        <a:lstStyle/>
        <a:p>
          <a:r>
            <a:rPr lang="de-AT" dirty="0"/>
            <a:t>Voraussetzung für das Tool</a:t>
          </a:r>
        </a:p>
      </dgm:t>
    </dgm:pt>
    <dgm:pt modelId="{921AF736-8961-4606-A14F-3057F5DAE2AE}" type="parTrans" cxnId="{FC268DEF-D3F7-4749-BD2F-E8F5F84DFC69}">
      <dgm:prSet/>
      <dgm:spPr/>
      <dgm:t>
        <a:bodyPr/>
        <a:lstStyle/>
        <a:p>
          <a:endParaRPr lang="de-AT"/>
        </a:p>
      </dgm:t>
    </dgm:pt>
    <dgm:pt modelId="{04C68436-8EC1-4FE0-8898-C05966F43543}" type="sibTrans" cxnId="{FC268DEF-D3F7-4749-BD2F-E8F5F84DFC69}">
      <dgm:prSet/>
      <dgm:spPr/>
      <dgm:t>
        <a:bodyPr/>
        <a:lstStyle/>
        <a:p>
          <a:endParaRPr lang="de-AT"/>
        </a:p>
      </dgm:t>
    </dgm:pt>
    <dgm:pt modelId="{EB772011-7C23-47AA-8502-82404D142414}" type="pres">
      <dgm:prSet presAssocID="{EE443A69-BF0B-4304-9853-7B42FBAA8A9A}" presName="linear" presStyleCnt="0">
        <dgm:presLayoutVars>
          <dgm:animLvl val="lvl"/>
          <dgm:resizeHandles val="exact"/>
        </dgm:presLayoutVars>
      </dgm:prSet>
      <dgm:spPr/>
    </dgm:pt>
    <dgm:pt modelId="{BDB8073D-5D8C-4FAC-918E-8A9EAF161400}" type="pres">
      <dgm:prSet presAssocID="{E010E600-2BE9-4426-B8BA-6A2E79078B25}" presName="parentText" presStyleLbl="node1" presStyleIdx="0" presStyleCnt="1" custScaleY="37037">
        <dgm:presLayoutVars>
          <dgm:chMax val="0"/>
          <dgm:bulletEnabled val="1"/>
        </dgm:presLayoutVars>
      </dgm:prSet>
      <dgm:spPr/>
    </dgm:pt>
  </dgm:ptLst>
  <dgm:cxnLst>
    <dgm:cxn modelId="{85AA0A0B-B1D5-4AF1-B75E-7248D950041E}" type="presOf" srcId="{E010E600-2BE9-4426-B8BA-6A2E79078B25}" destId="{BDB8073D-5D8C-4FAC-918E-8A9EAF161400}" srcOrd="0" destOrd="0" presId="urn:microsoft.com/office/officeart/2005/8/layout/vList2"/>
    <dgm:cxn modelId="{0E0B42AD-59F5-4BDD-8805-9D95A5C9405D}" type="presOf" srcId="{EE443A69-BF0B-4304-9853-7B42FBAA8A9A}" destId="{EB772011-7C23-47AA-8502-82404D142414}" srcOrd="0" destOrd="0" presId="urn:microsoft.com/office/officeart/2005/8/layout/vList2"/>
    <dgm:cxn modelId="{FC268DEF-D3F7-4749-BD2F-E8F5F84DFC69}" srcId="{EE443A69-BF0B-4304-9853-7B42FBAA8A9A}" destId="{E010E600-2BE9-4426-B8BA-6A2E79078B25}" srcOrd="0" destOrd="0" parTransId="{921AF736-8961-4606-A14F-3057F5DAE2AE}" sibTransId="{04C68436-8EC1-4FE0-8898-C05966F43543}"/>
    <dgm:cxn modelId="{5A37C50B-EBC7-4022-A4DC-FCF0BEFBB4DE}" type="presParOf" srcId="{EB772011-7C23-47AA-8502-82404D142414}" destId="{BDB8073D-5D8C-4FAC-918E-8A9EAF161400}"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E443A69-BF0B-4304-9853-7B42FBAA8A9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AT"/>
        </a:p>
      </dgm:t>
    </dgm:pt>
    <dgm:pt modelId="{E010E600-2BE9-4426-B8BA-6A2E79078B25}">
      <dgm:prSet phldrT="[Text]" custT="1"/>
      <dgm:spPr>
        <a:solidFill>
          <a:srgbClr val="B5007C"/>
        </a:solidFill>
      </dgm:spPr>
      <dgm:t>
        <a:bodyPr/>
        <a:lstStyle/>
        <a:p>
          <a:pPr algn="ctr"/>
          <a:r>
            <a:rPr lang="de-AT" sz="3600" b="1" dirty="0"/>
            <a:t>„18plus“</a:t>
          </a:r>
        </a:p>
      </dgm:t>
    </dgm:pt>
    <dgm:pt modelId="{921AF736-8961-4606-A14F-3057F5DAE2AE}" type="parTrans" cxnId="{FC268DEF-D3F7-4749-BD2F-E8F5F84DFC69}">
      <dgm:prSet/>
      <dgm:spPr/>
      <dgm:t>
        <a:bodyPr/>
        <a:lstStyle/>
        <a:p>
          <a:endParaRPr lang="de-AT"/>
        </a:p>
      </dgm:t>
    </dgm:pt>
    <dgm:pt modelId="{04C68436-8EC1-4FE0-8898-C05966F43543}" type="sibTrans" cxnId="{FC268DEF-D3F7-4749-BD2F-E8F5F84DFC69}">
      <dgm:prSet/>
      <dgm:spPr/>
      <dgm:t>
        <a:bodyPr/>
        <a:lstStyle/>
        <a:p>
          <a:endParaRPr lang="de-AT"/>
        </a:p>
      </dgm:t>
    </dgm:pt>
    <dgm:pt modelId="{EB772011-7C23-47AA-8502-82404D142414}" type="pres">
      <dgm:prSet presAssocID="{EE443A69-BF0B-4304-9853-7B42FBAA8A9A}" presName="linear" presStyleCnt="0">
        <dgm:presLayoutVars>
          <dgm:animLvl val="lvl"/>
          <dgm:resizeHandles val="exact"/>
        </dgm:presLayoutVars>
      </dgm:prSet>
      <dgm:spPr/>
    </dgm:pt>
    <dgm:pt modelId="{BDB8073D-5D8C-4FAC-918E-8A9EAF161400}" type="pres">
      <dgm:prSet presAssocID="{E010E600-2BE9-4426-B8BA-6A2E79078B25}" presName="parentText" presStyleLbl="node1" presStyleIdx="0" presStyleCnt="1" custScaleY="146111" custLinFactNeighborX="12899" custLinFactNeighborY="-49821">
        <dgm:presLayoutVars>
          <dgm:chMax val="0"/>
          <dgm:bulletEnabled val="1"/>
        </dgm:presLayoutVars>
      </dgm:prSet>
      <dgm:spPr/>
    </dgm:pt>
  </dgm:ptLst>
  <dgm:cxnLst>
    <dgm:cxn modelId="{2B3ED758-C664-4072-90B7-5F6493386C75}" type="presOf" srcId="{E010E600-2BE9-4426-B8BA-6A2E79078B25}" destId="{BDB8073D-5D8C-4FAC-918E-8A9EAF161400}" srcOrd="0" destOrd="0" presId="urn:microsoft.com/office/officeart/2005/8/layout/vList2"/>
    <dgm:cxn modelId="{8A00F5CD-B5A0-44FD-97E8-9DBB6AE0FE1D}" type="presOf" srcId="{EE443A69-BF0B-4304-9853-7B42FBAA8A9A}" destId="{EB772011-7C23-47AA-8502-82404D142414}" srcOrd="0" destOrd="0" presId="urn:microsoft.com/office/officeart/2005/8/layout/vList2"/>
    <dgm:cxn modelId="{FC268DEF-D3F7-4749-BD2F-E8F5F84DFC69}" srcId="{EE443A69-BF0B-4304-9853-7B42FBAA8A9A}" destId="{E010E600-2BE9-4426-B8BA-6A2E79078B25}" srcOrd="0" destOrd="0" parTransId="{921AF736-8961-4606-A14F-3057F5DAE2AE}" sibTransId="{04C68436-8EC1-4FE0-8898-C05966F43543}"/>
    <dgm:cxn modelId="{6D701495-DFD2-4ACD-9A9B-9F41B7FE93D1}" type="presParOf" srcId="{EB772011-7C23-47AA-8502-82404D142414}" destId="{BDB8073D-5D8C-4FAC-918E-8A9EAF161400}"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443A69-BF0B-4304-9853-7B42FBAA8A9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AT"/>
        </a:p>
      </dgm:t>
    </dgm:pt>
    <dgm:pt modelId="{E010E600-2BE9-4426-B8BA-6A2E79078B25}">
      <dgm:prSet phldrT="[Text]"/>
      <dgm:spPr>
        <a:solidFill>
          <a:srgbClr val="B5007C"/>
        </a:solidFill>
      </dgm:spPr>
      <dgm:t>
        <a:bodyPr/>
        <a:lstStyle/>
        <a:p>
          <a:r>
            <a:rPr lang="de-AT" dirty="0"/>
            <a:t>Beschreibung des Instruments</a:t>
          </a:r>
        </a:p>
      </dgm:t>
    </dgm:pt>
    <dgm:pt modelId="{921AF736-8961-4606-A14F-3057F5DAE2AE}" type="parTrans" cxnId="{FC268DEF-D3F7-4749-BD2F-E8F5F84DFC69}">
      <dgm:prSet/>
      <dgm:spPr/>
      <dgm:t>
        <a:bodyPr/>
        <a:lstStyle/>
        <a:p>
          <a:endParaRPr lang="de-AT"/>
        </a:p>
      </dgm:t>
    </dgm:pt>
    <dgm:pt modelId="{04C68436-8EC1-4FE0-8898-C05966F43543}" type="sibTrans" cxnId="{FC268DEF-D3F7-4749-BD2F-E8F5F84DFC69}">
      <dgm:prSet/>
      <dgm:spPr/>
      <dgm:t>
        <a:bodyPr/>
        <a:lstStyle/>
        <a:p>
          <a:endParaRPr lang="de-AT"/>
        </a:p>
      </dgm:t>
    </dgm:pt>
    <dgm:pt modelId="{EB772011-7C23-47AA-8502-82404D142414}" type="pres">
      <dgm:prSet presAssocID="{EE443A69-BF0B-4304-9853-7B42FBAA8A9A}" presName="linear" presStyleCnt="0">
        <dgm:presLayoutVars>
          <dgm:animLvl val="lvl"/>
          <dgm:resizeHandles val="exact"/>
        </dgm:presLayoutVars>
      </dgm:prSet>
      <dgm:spPr/>
    </dgm:pt>
    <dgm:pt modelId="{BDB8073D-5D8C-4FAC-918E-8A9EAF161400}" type="pres">
      <dgm:prSet presAssocID="{E010E600-2BE9-4426-B8BA-6A2E79078B25}" presName="parentText" presStyleLbl="node1" presStyleIdx="0" presStyleCnt="1" custScaleY="37037" custLinFactNeighborX="1378" custLinFactNeighborY="-5417">
        <dgm:presLayoutVars>
          <dgm:chMax val="0"/>
          <dgm:bulletEnabled val="1"/>
        </dgm:presLayoutVars>
      </dgm:prSet>
      <dgm:spPr/>
    </dgm:pt>
  </dgm:ptLst>
  <dgm:cxnLst>
    <dgm:cxn modelId="{21A36241-7366-40F5-B72F-5A78AE33111B}" type="presOf" srcId="{EE443A69-BF0B-4304-9853-7B42FBAA8A9A}" destId="{EB772011-7C23-47AA-8502-82404D142414}" srcOrd="0" destOrd="0" presId="urn:microsoft.com/office/officeart/2005/8/layout/vList2"/>
    <dgm:cxn modelId="{F42F99AE-82A0-4B64-8B48-C755526548DA}" type="presOf" srcId="{E010E600-2BE9-4426-B8BA-6A2E79078B25}" destId="{BDB8073D-5D8C-4FAC-918E-8A9EAF161400}" srcOrd="0" destOrd="0" presId="urn:microsoft.com/office/officeart/2005/8/layout/vList2"/>
    <dgm:cxn modelId="{FC268DEF-D3F7-4749-BD2F-E8F5F84DFC69}" srcId="{EE443A69-BF0B-4304-9853-7B42FBAA8A9A}" destId="{E010E600-2BE9-4426-B8BA-6A2E79078B25}" srcOrd="0" destOrd="0" parTransId="{921AF736-8961-4606-A14F-3057F5DAE2AE}" sibTransId="{04C68436-8EC1-4FE0-8898-C05966F43543}"/>
    <dgm:cxn modelId="{ADBEEB61-06D7-42B9-BA67-618FF2BBEC40}" type="presParOf" srcId="{EB772011-7C23-47AA-8502-82404D142414}" destId="{BDB8073D-5D8C-4FAC-918E-8A9EAF161400}"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443A69-BF0B-4304-9853-7B42FBAA8A9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AT"/>
        </a:p>
      </dgm:t>
    </dgm:pt>
    <dgm:pt modelId="{E010E600-2BE9-4426-B8BA-6A2E79078B25}">
      <dgm:prSet phldrT="[Text]"/>
      <dgm:spPr>
        <a:solidFill>
          <a:srgbClr val="B5007C"/>
        </a:solidFill>
      </dgm:spPr>
      <dgm:t>
        <a:bodyPr/>
        <a:lstStyle/>
        <a:p>
          <a:pPr algn="ctr"/>
          <a:r>
            <a:rPr lang="de-AT" dirty="0"/>
            <a:t>Rollendefinition der ausführenden/involvierten Personen</a:t>
          </a:r>
        </a:p>
      </dgm:t>
    </dgm:pt>
    <dgm:pt modelId="{921AF736-8961-4606-A14F-3057F5DAE2AE}" type="parTrans" cxnId="{FC268DEF-D3F7-4749-BD2F-E8F5F84DFC69}">
      <dgm:prSet/>
      <dgm:spPr/>
      <dgm:t>
        <a:bodyPr/>
        <a:lstStyle/>
        <a:p>
          <a:endParaRPr lang="de-AT"/>
        </a:p>
      </dgm:t>
    </dgm:pt>
    <dgm:pt modelId="{04C68436-8EC1-4FE0-8898-C05966F43543}" type="sibTrans" cxnId="{FC268DEF-D3F7-4749-BD2F-E8F5F84DFC69}">
      <dgm:prSet/>
      <dgm:spPr/>
      <dgm:t>
        <a:bodyPr/>
        <a:lstStyle/>
        <a:p>
          <a:endParaRPr lang="de-AT"/>
        </a:p>
      </dgm:t>
    </dgm:pt>
    <dgm:pt modelId="{EB772011-7C23-47AA-8502-82404D142414}" type="pres">
      <dgm:prSet presAssocID="{EE443A69-BF0B-4304-9853-7B42FBAA8A9A}" presName="linear" presStyleCnt="0">
        <dgm:presLayoutVars>
          <dgm:animLvl val="lvl"/>
          <dgm:resizeHandles val="exact"/>
        </dgm:presLayoutVars>
      </dgm:prSet>
      <dgm:spPr/>
    </dgm:pt>
    <dgm:pt modelId="{BDB8073D-5D8C-4FAC-918E-8A9EAF161400}" type="pres">
      <dgm:prSet presAssocID="{E010E600-2BE9-4426-B8BA-6A2E79078B25}" presName="parentText" presStyleLbl="node1" presStyleIdx="0" presStyleCnt="1" custScaleY="67741" custLinFactNeighborX="2079" custLinFactNeighborY="-1093">
        <dgm:presLayoutVars>
          <dgm:chMax val="0"/>
          <dgm:bulletEnabled val="1"/>
        </dgm:presLayoutVars>
      </dgm:prSet>
      <dgm:spPr/>
    </dgm:pt>
  </dgm:ptLst>
  <dgm:cxnLst>
    <dgm:cxn modelId="{7A8C3A5D-B8BE-40B6-B745-268CEA8CA13F}" type="presOf" srcId="{E010E600-2BE9-4426-B8BA-6A2E79078B25}" destId="{BDB8073D-5D8C-4FAC-918E-8A9EAF161400}" srcOrd="0" destOrd="0" presId="urn:microsoft.com/office/officeart/2005/8/layout/vList2"/>
    <dgm:cxn modelId="{BA426E97-296D-40BF-8424-9E22D78AFF34}" type="presOf" srcId="{EE443A69-BF0B-4304-9853-7B42FBAA8A9A}" destId="{EB772011-7C23-47AA-8502-82404D142414}" srcOrd="0" destOrd="0" presId="urn:microsoft.com/office/officeart/2005/8/layout/vList2"/>
    <dgm:cxn modelId="{FC268DEF-D3F7-4749-BD2F-E8F5F84DFC69}" srcId="{EE443A69-BF0B-4304-9853-7B42FBAA8A9A}" destId="{E010E600-2BE9-4426-B8BA-6A2E79078B25}" srcOrd="0" destOrd="0" parTransId="{921AF736-8961-4606-A14F-3057F5DAE2AE}" sibTransId="{04C68436-8EC1-4FE0-8898-C05966F43543}"/>
    <dgm:cxn modelId="{BF92F45E-260E-4D56-9B61-2AC9F7B81161}" type="presParOf" srcId="{EB772011-7C23-47AA-8502-82404D142414}" destId="{BDB8073D-5D8C-4FAC-918E-8A9EAF161400}"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443A69-BF0B-4304-9853-7B42FBAA8A9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AT"/>
        </a:p>
      </dgm:t>
    </dgm:pt>
    <dgm:pt modelId="{E010E600-2BE9-4426-B8BA-6A2E79078B25}">
      <dgm:prSet phldrT="[Text]"/>
      <dgm:spPr>
        <a:solidFill>
          <a:srgbClr val="B5007C"/>
        </a:solidFill>
      </dgm:spPr>
      <dgm:t>
        <a:bodyPr/>
        <a:lstStyle/>
        <a:p>
          <a:pPr algn="ctr"/>
          <a:r>
            <a:rPr lang="de-AT" dirty="0"/>
            <a:t>Umgang mit den Ergebnissen </a:t>
          </a:r>
        </a:p>
      </dgm:t>
    </dgm:pt>
    <dgm:pt modelId="{921AF736-8961-4606-A14F-3057F5DAE2AE}" type="parTrans" cxnId="{FC268DEF-D3F7-4749-BD2F-E8F5F84DFC69}">
      <dgm:prSet/>
      <dgm:spPr/>
      <dgm:t>
        <a:bodyPr/>
        <a:lstStyle/>
        <a:p>
          <a:endParaRPr lang="de-AT"/>
        </a:p>
      </dgm:t>
    </dgm:pt>
    <dgm:pt modelId="{04C68436-8EC1-4FE0-8898-C05966F43543}" type="sibTrans" cxnId="{FC268DEF-D3F7-4749-BD2F-E8F5F84DFC69}">
      <dgm:prSet/>
      <dgm:spPr/>
      <dgm:t>
        <a:bodyPr/>
        <a:lstStyle/>
        <a:p>
          <a:endParaRPr lang="de-AT"/>
        </a:p>
      </dgm:t>
    </dgm:pt>
    <dgm:pt modelId="{EB772011-7C23-47AA-8502-82404D142414}" type="pres">
      <dgm:prSet presAssocID="{EE443A69-BF0B-4304-9853-7B42FBAA8A9A}" presName="linear" presStyleCnt="0">
        <dgm:presLayoutVars>
          <dgm:animLvl val="lvl"/>
          <dgm:resizeHandles val="exact"/>
        </dgm:presLayoutVars>
      </dgm:prSet>
      <dgm:spPr/>
    </dgm:pt>
    <dgm:pt modelId="{BDB8073D-5D8C-4FAC-918E-8A9EAF161400}" type="pres">
      <dgm:prSet presAssocID="{E010E600-2BE9-4426-B8BA-6A2E79078B25}" presName="parentText" presStyleLbl="node1" presStyleIdx="0" presStyleCnt="1" custScaleY="46354" custLinFactNeighborX="12899" custLinFactNeighborY="-49821">
        <dgm:presLayoutVars>
          <dgm:chMax val="0"/>
          <dgm:bulletEnabled val="1"/>
        </dgm:presLayoutVars>
      </dgm:prSet>
      <dgm:spPr/>
    </dgm:pt>
  </dgm:ptLst>
  <dgm:cxnLst>
    <dgm:cxn modelId="{2B3ED758-C664-4072-90B7-5F6493386C75}" type="presOf" srcId="{E010E600-2BE9-4426-B8BA-6A2E79078B25}" destId="{BDB8073D-5D8C-4FAC-918E-8A9EAF161400}" srcOrd="0" destOrd="0" presId="urn:microsoft.com/office/officeart/2005/8/layout/vList2"/>
    <dgm:cxn modelId="{8A00F5CD-B5A0-44FD-97E8-9DBB6AE0FE1D}" type="presOf" srcId="{EE443A69-BF0B-4304-9853-7B42FBAA8A9A}" destId="{EB772011-7C23-47AA-8502-82404D142414}" srcOrd="0" destOrd="0" presId="urn:microsoft.com/office/officeart/2005/8/layout/vList2"/>
    <dgm:cxn modelId="{FC268DEF-D3F7-4749-BD2F-E8F5F84DFC69}" srcId="{EE443A69-BF0B-4304-9853-7B42FBAA8A9A}" destId="{E010E600-2BE9-4426-B8BA-6A2E79078B25}" srcOrd="0" destOrd="0" parTransId="{921AF736-8961-4606-A14F-3057F5DAE2AE}" sibTransId="{04C68436-8EC1-4FE0-8898-C05966F43543}"/>
    <dgm:cxn modelId="{6D701495-DFD2-4ACD-9A9B-9F41B7FE93D1}" type="presParOf" srcId="{EB772011-7C23-47AA-8502-82404D142414}" destId="{BDB8073D-5D8C-4FAC-918E-8A9EAF161400}"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443A69-BF0B-4304-9853-7B42FBAA8A9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AT"/>
        </a:p>
      </dgm:t>
    </dgm:pt>
    <dgm:pt modelId="{E010E600-2BE9-4426-B8BA-6A2E79078B25}">
      <dgm:prSet phldrT="[Text]" custT="1"/>
      <dgm:spPr>
        <a:solidFill>
          <a:srgbClr val="B5007C"/>
        </a:solidFill>
      </dgm:spPr>
      <dgm:t>
        <a:bodyPr/>
        <a:lstStyle/>
        <a:p>
          <a:pPr algn="ctr"/>
          <a:r>
            <a:rPr lang="de-AT" sz="2800" dirty="0"/>
            <a:t>Individuelle</a:t>
          </a:r>
        </a:p>
        <a:p>
          <a:pPr algn="ctr"/>
          <a:r>
            <a:rPr lang="de-AT" sz="2800" dirty="0"/>
            <a:t> Schüler/</a:t>
          </a:r>
          <a:r>
            <a:rPr lang="de-AT" sz="2800" dirty="0" err="1"/>
            <a:t>innenergebnisse</a:t>
          </a:r>
          <a:endParaRPr lang="de-AT" sz="2800" dirty="0"/>
        </a:p>
      </dgm:t>
    </dgm:pt>
    <dgm:pt modelId="{921AF736-8961-4606-A14F-3057F5DAE2AE}" type="parTrans" cxnId="{FC268DEF-D3F7-4749-BD2F-E8F5F84DFC69}">
      <dgm:prSet/>
      <dgm:spPr/>
      <dgm:t>
        <a:bodyPr/>
        <a:lstStyle/>
        <a:p>
          <a:endParaRPr lang="de-AT"/>
        </a:p>
      </dgm:t>
    </dgm:pt>
    <dgm:pt modelId="{04C68436-8EC1-4FE0-8898-C05966F43543}" type="sibTrans" cxnId="{FC268DEF-D3F7-4749-BD2F-E8F5F84DFC69}">
      <dgm:prSet/>
      <dgm:spPr/>
      <dgm:t>
        <a:bodyPr/>
        <a:lstStyle/>
        <a:p>
          <a:endParaRPr lang="de-AT"/>
        </a:p>
      </dgm:t>
    </dgm:pt>
    <dgm:pt modelId="{EB772011-7C23-47AA-8502-82404D142414}" type="pres">
      <dgm:prSet presAssocID="{EE443A69-BF0B-4304-9853-7B42FBAA8A9A}" presName="linear" presStyleCnt="0">
        <dgm:presLayoutVars>
          <dgm:animLvl val="lvl"/>
          <dgm:resizeHandles val="exact"/>
        </dgm:presLayoutVars>
      </dgm:prSet>
      <dgm:spPr/>
    </dgm:pt>
    <dgm:pt modelId="{BDB8073D-5D8C-4FAC-918E-8A9EAF161400}" type="pres">
      <dgm:prSet presAssocID="{E010E600-2BE9-4426-B8BA-6A2E79078B25}" presName="parentText" presStyleLbl="node1" presStyleIdx="0" presStyleCnt="1" custScaleY="142300" custLinFactNeighborX="12899" custLinFactNeighborY="-49821">
        <dgm:presLayoutVars>
          <dgm:chMax val="0"/>
          <dgm:bulletEnabled val="1"/>
        </dgm:presLayoutVars>
      </dgm:prSet>
      <dgm:spPr/>
    </dgm:pt>
  </dgm:ptLst>
  <dgm:cxnLst>
    <dgm:cxn modelId="{2B3ED758-C664-4072-90B7-5F6493386C75}" type="presOf" srcId="{E010E600-2BE9-4426-B8BA-6A2E79078B25}" destId="{BDB8073D-5D8C-4FAC-918E-8A9EAF161400}" srcOrd="0" destOrd="0" presId="urn:microsoft.com/office/officeart/2005/8/layout/vList2"/>
    <dgm:cxn modelId="{8A00F5CD-B5A0-44FD-97E8-9DBB6AE0FE1D}" type="presOf" srcId="{EE443A69-BF0B-4304-9853-7B42FBAA8A9A}" destId="{EB772011-7C23-47AA-8502-82404D142414}" srcOrd="0" destOrd="0" presId="urn:microsoft.com/office/officeart/2005/8/layout/vList2"/>
    <dgm:cxn modelId="{FC268DEF-D3F7-4749-BD2F-E8F5F84DFC69}" srcId="{EE443A69-BF0B-4304-9853-7B42FBAA8A9A}" destId="{E010E600-2BE9-4426-B8BA-6A2E79078B25}" srcOrd="0" destOrd="0" parTransId="{921AF736-8961-4606-A14F-3057F5DAE2AE}" sibTransId="{04C68436-8EC1-4FE0-8898-C05966F43543}"/>
    <dgm:cxn modelId="{6D701495-DFD2-4ACD-9A9B-9F41B7FE93D1}" type="presParOf" srcId="{EB772011-7C23-47AA-8502-82404D142414}" destId="{BDB8073D-5D8C-4FAC-918E-8A9EAF161400}"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443A69-BF0B-4304-9853-7B42FBAA8A9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AT"/>
        </a:p>
      </dgm:t>
    </dgm:pt>
    <dgm:pt modelId="{E010E600-2BE9-4426-B8BA-6A2E79078B25}">
      <dgm:prSet phldrT="[Text]" custT="1"/>
      <dgm:spPr>
        <a:solidFill>
          <a:srgbClr val="B5007C"/>
        </a:solidFill>
      </dgm:spPr>
      <dgm:t>
        <a:bodyPr/>
        <a:lstStyle/>
        <a:p>
          <a:pPr algn="ctr"/>
          <a:r>
            <a:rPr lang="de-AT" sz="2800" dirty="0"/>
            <a:t>Aggregierte Klassenergebnisse</a:t>
          </a:r>
        </a:p>
      </dgm:t>
    </dgm:pt>
    <dgm:pt modelId="{921AF736-8961-4606-A14F-3057F5DAE2AE}" type="parTrans" cxnId="{FC268DEF-D3F7-4749-BD2F-E8F5F84DFC69}">
      <dgm:prSet/>
      <dgm:spPr/>
      <dgm:t>
        <a:bodyPr/>
        <a:lstStyle/>
        <a:p>
          <a:endParaRPr lang="de-AT"/>
        </a:p>
      </dgm:t>
    </dgm:pt>
    <dgm:pt modelId="{04C68436-8EC1-4FE0-8898-C05966F43543}" type="sibTrans" cxnId="{FC268DEF-D3F7-4749-BD2F-E8F5F84DFC69}">
      <dgm:prSet/>
      <dgm:spPr/>
      <dgm:t>
        <a:bodyPr/>
        <a:lstStyle/>
        <a:p>
          <a:endParaRPr lang="de-AT"/>
        </a:p>
      </dgm:t>
    </dgm:pt>
    <dgm:pt modelId="{EB772011-7C23-47AA-8502-82404D142414}" type="pres">
      <dgm:prSet presAssocID="{EE443A69-BF0B-4304-9853-7B42FBAA8A9A}" presName="linear" presStyleCnt="0">
        <dgm:presLayoutVars>
          <dgm:animLvl val="lvl"/>
          <dgm:resizeHandles val="exact"/>
        </dgm:presLayoutVars>
      </dgm:prSet>
      <dgm:spPr/>
    </dgm:pt>
    <dgm:pt modelId="{BDB8073D-5D8C-4FAC-918E-8A9EAF161400}" type="pres">
      <dgm:prSet presAssocID="{E010E600-2BE9-4426-B8BA-6A2E79078B25}" presName="parentText" presStyleLbl="node1" presStyleIdx="0" presStyleCnt="1" custScaleY="142300" custLinFactNeighborX="12899" custLinFactNeighborY="-49821">
        <dgm:presLayoutVars>
          <dgm:chMax val="0"/>
          <dgm:bulletEnabled val="1"/>
        </dgm:presLayoutVars>
      </dgm:prSet>
      <dgm:spPr/>
    </dgm:pt>
  </dgm:ptLst>
  <dgm:cxnLst>
    <dgm:cxn modelId="{2B3ED758-C664-4072-90B7-5F6493386C75}" type="presOf" srcId="{E010E600-2BE9-4426-B8BA-6A2E79078B25}" destId="{BDB8073D-5D8C-4FAC-918E-8A9EAF161400}" srcOrd="0" destOrd="0" presId="urn:microsoft.com/office/officeart/2005/8/layout/vList2"/>
    <dgm:cxn modelId="{8A00F5CD-B5A0-44FD-97E8-9DBB6AE0FE1D}" type="presOf" srcId="{EE443A69-BF0B-4304-9853-7B42FBAA8A9A}" destId="{EB772011-7C23-47AA-8502-82404D142414}" srcOrd="0" destOrd="0" presId="urn:microsoft.com/office/officeart/2005/8/layout/vList2"/>
    <dgm:cxn modelId="{FC268DEF-D3F7-4749-BD2F-E8F5F84DFC69}" srcId="{EE443A69-BF0B-4304-9853-7B42FBAA8A9A}" destId="{E010E600-2BE9-4426-B8BA-6A2E79078B25}" srcOrd="0" destOrd="0" parTransId="{921AF736-8961-4606-A14F-3057F5DAE2AE}" sibTransId="{04C68436-8EC1-4FE0-8898-C05966F43543}"/>
    <dgm:cxn modelId="{6D701495-DFD2-4ACD-9A9B-9F41B7FE93D1}" type="presParOf" srcId="{EB772011-7C23-47AA-8502-82404D142414}" destId="{BDB8073D-5D8C-4FAC-918E-8A9EAF161400}"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89CDBA-6AE1-41C8-9345-BCE2C23EA70B}" type="doc">
      <dgm:prSet loTypeId="urn:microsoft.com/office/officeart/2009/3/layout/StepUpProcess" loCatId="process" qsTypeId="urn:microsoft.com/office/officeart/2005/8/quickstyle/simple5" qsCatId="simple" csTypeId="urn:microsoft.com/office/officeart/2005/8/colors/accent1_1" csCatId="accent1" phldr="1"/>
      <dgm:spPr/>
      <dgm:t>
        <a:bodyPr/>
        <a:lstStyle/>
        <a:p>
          <a:endParaRPr lang="de-AT"/>
        </a:p>
      </dgm:t>
    </dgm:pt>
    <dgm:pt modelId="{1F2CC595-2335-4E0E-B146-CE33CB5669A8}">
      <dgm:prSet custT="1"/>
      <dgm:spPr/>
      <dgm:t>
        <a:bodyPr/>
        <a:lstStyle/>
        <a:p>
          <a:r>
            <a:rPr lang="de-AT" sz="1600" b="1" dirty="0">
              <a:solidFill>
                <a:schemeClr val="tx1"/>
              </a:solidFill>
              <a:hlinkClick xmlns:r="http://schemas.openxmlformats.org/officeDocument/2006/relationships" r:id="rId1"/>
            </a:rPr>
            <a:t>Leitfaden für die Handhabung des BO-Tools</a:t>
          </a:r>
          <a:endParaRPr lang="de-AT" sz="1600" b="1" dirty="0">
            <a:solidFill>
              <a:schemeClr val="tx1"/>
            </a:solidFill>
          </a:endParaRPr>
        </a:p>
      </dgm:t>
    </dgm:pt>
    <dgm:pt modelId="{C93E005F-A7C5-4EF0-9C25-E7B2331B7448}" type="parTrans" cxnId="{EE653C6B-35C7-4437-B17F-0C18F2F6FC6E}">
      <dgm:prSet/>
      <dgm:spPr/>
      <dgm:t>
        <a:bodyPr/>
        <a:lstStyle/>
        <a:p>
          <a:endParaRPr lang="de-AT"/>
        </a:p>
      </dgm:t>
    </dgm:pt>
    <dgm:pt modelId="{50E20847-E4C5-4B26-9C2B-08972B9A33FA}" type="sibTrans" cxnId="{EE653C6B-35C7-4437-B17F-0C18F2F6FC6E}">
      <dgm:prSet/>
      <dgm:spPr/>
      <dgm:t>
        <a:bodyPr/>
        <a:lstStyle/>
        <a:p>
          <a:endParaRPr lang="de-AT"/>
        </a:p>
      </dgm:t>
    </dgm:pt>
    <dgm:pt modelId="{C6A6A1A8-D758-4189-9F3C-E525B4CFA7B6}">
      <dgm:prSet custT="1"/>
      <dgm:spPr/>
      <dgm:t>
        <a:bodyPr/>
        <a:lstStyle/>
        <a:p>
          <a:r>
            <a:rPr lang="de-AT" sz="1600" b="1" dirty="0">
              <a:solidFill>
                <a:schemeClr val="tx1"/>
              </a:solidFill>
              <a:hlinkClick xmlns:r="http://schemas.openxmlformats.org/officeDocument/2006/relationships" r:id="rId2"/>
            </a:rPr>
            <a:t>Arbeitsblätter für den BO-Unterricht</a:t>
          </a:r>
          <a:endParaRPr lang="de-AT" sz="1600" b="1" dirty="0">
            <a:solidFill>
              <a:schemeClr val="tx1"/>
            </a:solidFill>
          </a:endParaRPr>
        </a:p>
      </dgm:t>
    </dgm:pt>
    <dgm:pt modelId="{ACBF2C50-9BC2-4AD2-A4A5-83A235902D74}" type="parTrans" cxnId="{DCCBE876-BD3C-46A1-8201-26FBAA2BE38A}">
      <dgm:prSet/>
      <dgm:spPr/>
      <dgm:t>
        <a:bodyPr/>
        <a:lstStyle/>
        <a:p>
          <a:endParaRPr lang="de-AT"/>
        </a:p>
      </dgm:t>
    </dgm:pt>
    <dgm:pt modelId="{DEA7CF14-BC59-4730-B076-F251462E569E}" type="sibTrans" cxnId="{DCCBE876-BD3C-46A1-8201-26FBAA2BE38A}">
      <dgm:prSet/>
      <dgm:spPr/>
      <dgm:t>
        <a:bodyPr/>
        <a:lstStyle/>
        <a:p>
          <a:endParaRPr lang="de-AT"/>
        </a:p>
      </dgm:t>
    </dgm:pt>
    <dgm:pt modelId="{C6EDB6C7-DD37-42C0-9CFE-A51949677698}">
      <dgm:prSet custT="1"/>
      <dgm:spPr/>
      <dgm:t>
        <a:bodyPr/>
        <a:lstStyle/>
        <a:p>
          <a:r>
            <a:rPr lang="de-AT" sz="1600" b="1" dirty="0">
              <a:solidFill>
                <a:schemeClr val="tx1"/>
              </a:solidFill>
              <a:hlinkClick xmlns:r="http://schemas.openxmlformats.org/officeDocument/2006/relationships" r:id="rId3"/>
            </a:rPr>
            <a:t>Funktion der Lehrenden </a:t>
          </a:r>
          <a:endParaRPr lang="de-AT" sz="1600" b="1" dirty="0">
            <a:solidFill>
              <a:schemeClr val="tx1"/>
            </a:solidFill>
          </a:endParaRPr>
        </a:p>
      </dgm:t>
    </dgm:pt>
    <dgm:pt modelId="{DE1796E9-72A0-4E6C-AE69-8E93E7AD16CA}" type="parTrans" cxnId="{84A23447-6523-4CC7-978F-A7A77B695F6A}">
      <dgm:prSet/>
      <dgm:spPr/>
      <dgm:t>
        <a:bodyPr/>
        <a:lstStyle/>
        <a:p>
          <a:endParaRPr lang="de-AT"/>
        </a:p>
      </dgm:t>
    </dgm:pt>
    <dgm:pt modelId="{1194C3A9-CAF5-4F8B-995A-DB81065620C5}" type="sibTrans" cxnId="{84A23447-6523-4CC7-978F-A7A77B695F6A}">
      <dgm:prSet/>
      <dgm:spPr/>
      <dgm:t>
        <a:bodyPr/>
        <a:lstStyle/>
        <a:p>
          <a:endParaRPr lang="de-AT"/>
        </a:p>
      </dgm:t>
    </dgm:pt>
    <dgm:pt modelId="{20410153-E920-418C-8B55-B98C46B42B90}">
      <dgm:prSet custT="1"/>
      <dgm:spPr/>
      <dgm:t>
        <a:bodyPr/>
        <a:lstStyle/>
        <a:p>
          <a:r>
            <a:rPr lang="de-AT" sz="1600" b="1" i="0" dirty="0">
              <a:hlinkClick xmlns:r="http://schemas.openxmlformats.org/officeDocument/2006/relationships" r:id="rId4"/>
            </a:rPr>
            <a:t>Elterninfoblatt</a:t>
          </a:r>
          <a:endParaRPr lang="de-AT" sz="1600" b="1" i="0" dirty="0"/>
        </a:p>
      </dgm:t>
    </dgm:pt>
    <dgm:pt modelId="{C50139F7-6D16-434D-B98C-B6A892CA13BF}" type="parTrans" cxnId="{2E8C7E07-0755-43C3-87A2-D3BB9149DE39}">
      <dgm:prSet/>
      <dgm:spPr/>
      <dgm:t>
        <a:bodyPr/>
        <a:lstStyle/>
        <a:p>
          <a:endParaRPr lang="de-AT"/>
        </a:p>
      </dgm:t>
    </dgm:pt>
    <dgm:pt modelId="{D091CC7F-C3AB-4D7A-BA25-28A131AF30C7}" type="sibTrans" cxnId="{2E8C7E07-0755-43C3-87A2-D3BB9149DE39}">
      <dgm:prSet/>
      <dgm:spPr/>
      <dgm:t>
        <a:bodyPr/>
        <a:lstStyle/>
        <a:p>
          <a:endParaRPr lang="de-AT"/>
        </a:p>
      </dgm:t>
    </dgm:pt>
    <dgm:pt modelId="{D64B7248-70D8-4A71-B4EB-87712F15DF10}">
      <dgm:prSet custT="1"/>
      <dgm:spPr/>
      <dgm:t>
        <a:bodyPr/>
        <a:lstStyle/>
        <a:p>
          <a:r>
            <a:rPr lang="de-AT" sz="1600" b="1" u="sng" kern="1200" dirty="0">
              <a:solidFill>
                <a:srgbClr val="000000">
                  <a:hueOff val="0"/>
                  <a:satOff val="0"/>
                  <a:lumOff val="0"/>
                  <a:alphaOff val="0"/>
                </a:srgbClr>
              </a:solidFill>
              <a:latin typeface="Corbel"/>
              <a:ea typeface="+mn-ea"/>
              <a:cs typeface="+mn-cs"/>
              <a:hlinkClick xmlns:r="http://schemas.openxmlformats.org/officeDocument/2006/relationships" r:id="rId5">
                <a:extLst>
                  <a:ext uri="{A12FA001-AC4F-418D-AE19-62706E023703}">
                    <ahyp:hlinkClr xmlns:ahyp="http://schemas.microsoft.com/office/drawing/2018/hyperlinkcolor" val="tx"/>
                  </a:ext>
                </a:extLst>
              </a:hlinkClick>
            </a:rPr>
            <a:t>Schulinfoblat</a:t>
          </a:r>
          <a:r>
            <a:rPr lang="de-AT" sz="1600" b="1" u="sng" kern="1200" dirty="0">
              <a:solidFill>
                <a:srgbClr val="000000">
                  <a:hueOff val="0"/>
                  <a:satOff val="0"/>
                  <a:lumOff val="0"/>
                  <a:alphaOff val="0"/>
                </a:srgbClr>
              </a:solidFill>
              <a:latin typeface="Corbel"/>
              <a:ea typeface="+mn-ea"/>
              <a:cs typeface="+mn-cs"/>
            </a:rPr>
            <a:t>t</a:t>
          </a:r>
        </a:p>
      </dgm:t>
    </dgm:pt>
    <dgm:pt modelId="{F5A791E8-C4FE-4793-AD6F-DE380FAB38CD}" type="parTrans" cxnId="{60BFBD4C-DE8C-4A8E-8BEA-7B995423DB07}">
      <dgm:prSet/>
      <dgm:spPr/>
      <dgm:t>
        <a:bodyPr/>
        <a:lstStyle/>
        <a:p>
          <a:endParaRPr lang="de-AT"/>
        </a:p>
      </dgm:t>
    </dgm:pt>
    <dgm:pt modelId="{74D55F10-ED14-4C3F-96C4-E91D65A1A20C}" type="sibTrans" cxnId="{60BFBD4C-DE8C-4A8E-8BEA-7B995423DB07}">
      <dgm:prSet/>
      <dgm:spPr/>
      <dgm:t>
        <a:bodyPr/>
        <a:lstStyle/>
        <a:p>
          <a:endParaRPr lang="de-AT"/>
        </a:p>
      </dgm:t>
    </dgm:pt>
    <dgm:pt modelId="{70F30816-8CB1-4E68-853B-8F378135993D}" type="pres">
      <dgm:prSet presAssocID="{E089CDBA-6AE1-41C8-9345-BCE2C23EA70B}" presName="rootnode" presStyleCnt="0">
        <dgm:presLayoutVars>
          <dgm:chMax/>
          <dgm:chPref/>
          <dgm:dir/>
          <dgm:animLvl val="lvl"/>
        </dgm:presLayoutVars>
      </dgm:prSet>
      <dgm:spPr/>
    </dgm:pt>
    <dgm:pt modelId="{D1213907-F9FC-474A-8A51-9572420726CC}" type="pres">
      <dgm:prSet presAssocID="{1F2CC595-2335-4E0E-B146-CE33CB5669A8}" presName="composite" presStyleCnt="0"/>
      <dgm:spPr/>
    </dgm:pt>
    <dgm:pt modelId="{82D80B0F-FADA-4A0D-B99D-515EB93DC4CA}" type="pres">
      <dgm:prSet presAssocID="{1F2CC595-2335-4E0E-B146-CE33CB5669A8}" presName="LShape" presStyleLbl="alignNode1" presStyleIdx="0" presStyleCnt="9"/>
      <dgm:spPr/>
    </dgm:pt>
    <dgm:pt modelId="{98D7CBA9-ADDE-49A2-8FBE-73E6E13BA977}" type="pres">
      <dgm:prSet presAssocID="{1F2CC595-2335-4E0E-B146-CE33CB5669A8}" presName="ParentText" presStyleLbl="revTx" presStyleIdx="0" presStyleCnt="5">
        <dgm:presLayoutVars>
          <dgm:chMax val="0"/>
          <dgm:chPref val="0"/>
          <dgm:bulletEnabled val="1"/>
        </dgm:presLayoutVars>
      </dgm:prSet>
      <dgm:spPr/>
    </dgm:pt>
    <dgm:pt modelId="{52E9AC33-EB51-4A7F-A7E9-AF25F8A158EF}" type="pres">
      <dgm:prSet presAssocID="{1F2CC595-2335-4E0E-B146-CE33CB5669A8}" presName="Triangle" presStyleLbl="alignNode1" presStyleIdx="1" presStyleCnt="9"/>
      <dgm:spPr/>
    </dgm:pt>
    <dgm:pt modelId="{0DD6F805-8A1F-4E41-A16C-C0658DF285DC}" type="pres">
      <dgm:prSet presAssocID="{50E20847-E4C5-4B26-9C2B-08972B9A33FA}" presName="sibTrans" presStyleCnt="0"/>
      <dgm:spPr/>
    </dgm:pt>
    <dgm:pt modelId="{32DFA9E0-D8AC-4D38-ACF0-DB8FFD1752B4}" type="pres">
      <dgm:prSet presAssocID="{50E20847-E4C5-4B26-9C2B-08972B9A33FA}" presName="space" presStyleCnt="0"/>
      <dgm:spPr/>
    </dgm:pt>
    <dgm:pt modelId="{FC397D7B-21E9-4C30-9F22-011373D486C2}" type="pres">
      <dgm:prSet presAssocID="{20410153-E920-418C-8B55-B98C46B42B90}" presName="composite" presStyleCnt="0"/>
      <dgm:spPr/>
    </dgm:pt>
    <dgm:pt modelId="{B23E7FBF-E46B-4DBA-A045-9F551B4A9183}" type="pres">
      <dgm:prSet presAssocID="{20410153-E920-418C-8B55-B98C46B42B90}" presName="LShape" presStyleLbl="alignNode1" presStyleIdx="2" presStyleCnt="9"/>
      <dgm:spPr/>
    </dgm:pt>
    <dgm:pt modelId="{D64E4788-5542-44EB-A9ED-4FCDAEA672FE}" type="pres">
      <dgm:prSet presAssocID="{20410153-E920-418C-8B55-B98C46B42B90}" presName="ParentText" presStyleLbl="revTx" presStyleIdx="1" presStyleCnt="5">
        <dgm:presLayoutVars>
          <dgm:chMax val="0"/>
          <dgm:chPref val="0"/>
          <dgm:bulletEnabled val="1"/>
        </dgm:presLayoutVars>
      </dgm:prSet>
      <dgm:spPr/>
    </dgm:pt>
    <dgm:pt modelId="{A3D14D2D-CEF1-4CAD-9886-B42EE35198F5}" type="pres">
      <dgm:prSet presAssocID="{20410153-E920-418C-8B55-B98C46B42B90}" presName="Triangle" presStyleLbl="alignNode1" presStyleIdx="3" presStyleCnt="9"/>
      <dgm:spPr/>
    </dgm:pt>
    <dgm:pt modelId="{9DFF4D46-0720-4876-A9FE-6DA10400AFED}" type="pres">
      <dgm:prSet presAssocID="{D091CC7F-C3AB-4D7A-BA25-28A131AF30C7}" presName="sibTrans" presStyleCnt="0"/>
      <dgm:spPr/>
    </dgm:pt>
    <dgm:pt modelId="{645E4B0D-B0C4-4BCB-92A8-2BCCACAB3A8B}" type="pres">
      <dgm:prSet presAssocID="{D091CC7F-C3AB-4D7A-BA25-28A131AF30C7}" presName="space" presStyleCnt="0"/>
      <dgm:spPr/>
    </dgm:pt>
    <dgm:pt modelId="{FAB5F6D4-3A71-4A18-B2E4-F5608E9EAAD4}" type="pres">
      <dgm:prSet presAssocID="{D64B7248-70D8-4A71-B4EB-87712F15DF10}" presName="composite" presStyleCnt="0"/>
      <dgm:spPr/>
    </dgm:pt>
    <dgm:pt modelId="{F7EE2904-0EBC-4DD0-BAF0-8D53801128FB}" type="pres">
      <dgm:prSet presAssocID="{D64B7248-70D8-4A71-B4EB-87712F15DF10}" presName="LShape" presStyleLbl="alignNode1" presStyleIdx="4" presStyleCnt="9"/>
      <dgm:spPr/>
    </dgm:pt>
    <dgm:pt modelId="{97FCB8EA-4A56-4020-BE45-08587B8063FB}" type="pres">
      <dgm:prSet presAssocID="{D64B7248-70D8-4A71-B4EB-87712F15DF10}" presName="ParentText" presStyleLbl="revTx" presStyleIdx="2" presStyleCnt="5">
        <dgm:presLayoutVars>
          <dgm:chMax val="0"/>
          <dgm:chPref val="0"/>
          <dgm:bulletEnabled val="1"/>
        </dgm:presLayoutVars>
      </dgm:prSet>
      <dgm:spPr/>
    </dgm:pt>
    <dgm:pt modelId="{4E13D372-4DC1-4476-A1BC-1A00D3640C3A}" type="pres">
      <dgm:prSet presAssocID="{D64B7248-70D8-4A71-B4EB-87712F15DF10}" presName="Triangle" presStyleLbl="alignNode1" presStyleIdx="5" presStyleCnt="9"/>
      <dgm:spPr/>
    </dgm:pt>
    <dgm:pt modelId="{7FED8905-8103-4BF7-9892-CC28EBB7CD87}" type="pres">
      <dgm:prSet presAssocID="{74D55F10-ED14-4C3F-96C4-E91D65A1A20C}" presName="sibTrans" presStyleCnt="0"/>
      <dgm:spPr/>
    </dgm:pt>
    <dgm:pt modelId="{CF118AE0-76C2-41F0-A4B6-E34C5C4DAA70}" type="pres">
      <dgm:prSet presAssocID="{74D55F10-ED14-4C3F-96C4-E91D65A1A20C}" presName="space" presStyleCnt="0"/>
      <dgm:spPr/>
    </dgm:pt>
    <dgm:pt modelId="{8C52FDFD-BA66-4EEC-B332-9CDB940F1F68}" type="pres">
      <dgm:prSet presAssocID="{C6A6A1A8-D758-4189-9F3C-E525B4CFA7B6}" presName="composite" presStyleCnt="0"/>
      <dgm:spPr/>
    </dgm:pt>
    <dgm:pt modelId="{79CE2AA5-7231-4A13-BF3D-28604A6361F6}" type="pres">
      <dgm:prSet presAssocID="{C6A6A1A8-D758-4189-9F3C-E525B4CFA7B6}" presName="LShape" presStyleLbl="alignNode1" presStyleIdx="6" presStyleCnt="9"/>
      <dgm:spPr/>
    </dgm:pt>
    <dgm:pt modelId="{F6FB3976-67A0-4DB9-81D0-C5FC3F0354F1}" type="pres">
      <dgm:prSet presAssocID="{C6A6A1A8-D758-4189-9F3C-E525B4CFA7B6}" presName="ParentText" presStyleLbl="revTx" presStyleIdx="3" presStyleCnt="5">
        <dgm:presLayoutVars>
          <dgm:chMax val="0"/>
          <dgm:chPref val="0"/>
          <dgm:bulletEnabled val="1"/>
        </dgm:presLayoutVars>
      </dgm:prSet>
      <dgm:spPr/>
    </dgm:pt>
    <dgm:pt modelId="{C0D558A2-A7B0-4BA7-BA84-E073DAB08F72}" type="pres">
      <dgm:prSet presAssocID="{C6A6A1A8-D758-4189-9F3C-E525B4CFA7B6}" presName="Triangle" presStyleLbl="alignNode1" presStyleIdx="7" presStyleCnt="9"/>
      <dgm:spPr/>
    </dgm:pt>
    <dgm:pt modelId="{88CEF223-5ACF-4C5D-909C-64E25C0B47C2}" type="pres">
      <dgm:prSet presAssocID="{DEA7CF14-BC59-4730-B076-F251462E569E}" presName="sibTrans" presStyleCnt="0"/>
      <dgm:spPr/>
    </dgm:pt>
    <dgm:pt modelId="{1E1A7FF3-ABD0-4364-BAD1-B91D1455B4CB}" type="pres">
      <dgm:prSet presAssocID="{DEA7CF14-BC59-4730-B076-F251462E569E}" presName="space" presStyleCnt="0"/>
      <dgm:spPr/>
    </dgm:pt>
    <dgm:pt modelId="{509D6275-0742-4852-86A5-4EC1B5A4E244}" type="pres">
      <dgm:prSet presAssocID="{C6EDB6C7-DD37-42C0-9CFE-A51949677698}" presName="composite" presStyleCnt="0"/>
      <dgm:spPr/>
    </dgm:pt>
    <dgm:pt modelId="{7D1972DE-A8FB-450C-9D8D-F77D68683AD0}" type="pres">
      <dgm:prSet presAssocID="{C6EDB6C7-DD37-42C0-9CFE-A51949677698}" presName="LShape" presStyleLbl="alignNode1" presStyleIdx="8" presStyleCnt="9"/>
      <dgm:spPr/>
    </dgm:pt>
    <dgm:pt modelId="{3B495E68-F8DE-44E4-BF72-F10495DE181C}" type="pres">
      <dgm:prSet presAssocID="{C6EDB6C7-DD37-42C0-9CFE-A51949677698}" presName="ParentText" presStyleLbl="revTx" presStyleIdx="4" presStyleCnt="5">
        <dgm:presLayoutVars>
          <dgm:chMax val="0"/>
          <dgm:chPref val="0"/>
          <dgm:bulletEnabled val="1"/>
        </dgm:presLayoutVars>
      </dgm:prSet>
      <dgm:spPr/>
    </dgm:pt>
  </dgm:ptLst>
  <dgm:cxnLst>
    <dgm:cxn modelId="{2E8C7E07-0755-43C3-87A2-D3BB9149DE39}" srcId="{E089CDBA-6AE1-41C8-9345-BCE2C23EA70B}" destId="{20410153-E920-418C-8B55-B98C46B42B90}" srcOrd="1" destOrd="0" parTransId="{C50139F7-6D16-434D-B98C-B6A892CA13BF}" sibTransId="{D091CC7F-C3AB-4D7A-BA25-28A131AF30C7}"/>
    <dgm:cxn modelId="{3813351D-4878-4DCC-B621-FBCC9C101791}" type="presOf" srcId="{C6A6A1A8-D758-4189-9F3C-E525B4CFA7B6}" destId="{F6FB3976-67A0-4DB9-81D0-C5FC3F0354F1}" srcOrd="0" destOrd="0" presId="urn:microsoft.com/office/officeart/2009/3/layout/StepUpProcess"/>
    <dgm:cxn modelId="{84A23447-6523-4CC7-978F-A7A77B695F6A}" srcId="{E089CDBA-6AE1-41C8-9345-BCE2C23EA70B}" destId="{C6EDB6C7-DD37-42C0-9CFE-A51949677698}" srcOrd="4" destOrd="0" parTransId="{DE1796E9-72A0-4E6C-AE69-8E93E7AD16CA}" sibTransId="{1194C3A9-CAF5-4F8B-995A-DB81065620C5}"/>
    <dgm:cxn modelId="{EE653C6B-35C7-4437-B17F-0C18F2F6FC6E}" srcId="{E089CDBA-6AE1-41C8-9345-BCE2C23EA70B}" destId="{1F2CC595-2335-4E0E-B146-CE33CB5669A8}" srcOrd="0" destOrd="0" parTransId="{C93E005F-A7C5-4EF0-9C25-E7B2331B7448}" sibTransId="{50E20847-E4C5-4B26-9C2B-08972B9A33FA}"/>
    <dgm:cxn modelId="{60BFBD4C-DE8C-4A8E-8BEA-7B995423DB07}" srcId="{E089CDBA-6AE1-41C8-9345-BCE2C23EA70B}" destId="{D64B7248-70D8-4A71-B4EB-87712F15DF10}" srcOrd="2" destOrd="0" parTransId="{F5A791E8-C4FE-4793-AD6F-DE380FAB38CD}" sibTransId="{74D55F10-ED14-4C3F-96C4-E91D65A1A20C}"/>
    <dgm:cxn modelId="{804C3453-0956-4534-A84A-C1918D7A980B}" type="presOf" srcId="{20410153-E920-418C-8B55-B98C46B42B90}" destId="{D64E4788-5542-44EB-A9ED-4FCDAEA672FE}" srcOrd="0" destOrd="0" presId="urn:microsoft.com/office/officeart/2009/3/layout/StepUpProcess"/>
    <dgm:cxn modelId="{DCCBE876-BD3C-46A1-8201-26FBAA2BE38A}" srcId="{E089CDBA-6AE1-41C8-9345-BCE2C23EA70B}" destId="{C6A6A1A8-D758-4189-9F3C-E525B4CFA7B6}" srcOrd="3" destOrd="0" parTransId="{ACBF2C50-9BC2-4AD2-A4A5-83A235902D74}" sibTransId="{DEA7CF14-BC59-4730-B076-F251462E569E}"/>
    <dgm:cxn modelId="{0447CA91-953B-4358-A74F-FD0C086C6B9F}" type="presOf" srcId="{E089CDBA-6AE1-41C8-9345-BCE2C23EA70B}" destId="{70F30816-8CB1-4E68-853B-8F378135993D}" srcOrd="0" destOrd="0" presId="urn:microsoft.com/office/officeart/2009/3/layout/StepUpProcess"/>
    <dgm:cxn modelId="{BD1C16BE-4CAE-4234-B840-A0BB73458A12}" type="presOf" srcId="{D64B7248-70D8-4A71-B4EB-87712F15DF10}" destId="{97FCB8EA-4A56-4020-BE45-08587B8063FB}" srcOrd="0" destOrd="0" presId="urn:microsoft.com/office/officeart/2009/3/layout/StepUpProcess"/>
    <dgm:cxn modelId="{4F43A0E1-B589-4DA5-AF85-37EDA2729309}" type="presOf" srcId="{C6EDB6C7-DD37-42C0-9CFE-A51949677698}" destId="{3B495E68-F8DE-44E4-BF72-F10495DE181C}" srcOrd="0" destOrd="0" presId="urn:microsoft.com/office/officeart/2009/3/layout/StepUpProcess"/>
    <dgm:cxn modelId="{8739D0EC-2771-4AC0-85A3-6EC9B9C09721}" type="presOf" srcId="{1F2CC595-2335-4E0E-B146-CE33CB5669A8}" destId="{98D7CBA9-ADDE-49A2-8FBE-73E6E13BA977}" srcOrd="0" destOrd="0" presId="urn:microsoft.com/office/officeart/2009/3/layout/StepUpProcess"/>
    <dgm:cxn modelId="{0503090E-B4A6-4256-8C76-BD82E98F688F}" type="presParOf" srcId="{70F30816-8CB1-4E68-853B-8F378135993D}" destId="{D1213907-F9FC-474A-8A51-9572420726CC}" srcOrd="0" destOrd="0" presId="urn:microsoft.com/office/officeart/2009/3/layout/StepUpProcess"/>
    <dgm:cxn modelId="{F38012DF-0E12-4AAA-A0E7-9E2DBC46B8C8}" type="presParOf" srcId="{D1213907-F9FC-474A-8A51-9572420726CC}" destId="{82D80B0F-FADA-4A0D-B99D-515EB93DC4CA}" srcOrd="0" destOrd="0" presId="urn:microsoft.com/office/officeart/2009/3/layout/StepUpProcess"/>
    <dgm:cxn modelId="{3EF614FD-3F39-4D42-B6BA-62F5450B7A83}" type="presParOf" srcId="{D1213907-F9FC-474A-8A51-9572420726CC}" destId="{98D7CBA9-ADDE-49A2-8FBE-73E6E13BA977}" srcOrd="1" destOrd="0" presId="urn:microsoft.com/office/officeart/2009/3/layout/StepUpProcess"/>
    <dgm:cxn modelId="{45C1DEDF-2AEC-4B88-9C3E-CD3D4E07FD7C}" type="presParOf" srcId="{D1213907-F9FC-474A-8A51-9572420726CC}" destId="{52E9AC33-EB51-4A7F-A7E9-AF25F8A158EF}" srcOrd="2" destOrd="0" presId="urn:microsoft.com/office/officeart/2009/3/layout/StepUpProcess"/>
    <dgm:cxn modelId="{253EB6A8-14CF-4D42-8BC4-52A5E9A68FF7}" type="presParOf" srcId="{70F30816-8CB1-4E68-853B-8F378135993D}" destId="{0DD6F805-8A1F-4E41-A16C-C0658DF285DC}" srcOrd="1" destOrd="0" presId="urn:microsoft.com/office/officeart/2009/3/layout/StepUpProcess"/>
    <dgm:cxn modelId="{78862A2D-CA68-44D6-A0DA-81B4714D909B}" type="presParOf" srcId="{0DD6F805-8A1F-4E41-A16C-C0658DF285DC}" destId="{32DFA9E0-D8AC-4D38-ACF0-DB8FFD1752B4}" srcOrd="0" destOrd="0" presId="urn:microsoft.com/office/officeart/2009/3/layout/StepUpProcess"/>
    <dgm:cxn modelId="{88AC8FDE-D03B-4315-8960-D0B3F38CC1E4}" type="presParOf" srcId="{70F30816-8CB1-4E68-853B-8F378135993D}" destId="{FC397D7B-21E9-4C30-9F22-011373D486C2}" srcOrd="2" destOrd="0" presId="urn:microsoft.com/office/officeart/2009/3/layout/StepUpProcess"/>
    <dgm:cxn modelId="{A754CF5E-4B4B-4366-8291-A080A2A32C25}" type="presParOf" srcId="{FC397D7B-21E9-4C30-9F22-011373D486C2}" destId="{B23E7FBF-E46B-4DBA-A045-9F551B4A9183}" srcOrd="0" destOrd="0" presId="urn:microsoft.com/office/officeart/2009/3/layout/StepUpProcess"/>
    <dgm:cxn modelId="{D637D797-8354-4334-B4A9-C5CE722DD6A9}" type="presParOf" srcId="{FC397D7B-21E9-4C30-9F22-011373D486C2}" destId="{D64E4788-5542-44EB-A9ED-4FCDAEA672FE}" srcOrd="1" destOrd="0" presId="urn:microsoft.com/office/officeart/2009/3/layout/StepUpProcess"/>
    <dgm:cxn modelId="{15B26AE0-2511-415E-9A78-70D73D70E137}" type="presParOf" srcId="{FC397D7B-21E9-4C30-9F22-011373D486C2}" destId="{A3D14D2D-CEF1-4CAD-9886-B42EE35198F5}" srcOrd="2" destOrd="0" presId="urn:microsoft.com/office/officeart/2009/3/layout/StepUpProcess"/>
    <dgm:cxn modelId="{918CD8B0-B019-4740-AF89-2DA97D273C3F}" type="presParOf" srcId="{70F30816-8CB1-4E68-853B-8F378135993D}" destId="{9DFF4D46-0720-4876-A9FE-6DA10400AFED}" srcOrd="3" destOrd="0" presId="urn:microsoft.com/office/officeart/2009/3/layout/StepUpProcess"/>
    <dgm:cxn modelId="{F80A024C-ACED-45C1-B82B-6F42BF090154}" type="presParOf" srcId="{9DFF4D46-0720-4876-A9FE-6DA10400AFED}" destId="{645E4B0D-B0C4-4BCB-92A8-2BCCACAB3A8B}" srcOrd="0" destOrd="0" presId="urn:microsoft.com/office/officeart/2009/3/layout/StepUpProcess"/>
    <dgm:cxn modelId="{E4DFA6D8-D971-415E-A2A2-1E269CCF35A7}" type="presParOf" srcId="{70F30816-8CB1-4E68-853B-8F378135993D}" destId="{FAB5F6D4-3A71-4A18-B2E4-F5608E9EAAD4}" srcOrd="4" destOrd="0" presId="urn:microsoft.com/office/officeart/2009/3/layout/StepUpProcess"/>
    <dgm:cxn modelId="{11C652D0-AEBE-4A0F-81A5-7839F02EBCC7}" type="presParOf" srcId="{FAB5F6D4-3A71-4A18-B2E4-F5608E9EAAD4}" destId="{F7EE2904-0EBC-4DD0-BAF0-8D53801128FB}" srcOrd="0" destOrd="0" presId="urn:microsoft.com/office/officeart/2009/3/layout/StepUpProcess"/>
    <dgm:cxn modelId="{4E6FDEEE-60B6-4F73-A7B8-D99E6BC8F194}" type="presParOf" srcId="{FAB5F6D4-3A71-4A18-B2E4-F5608E9EAAD4}" destId="{97FCB8EA-4A56-4020-BE45-08587B8063FB}" srcOrd="1" destOrd="0" presId="urn:microsoft.com/office/officeart/2009/3/layout/StepUpProcess"/>
    <dgm:cxn modelId="{B587CF83-53E8-4C0A-8250-28DB5226CACF}" type="presParOf" srcId="{FAB5F6D4-3A71-4A18-B2E4-F5608E9EAAD4}" destId="{4E13D372-4DC1-4476-A1BC-1A00D3640C3A}" srcOrd="2" destOrd="0" presId="urn:microsoft.com/office/officeart/2009/3/layout/StepUpProcess"/>
    <dgm:cxn modelId="{6943978D-5DC4-4E05-9298-A0B125EB6A7D}" type="presParOf" srcId="{70F30816-8CB1-4E68-853B-8F378135993D}" destId="{7FED8905-8103-4BF7-9892-CC28EBB7CD87}" srcOrd="5" destOrd="0" presId="urn:microsoft.com/office/officeart/2009/3/layout/StepUpProcess"/>
    <dgm:cxn modelId="{5CD967D9-40F6-4BC8-9F9A-EF0D935F4A56}" type="presParOf" srcId="{7FED8905-8103-4BF7-9892-CC28EBB7CD87}" destId="{CF118AE0-76C2-41F0-A4B6-E34C5C4DAA70}" srcOrd="0" destOrd="0" presId="urn:microsoft.com/office/officeart/2009/3/layout/StepUpProcess"/>
    <dgm:cxn modelId="{3B9604BA-A5F3-4958-AA2E-64DA855229E3}" type="presParOf" srcId="{70F30816-8CB1-4E68-853B-8F378135993D}" destId="{8C52FDFD-BA66-4EEC-B332-9CDB940F1F68}" srcOrd="6" destOrd="0" presId="urn:microsoft.com/office/officeart/2009/3/layout/StepUpProcess"/>
    <dgm:cxn modelId="{12C34382-40AA-472B-9E89-EC9D44989798}" type="presParOf" srcId="{8C52FDFD-BA66-4EEC-B332-9CDB940F1F68}" destId="{79CE2AA5-7231-4A13-BF3D-28604A6361F6}" srcOrd="0" destOrd="0" presId="urn:microsoft.com/office/officeart/2009/3/layout/StepUpProcess"/>
    <dgm:cxn modelId="{8F21C21E-9E16-43C1-BB74-4C8D17C59133}" type="presParOf" srcId="{8C52FDFD-BA66-4EEC-B332-9CDB940F1F68}" destId="{F6FB3976-67A0-4DB9-81D0-C5FC3F0354F1}" srcOrd="1" destOrd="0" presId="urn:microsoft.com/office/officeart/2009/3/layout/StepUpProcess"/>
    <dgm:cxn modelId="{DFB91670-BCF2-4E19-836B-AAE279C618A7}" type="presParOf" srcId="{8C52FDFD-BA66-4EEC-B332-9CDB940F1F68}" destId="{C0D558A2-A7B0-4BA7-BA84-E073DAB08F72}" srcOrd="2" destOrd="0" presId="urn:microsoft.com/office/officeart/2009/3/layout/StepUpProcess"/>
    <dgm:cxn modelId="{719588F2-CB5B-4DA5-BB39-F394049B5F11}" type="presParOf" srcId="{70F30816-8CB1-4E68-853B-8F378135993D}" destId="{88CEF223-5ACF-4C5D-909C-64E25C0B47C2}" srcOrd="7" destOrd="0" presId="urn:microsoft.com/office/officeart/2009/3/layout/StepUpProcess"/>
    <dgm:cxn modelId="{859656CD-C8CE-4152-A7CC-32BD58B62683}" type="presParOf" srcId="{88CEF223-5ACF-4C5D-909C-64E25C0B47C2}" destId="{1E1A7FF3-ABD0-4364-BAD1-B91D1455B4CB}" srcOrd="0" destOrd="0" presId="urn:microsoft.com/office/officeart/2009/3/layout/StepUpProcess"/>
    <dgm:cxn modelId="{22B502ED-6653-45D2-A827-E8711F73E448}" type="presParOf" srcId="{70F30816-8CB1-4E68-853B-8F378135993D}" destId="{509D6275-0742-4852-86A5-4EC1B5A4E244}" srcOrd="8" destOrd="0" presId="urn:microsoft.com/office/officeart/2009/3/layout/StepUpProcess"/>
    <dgm:cxn modelId="{48D3474B-FC19-485F-BB83-DCA4E252D7FA}" type="presParOf" srcId="{509D6275-0742-4852-86A5-4EC1B5A4E244}" destId="{7D1972DE-A8FB-450C-9D8D-F77D68683AD0}" srcOrd="0" destOrd="0" presId="urn:microsoft.com/office/officeart/2009/3/layout/StepUpProcess"/>
    <dgm:cxn modelId="{2F0E5BE5-62EC-4A7D-91F4-1AF333CB9FD9}" type="presParOf" srcId="{509D6275-0742-4852-86A5-4EC1B5A4E244}" destId="{3B495E68-F8DE-44E4-BF72-F10495DE181C}"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443A69-BF0B-4304-9853-7B42FBAA8A9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AT"/>
        </a:p>
      </dgm:t>
    </dgm:pt>
    <dgm:pt modelId="{E010E600-2BE9-4426-B8BA-6A2E79078B25}">
      <dgm:prSet phldrT="[Text]" custT="1"/>
      <dgm:spPr>
        <a:solidFill>
          <a:srgbClr val="B5007C"/>
        </a:solidFill>
      </dgm:spPr>
      <dgm:t>
        <a:bodyPr/>
        <a:lstStyle/>
        <a:p>
          <a:pPr algn="ctr"/>
          <a:r>
            <a:rPr lang="de-AT" sz="3600" b="1" dirty="0"/>
            <a:t>Zusammenfassung</a:t>
          </a:r>
        </a:p>
      </dgm:t>
    </dgm:pt>
    <dgm:pt modelId="{921AF736-8961-4606-A14F-3057F5DAE2AE}" type="parTrans" cxnId="{FC268DEF-D3F7-4749-BD2F-E8F5F84DFC69}">
      <dgm:prSet/>
      <dgm:spPr/>
      <dgm:t>
        <a:bodyPr/>
        <a:lstStyle/>
        <a:p>
          <a:endParaRPr lang="de-AT"/>
        </a:p>
      </dgm:t>
    </dgm:pt>
    <dgm:pt modelId="{04C68436-8EC1-4FE0-8898-C05966F43543}" type="sibTrans" cxnId="{FC268DEF-D3F7-4749-BD2F-E8F5F84DFC69}">
      <dgm:prSet/>
      <dgm:spPr/>
      <dgm:t>
        <a:bodyPr/>
        <a:lstStyle/>
        <a:p>
          <a:endParaRPr lang="de-AT"/>
        </a:p>
      </dgm:t>
    </dgm:pt>
    <dgm:pt modelId="{EB772011-7C23-47AA-8502-82404D142414}" type="pres">
      <dgm:prSet presAssocID="{EE443A69-BF0B-4304-9853-7B42FBAA8A9A}" presName="linear" presStyleCnt="0">
        <dgm:presLayoutVars>
          <dgm:animLvl val="lvl"/>
          <dgm:resizeHandles val="exact"/>
        </dgm:presLayoutVars>
      </dgm:prSet>
      <dgm:spPr/>
    </dgm:pt>
    <dgm:pt modelId="{BDB8073D-5D8C-4FAC-918E-8A9EAF161400}" type="pres">
      <dgm:prSet presAssocID="{E010E600-2BE9-4426-B8BA-6A2E79078B25}" presName="parentText" presStyleLbl="node1" presStyleIdx="0" presStyleCnt="1" custScaleY="146111" custLinFactNeighborX="12899" custLinFactNeighborY="-49821">
        <dgm:presLayoutVars>
          <dgm:chMax val="0"/>
          <dgm:bulletEnabled val="1"/>
        </dgm:presLayoutVars>
      </dgm:prSet>
      <dgm:spPr/>
    </dgm:pt>
  </dgm:ptLst>
  <dgm:cxnLst>
    <dgm:cxn modelId="{2B3ED758-C664-4072-90B7-5F6493386C75}" type="presOf" srcId="{E010E600-2BE9-4426-B8BA-6A2E79078B25}" destId="{BDB8073D-5D8C-4FAC-918E-8A9EAF161400}" srcOrd="0" destOrd="0" presId="urn:microsoft.com/office/officeart/2005/8/layout/vList2"/>
    <dgm:cxn modelId="{8A00F5CD-B5A0-44FD-97E8-9DBB6AE0FE1D}" type="presOf" srcId="{EE443A69-BF0B-4304-9853-7B42FBAA8A9A}" destId="{EB772011-7C23-47AA-8502-82404D142414}" srcOrd="0" destOrd="0" presId="urn:microsoft.com/office/officeart/2005/8/layout/vList2"/>
    <dgm:cxn modelId="{FC268DEF-D3F7-4749-BD2F-E8F5F84DFC69}" srcId="{EE443A69-BF0B-4304-9853-7B42FBAA8A9A}" destId="{E010E600-2BE9-4426-B8BA-6A2E79078B25}" srcOrd="0" destOrd="0" parTransId="{921AF736-8961-4606-A14F-3057F5DAE2AE}" sibTransId="{04C68436-8EC1-4FE0-8898-C05966F43543}"/>
    <dgm:cxn modelId="{6D701495-DFD2-4ACD-9A9B-9F41B7FE93D1}" type="presParOf" srcId="{EB772011-7C23-47AA-8502-82404D142414}" destId="{BDB8073D-5D8C-4FAC-918E-8A9EAF161400}"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443A69-BF0B-4304-9853-7B42FBAA8A9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AT"/>
        </a:p>
      </dgm:t>
    </dgm:pt>
    <dgm:pt modelId="{E010E600-2BE9-4426-B8BA-6A2E79078B25}">
      <dgm:prSet phldrT="[Text]" custT="1"/>
      <dgm:spPr>
        <a:solidFill>
          <a:srgbClr val="B5007C"/>
        </a:solidFill>
      </dgm:spPr>
      <dgm:t>
        <a:bodyPr/>
        <a:lstStyle/>
        <a:p>
          <a:pPr algn="ctr"/>
          <a:r>
            <a:rPr lang="de-DE" sz="3600" b="1" dirty="0"/>
            <a:t>Kurzdarstellung der Abläufe zum Einsatz des </a:t>
          </a:r>
          <a:r>
            <a:rPr lang="de-DE" sz="3600" b="1" dirty="0" err="1"/>
            <a:t>BBO</a:t>
          </a:r>
          <a:r>
            <a:rPr lang="de-DE" sz="3600" b="1" dirty="0"/>
            <a:t>-Tools</a:t>
          </a:r>
          <a:endParaRPr lang="de-AT" sz="3600" b="1" dirty="0"/>
        </a:p>
      </dgm:t>
    </dgm:pt>
    <dgm:pt modelId="{921AF736-8961-4606-A14F-3057F5DAE2AE}" type="parTrans" cxnId="{FC268DEF-D3F7-4749-BD2F-E8F5F84DFC69}">
      <dgm:prSet/>
      <dgm:spPr/>
      <dgm:t>
        <a:bodyPr/>
        <a:lstStyle/>
        <a:p>
          <a:endParaRPr lang="de-AT"/>
        </a:p>
      </dgm:t>
    </dgm:pt>
    <dgm:pt modelId="{04C68436-8EC1-4FE0-8898-C05966F43543}" type="sibTrans" cxnId="{FC268DEF-D3F7-4749-BD2F-E8F5F84DFC69}">
      <dgm:prSet/>
      <dgm:spPr/>
      <dgm:t>
        <a:bodyPr/>
        <a:lstStyle/>
        <a:p>
          <a:endParaRPr lang="de-AT"/>
        </a:p>
      </dgm:t>
    </dgm:pt>
    <dgm:pt modelId="{EB772011-7C23-47AA-8502-82404D142414}" type="pres">
      <dgm:prSet presAssocID="{EE443A69-BF0B-4304-9853-7B42FBAA8A9A}" presName="linear" presStyleCnt="0">
        <dgm:presLayoutVars>
          <dgm:animLvl val="lvl"/>
          <dgm:resizeHandles val="exact"/>
        </dgm:presLayoutVars>
      </dgm:prSet>
      <dgm:spPr/>
    </dgm:pt>
    <dgm:pt modelId="{BDB8073D-5D8C-4FAC-918E-8A9EAF161400}" type="pres">
      <dgm:prSet presAssocID="{E010E600-2BE9-4426-B8BA-6A2E79078B25}" presName="parentText" presStyleLbl="node1" presStyleIdx="0" presStyleCnt="1" custScaleY="146111" custLinFactNeighborX="12899" custLinFactNeighborY="-49821">
        <dgm:presLayoutVars>
          <dgm:chMax val="0"/>
          <dgm:bulletEnabled val="1"/>
        </dgm:presLayoutVars>
      </dgm:prSet>
      <dgm:spPr/>
    </dgm:pt>
  </dgm:ptLst>
  <dgm:cxnLst>
    <dgm:cxn modelId="{2B3ED758-C664-4072-90B7-5F6493386C75}" type="presOf" srcId="{E010E600-2BE9-4426-B8BA-6A2E79078B25}" destId="{BDB8073D-5D8C-4FAC-918E-8A9EAF161400}" srcOrd="0" destOrd="0" presId="urn:microsoft.com/office/officeart/2005/8/layout/vList2"/>
    <dgm:cxn modelId="{8A00F5CD-B5A0-44FD-97E8-9DBB6AE0FE1D}" type="presOf" srcId="{EE443A69-BF0B-4304-9853-7B42FBAA8A9A}" destId="{EB772011-7C23-47AA-8502-82404D142414}" srcOrd="0" destOrd="0" presId="urn:microsoft.com/office/officeart/2005/8/layout/vList2"/>
    <dgm:cxn modelId="{FC268DEF-D3F7-4749-BD2F-E8F5F84DFC69}" srcId="{EE443A69-BF0B-4304-9853-7B42FBAA8A9A}" destId="{E010E600-2BE9-4426-B8BA-6A2E79078B25}" srcOrd="0" destOrd="0" parTransId="{921AF736-8961-4606-A14F-3057F5DAE2AE}" sibTransId="{04C68436-8EC1-4FE0-8898-C05966F43543}"/>
    <dgm:cxn modelId="{6D701495-DFD2-4ACD-9A9B-9F41B7FE93D1}" type="presParOf" srcId="{EB772011-7C23-47AA-8502-82404D142414}" destId="{BDB8073D-5D8C-4FAC-918E-8A9EAF161400}"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8073D-5D8C-4FAC-918E-8A9EAF161400}">
      <dsp:nvSpPr>
        <dsp:cNvPr id="0" name=""/>
        <dsp:cNvSpPr/>
      </dsp:nvSpPr>
      <dsp:spPr>
        <a:xfrm>
          <a:off x="0" y="1560533"/>
          <a:ext cx="6096000" cy="942932"/>
        </a:xfrm>
        <a:prstGeom prst="roundRect">
          <a:avLst/>
        </a:prstGeom>
        <a:solidFill>
          <a:srgbClr val="B5007C"/>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de-AT" sz="3900" kern="1200" dirty="0"/>
            <a:t>Voraussetzung für das Tool</a:t>
          </a:r>
        </a:p>
      </dsp:txBody>
      <dsp:txXfrm>
        <a:off x="46030" y="1606563"/>
        <a:ext cx="6003940" cy="8508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8073D-5D8C-4FAC-918E-8A9EAF161400}">
      <dsp:nvSpPr>
        <dsp:cNvPr id="0" name=""/>
        <dsp:cNvSpPr/>
      </dsp:nvSpPr>
      <dsp:spPr>
        <a:xfrm>
          <a:off x="0" y="536838"/>
          <a:ext cx="4907815" cy="1777878"/>
        </a:xfrm>
        <a:prstGeom prst="roundRect">
          <a:avLst/>
        </a:prstGeom>
        <a:solidFill>
          <a:srgbClr val="B5007C"/>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de-AT" sz="3600" b="1" kern="1200" dirty="0"/>
            <a:t>„18plus“</a:t>
          </a:r>
        </a:p>
      </dsp:txBody>
      <dsp:txXfrm>
        <a:off x="86789" y="623627"/>
        <a:ext cx="4734237" cy="16043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8073D-5D8C-4FAC-918E-8A9EAF161400}">
      <dsp:nvSpPr>
        <dsp:cNvPr id="0" name=""/>
        <dsp:cNvSpPr/>
      </dsp:nvSpPr>
      <dsp:spPr>
        <a:xfrm>
          <a:off x="0" y="1189623"/>
          <a:ext cx="6096000" cy="1303465"/>
        </a:xfrm>
        <a:prstGeom prst="roundRect">
          <a:avLst/>
        </a:prstGeom>
        <a:solidFill>
          <a:srgbClr val="B5007C"/>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de-AT" sz="3500" kern="1200" dirty="0"/>
            <a:t>Beschreibung des Instruments</a:t>
          </a:r>
        </a:p>
      </dsp:txBody>
      <dsp:txXfrm>
        <a:off x="63630" y="1253253"/>
        <a:ext cx="5968740" cy="11762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8073D-5D8C-4FAC-918E-8A9EAF161400}">
      <dsp:nvSpPr>
        <dsp:cNvPr id="0" name=""/>
        <dsp:cNvSpPr/>
      </dsp:nvSpPr>
      <dsp:spPr>
        <a:xfrm>
          <a:off x="0" y="1262942"/>
          <a:ext cx="6096000" cy="1490031"/>
        </a:xfrm>
        <a:prstGeom prst="roundRect">
          <a:avLst/>
        </a:prstGeom>
        <a:solidFill>
          <a:srgbClr val="B5007C"/>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de-AT" sz="3000" kern="1200" dirty="0"/>
            <a:t>Rollendefinition der ausführenden/involvierten Personen</a:t>
          </a:r>
        </a:p>
      </dsp:txBody>
      <dsp:txXfrm>
        <a:off x="72737" y="1335679"/>
        <a:ext cx="5950526" cy="13445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8073D-5D8C-4FAC-918E-8A9EAF161400}">
      <dsp:nvSpPr>
        <dsp:cNvPr id="0" name=""/>
        <dsp:cNvSpPr/>
      </dsp:nvSpPr>
      <dsp:spPr>
        <a:xfrm>
          <a:off x="0" y="0"/>
          <a:ext cx="4907815" cy="1605874"/>
        </a:xfrm>
        <a:prstGeom prst="roundRect">
          <a:avLst/>
        </a:prstGeom>
        <a:solidFill>
          <a:srgbClr val="B5007C"/>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de-AT" sz="4000" kern="1200" dirty="0"/>
            <a:t>Umgang mit den Ergebnissen </a:t>
          </a:r>
        </a:p>
      </dsp:txBody>
      <dsp:txXfrm>
        <a:off x="78392" y="78392"/>
        <a:ext cx="4751031" cy="14490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8073D-5D8C-4FAC-918E-8A9EAF161400}">
      <dsp:nvSpPr>
        <dsp:cNvPr id="0" name=""/>
        <dsp:cNvSpPr/>
      </dsp:nvSpPr>
      <dsp:spPr>
        <a:xfrm>
          <a:off x="0" y="468026"/>
          <a:ext cx="4907815" cy="1839725"/>
        </a:xfrm>
        <a:prstGeom prst="roundRect">
          <a:avLst/>
        </a:prstGeom>
        <a:solidFill>
          <a:srgbClr val="B5007C"/>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AT" sz="2800" kern="1200" dirty="0"/>
            <a:t>Individuelle</a:t>
          </a:r>
        </a:p>
        <a:p>
          <a:pPr marL="0" lvl="0" indent="0" algn="ctr" defTabSz="1244600">
            <a:lnSpc>
              <a:spcPct val="90000"/>
            </a:lnSpc>
            <a:spcBef>
              <a:spcPct val="0"/>
            </a:spcBef>
            <a:spcAft>
              <a:spcPct val="35000"/>
            </a:spcAft>
            <a:buNone/>
          </a:pPr>
          <a:r>
            <a:rPr lang="de-AT" sz="2800" kern="1200" dirty="0"/>
            <a:t> Schüler/</a:t>
          </a:r>
          <a:r>
            <a:rPr lang="de-AT" sz="2800" kern="1200" dirty="0" err="1"/>
            <a:t>innenergebnisse</a:t>
          </a:r>
          <a:endParaRPr lang="de-AT" sz="2800" kern="1200" dirty="0"/>
        </a:p>
      </dsp:txBody>
      <dsp:txXfrm>
        <a:off x="89808" y="557834"/>
        <a:ext cx="4728199" cy="16601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8073D-5D8C-4FAC-918E-8A9EAF161400}">
      <dsp:nvSpPr>
        <dsp:cNvPr id="0" name=""/>
        <dsp:cNvSpPr/>
      </dsp:nvSpPr>
      <dsp:spPr>
        <a:xfrm>
          <a:off x="0" y="560024"/>
          <a:ext cx="4907815" cy="1731506"/>
        </a:xfrm>
        <a:prstGeom prst="roundRect">
          <a:avLst/>
        </a:prstGeom>
        <a:solidFill>
          <a:srgbClr val="B5007C"/>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AT" sz="2800" kern="1200" dirty="0"/>
            <a:t>Aggregierte Klassenergebnisse</a:t>
          </a:r>
        </a:p>
      </dsp:txBody>
      <dsp:txXfrm>
        <a:off x="84525" y="644549"/>
        <a:ext cx="4738765" cy="15624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80B0F-FADA-4A0D-B99D-515EB93DC4CA}">
      <dsp:nvSpPr>
        <dsp:cNvPr id="0" name=""/>
        <dsp:cNvSpPr/>
      </dsp:nvSpPr>
      <dsp:spPr>
        <a:xfrm rot="5400000">
          <a:off x="316007" y="1955729"/>
          <a:ext cx="951583" cy="1583412"/>
        </a:xfrm>
        <a:prstGeom prst="corner">
          <a:avLst>
            <a:gd name="adj1" fmla="val 16120"/>
            <a:gd name="adj2" fmla="val 16110"/>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w="9525" cap="flat" cmpd="sng" algn="ctr">
          <a:solidFill>
            <a:schemeClr val="accent1">
              <a:shade val="8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lt1">
              <a:hueOff val="0"/>
              <a:satOff val="0"/>
              <a:lumOff val="0"/>
              <a:alphaOff val="0"/>
              <a:shade val="30000"/>
              <a:satMod val="130000"/>
            </a:schemeClr>
          </a:contourClr>
        </a:sp3d>
      </dsp:spPr>
      <dsp:style>
        <a:lnRef idx="1">
          <a:scrgbClr r="0" g="0" b="0"/>
        </a:lnRef>
        <a:fillRef idx="3">
          <a:scrgbClr r="0" g="0" b="0"/>
        </a:fillRef>
        <a:effectRef idx="3">
          <a:scrgbClr r="0" g="0" b="0"/>
        </a:effectRef>
        <a:fontRef idx="minor">
          <a:schemeClr val="lt1"/>
        </a:fontRef>
      </dsp:style>
    </dsp:sp>
    <dsp:sp modelId="{98D7CBA9-ADDE-49A2-8FBE-73E6E13BA977}">
      <dsp:nvSpPr>
        <dsp:cNvPr id="0" name=""/>
        <dsp:cNvSpPr/>
      </dsp:nvSpPr>
      <dsp:spPr>
        <a:xfrm>
          <a:off x="157164" y="2428828"/>
          <a:ext cx="1429514" cy="1253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AT" sz="1600" b="1" kern="1200" dirty="0">
              <a:solidFill>
                <a:schemeClr val="tx1"/>
              </a:solidFill>
              <a:hlinkClick xmlns:r="http://schemas.openxmlformats.org/officeDocument/2006/relationships" r:id="rId1"/>
            </a:rPr>
            <a:t>Leitfaden für die Handhabung des BO-Tools</a:t>
          </a:r>
          <a:endParaRPr lang="de-AT" sz="1600" b="1" kern="1200" dirty="0">
            <a:solidFill>
              <a:schemeClr val="tx1"/>
            </a:solidFill>
          </a:endParaRPr>
        </a:p>
      </dsp:txBody>
      <dsp:txXfrm>
        <a:off x="157164" y="2428828"/>
        <a:ext cx="1429514" cy="1253052"/>
      </dsp:txXfrm>
    </dsp:sp>
    <dsp:sp modelId="{52E9AC33-EB51-4A7F-A7E9-AF25F8A158EF}">
      <dsp:nvSpPr>
        <dsp:cNvPr id="0" name=""/>
        <dsp:cNvSpPr/>
      </dsp:nvSpPr>
      <dsp:spPr>
        <a:xfrm>
          <a:off x="1316958" y="1839157"/>
          <a:ext cx="269719" cy="269719"/>
        </a:xfrm>
        <a:prstGeom prst="triangle">
          <a:avLst>
            <a:gd name="adj" fmla="val 100000"/>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w="9525" cap="flat" cmpd="sng" algn="ctr">
          <a:solidFill>
            <a:schemeClr val="accent1">
              <a:shade val="8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lt1">
              <a:hueOff val="0"/>
              <a:satOff val="0"/>
              <a:lumOff val="0"/>
              <a:alphaOff val="0"/>
              <a:shade val="30000"/>
              <a:satMod val="130000"/>
            </a:schemeClr>
          </a:contourClr>
        </a:sp3d>
      </dsp:spPr>
      <dsp:style>
        <a:lnRef idx="1">
          <a:scrgbClr r="0" g="0" b="0"/>
        </a:lnRef>
        <a:fillRef idx="3">
          <a:scrgbClr r="0" g="0" b="0"/>
        </a:fillRef>
        <a:effectRef idx="3">
          <a:scrgbClr r="0" g="0" b="0"/>
        </a:effectRef>
        <a:fontRef idx="minor">
          <a:schemeClr val="lt1"/>
        </a:fontRef>
      </dsp:style>
    </dsp:sp>
    <dsp:sp modelId="{B23E7FBF-E46B-4DBA-A045-9F551B4A9183}">
      <dsp:nvSpPr>
        <dsp:cNvPr id="0" name=""/>
        <dsp:cNvSpPr/>
      </dsp:nvSpPr>
      <dsp:spPr>
        <a:xfrm rot="5400000">
          <a:off x="2066011" y="1522689"/>
          <a:ext cx="951583" cy="1583412"/>
        </a:xfrm>
        <a:prstGeom prst="corner">
          <a:avLst>
            <a:gd name="adj1" fmla="val 16120"/>
            <a:gd name="adj2" fmla="val 16110"/>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w="9525" cap="flat" cmpd="sng" algn="ctr">
          <a:solidFill>
            <a:schemeClr val="accent1">
              <a:shade val="8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lt1">
              <a:hueOff val="0"/>
              <a:satOff val="0"/>
              <a:lumOff val="0"/>
              <a:alphaOff val="0"/>
              <a:shade val="30000"/>
              <a:satMod val="130000"/>
            </a:schemeClr>
          </a:contourClr>
        </a:sp3d>
      </dsp:spPr>
      <dsp:style>
        <a:lnRef idx="1">
          <a:scrgbClr r="0" g="0" b="0"/>
        </a:lnRef>
        <a:fillRef idx="3">
          <a:scrgbClr r="0" g="0" b="0"/>
        </a:fillRef>
        <a:effectRef idx="3">
          <a:scrgbClr r="0" g="0" b="0"/>
        </a:effectRef>
        <a:fontRef idx="minor">
          <a:schemeClr val="lt1"/>
        </a:fontRef>
      </dsp:style>
    </dsp:sp>
    <dsp:sp modelId="{D64E4788-5542-44EB-A9ED-4FCDAEA672FE}">
      <dsp:nvSpPr>
        <dsp:cNvPr id="0" name=""/>
        <dsp:cNvSpPr/>
      </dsp:nvSpPr>
      <dsp:spPr>
        <a:xfrm>
          <a:off x="1907168" y="1995788"/>
          <a:ext cx="1429514" cy="1253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AT" sz="1600" b="1" i="0" kern="1200" dirty="0">
              <a:hlinkClick xmlns:r="http://schemas.openxmlformats.org/officeDocument/2006/relationships" r:id="rId2"/>
            </a:rPr>
            <a:t>Elterninfoblatt</a:t>
          </a:r>
          <a:endParaRPr lang="de-AT" sz="1600" b="1" i="0" kern="1200" dirty="0"/>
        </a:p>
      </dsp:txBody>
      <dsp:txXfrm>
        <a:off x="1907168" y="1995788"/>
        <a:ext cx="1429514" cy="1253052"/>
      </dsp:txXfrm>
    </dsp:sp>
    <dsp:sp modelId="{A3D14D2D-CEF1-4CAD-9886-B42EE35198F5}">
      <dsp:nvSpPr>
        <dsp:cNvPr id="0" name=""/>
        <dsp:cNvSpPr/>
      </dsp:nvSpPr>
      <dsp:spPr>
        <a:xfrm>
          <a:off x="3066963" y="1406116"/>
          <a:ext cx="269719" cy="269719"/>
        </a:xfrm>
        <a:prstGeom prst="triangle">
          <a:avLst>
            <a:gd name="adj" fmla="val 100000"/>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w="9525" cap="flat" cmpd="sng" algn="ctr">
          <a:solidFill>
            <a:schemeClr val="accent1">
              <a:shade val="8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lt1">
              <a:hueOff val="0"/>
              <a:satOff val="0"/>
              <a:lumOff val="0"/>
              <a:alphaOff val="0"/>
              <a:shade val="30000"/>
              <a:satMod val="130000"/>
            </a:schemeClr>
          </a:contourClr>
        </a:sp3d>
      </dsp:spPr>
      <dsp:style>
        <a:lnRef idx="1">
          <a:scrgbClr r="0" g="0" b="0"/>
        </a:lnRef>
        <a:fillRef idx="3">
          <a:scrgbClr r="0" g="0" b="0"/>
        </a:fillRef>
        <a:effectRef idx="3">
          <a:scrgbClr r="0" g="0" b="0"/>
        </a:effectRef>
        <a:fontRef idx="minor">
          <a:schemeClr val="lt1"/>
        </a:fontRef>
      </dsp:style>
    </dsp:sp>
    <dsp:sp modelId="{F7EE2904-0EBC-4DD0-BAF0-8D53801128FB}">
      <dsp:nvSpPr>
        <dsp:cNvPr id="0" name=""/>
        <dsp:cNvSpPr/>
      </dsp:nvSpPr>
      <dsp:spPr>
        <a:xfrm rot="5400000">
          <a:off x="3816015" y="1089648"/>
          <a:ext cx="951583" cy="1583412"/>
        </a:xfrm>
        <a:prstGeom prst="corner">
          <a:avLst>
            <a:gd name="adj1" fmla="val 16120"/>
            <a:gd name="adj2" fmla="val 16110"/>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w="9525" cap="flat" cmpd="sng" algn="ctr">
          <a:solidFill>
            <a:schemeClr val="accent1">
              <a:shade val="8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lt1">
              <a:hueOff val="0"/>
              <a:satOff val="0"/>
              <a:lumOff val="0"/>
              <a:alphaOff val="0"/>
              <a:shade val="30000"/>
              <a:satMod val="130000"/>
            </a:schemeClr>
          </a:contourClr>
        </a:sp3d>
      </dsp:spPr>
      <dsp:style>
        <a:lnRef idx="1">
          <a:scrgbClr r="0" g="0" b="0"/>
        </a:lnRef>
        <a:fillRef idx="3">
          <a:scrgbClr r="0" g="0" b="0"/>
        </a:fillRef>
        <a:effectRef idx="3">
          <a:scrgbClr r="0" g="0" b="0"/>
        </a:effectRef>
        <a:fontRef idx="minor">
          <a:schemeClr val="lt1"/>
        </a:fontRef>
      </dsp:style>
    </dsp:sp>
    <dsp:sp modelId="{97FCB8EA-4A56-4020-BE45-08587B8063FB}">
      <dsp:nvSpPr>
        <dsp:cNvPr id="0" name=""/>
        <dsp:cNvSpPr/>
      </dsp:nvSpPr>
      <dsp:spPr>
        <a:xfrm>
          <a:off x="3657173" y="1562748"/>
          <a:ext cx="1429514" cy="1253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AT" sz="1600" b="1" u="sng" kern="1200" dirty="0">
              <a:solidFill>
                <a:srgbClr val="000000">
                  <a:hueOff val="0"/>
                  <a:satOff val="0"/>
                  <a:lumOff val="0"/>
                  <a:alphaOff val="0"/>
                </a:srgbClr>
              </a:solidFill>
              <a:latin typeface="Corbel"/>
              <a:ea typeface="+mn-ea"/>
              <a:cs typeface="+mn-cs"/>
              <a:hlinkClick xmlns:r="http://schemas.openxmlformats.org/officeDocument/2006/relationships" r:id="rId3">
                <a:extLst>
                  <a:ext uri="{A12FA001-AC4F-418D-AE19-62706E023703}">
                    <ahyp:hlinkClr xmlns:ahyp="http://schemas.microsoft.com/office/drawing/2018/hyperlinkcolor" val="tx"/>
                  </a:ext>
                </a:extLst>
              </a:hlinkClick>
            </a:rPr>
            <a:t>Schulinfoblat</a:t>
          </a:r>
          <a:r>
            <a:rPr lang="de-AT" sz="1600" b="1" u="sng" kern="1200" dirty="0">
              <a:solidFill>
                <a:srgbClr val="000000">
                  <a:hueOff val="0"/>
                  <a:satOff val="0"/>
                  <a:lumOff val="0"/>
                  <a:alphaOff val="0"/>
                </a:srgbClr>
              </a:solidFill>
              <a:latin typeface="Corbel"/>
              <a:ea typeface="+mn-ea"/>
              <a:cs typeface="+mn-cs"/>
            </a:rPr>
            <a:t>t</a:t>
          </a:r>
        </a:p>
      </dsp:txBody>
      <dsp:txXfrm>
        <a:off x="3657173" y="1562748"/>
        <a:ext cx="1429514" cy="1253052"/>
      </dsp:txXfrm>
    </dsp:sp>
    <dsp:sp modelId="{4E13D372-4DC1-4476-A1BC-1A00D3640C3A}">
      <dsp:nvSpPr>
        <dsp:cNvPr id="0" name=""/>
        <dsp:cNvSpPr/>
      </dsp:nvSpPr>
      <dsp:spPr>
        <a:xfrm>
          <a:off x="4816967" y="973076"/>
          <a:ext cx="269719" cy="269719"/>
        </a:xfrm>
        <a:prstGeom prst="triangle">
          <a:avLst>
            <a:gd name="adj" fmla="val 100000"/>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w="9525" cap="flat" cmpd="sng" algn="ctr">
          <a:solidFill>
            <a:schemeClr val="accent1">
              <a:shade val="8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lt1">
              <a:hueOff val="0"/>
              <a:satOff val="0"/>
              <a:lumOff val="0"/>
              <a:alphaOff val="0"/>
              <a:shade val="30000"/>
              <a:satMod val="130000"/>
            </a:schemeClr>
          </a:contourClr>
        </a:sp3d>
      </dsp:spPr>
      <dsp:style>
        <a:lnRef idx="1">
          <a:scrgbClr r="0" g="0" b="0"/>
        </a:lnRef>
        <a:fillRef idx="3">
          <a:scrgbClr r="0" g="0" b="0"/>
        </a:fillRef>
        <a:effectRef idx="3">
          <a:scrgbClr r="0" g="0" b="0"/>
        </a:effectRef>
        <a:fontRef idx="minor">
          <a:schemeClr val="lt1"/>
        </a:fontRef>
      </dsp:style>
    </dsp:sp>
    <dsp:sp modelId="{79CE2AA5-7231-4A13-BF3D-28604A6361F6}">
      <dsp:nvSpPr>
        <dsp:cNvPr id="0" name=""/>
        <dsp:cNvSpPr/>
      </dsp:nvSpPr>
      <dsp:spPr>
        <a:xfrm rot="5400000">
          <a:off x="5566020" y="656608"/>
          <a:ext cx="951583" cy="1583412"/>
        </a:xfrm>
        <a:prstGeom prst="corner">
          <a:avLst>
            <a:gd name="adj1" fmla="val 16120"/>
            <a:gd name="adj2" fmla="val 16110"/>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w="9525" cap="flat" cmpd="sng" algn="ctr">
          <a:solidFill>
            <a:schemeClr val="accent1">
              <a:shade val="8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lt1">
              <a:hueOff val="0"/>
              <a:satOff val="0"/>
              <a:lumOff val="0"/>
              <a:alphaOff val="0"/>
              <a:shade val="30000"/>
              <a:satMod val="130000"/>
            </a:schemeClr>
          </a:contourClr>
        </a:sp3d>
      </dsp:spPr>
      <dsp:style>
        <a:lnRef idx="1">
          <a:scrgbClr r="0" g="0" b="0"/>
        </a:lnRef>
        <a:fillRef idx="3">
          <a:scrgbClr r="0" g="0" b="0"/>
        </a:fillRef>
        <a:effectRef idx="3">
          <a:scrgbClr r="0" g="0" b="0"/>
        </a:effectRef>
        <a:fontRef idx="minor">
          <a:schemeClr val="lt1"/>
        </a:fontRef>
      </dsp:style>
    </dsp:sp>
    <dsp:sp modelId="{F6FB3976-67A0-4DB9-81D0-C5FC3F0354F1}">
      <dsp:nvSpPr>
        <dsp:cNvPr id="0" name=""/>
        <dsp:cNvSpPr/>
      </dsp:nvSpPr>
      <dsp:spPr>
        <a:xfrm>
          <a:off x="5407177" y="1129707"/>
          <a:ext cx="1429514" cy="1253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AT" sz="1600" b="1" kern="1200" dirty="0">
              <a:solidFill>
                <a:schemeClr val="tx1"/>
              </a:solidFill>
              <a:hlinkClick xmlns:r="http://schemas.openxmlformats.org/officeDocument/2006/relationships" r:id="rId4"/>
            </a:rPr>
            <a:t>Arbeitsblätter für den BO-Unterricht</a:t>
          </a:r>
          <a:endParaRPr lang="de-AT" sz="1600" b="1" kern="1200" dirty="0">
            <a:solidFill>
              <a:schemeClr val="tx1"/>
            </a:solidFill>
          </a:endParaRPr>
        </a:p>
      </dsp:txBody>
      <dsp:txXfrm>
        <a:off x="5407177" y="1129707"/>
        <a:ext cx="1429514" cy="1253052"/>
      </dsp:txXfrm>
    </dsp:sp>
    <dsp:sp modelId="{C0D558A2-A7B0-4BA7-BA84-E073DAB08F72}">
      <dsp:nvSpPr>
        <dsp:cNvPr id="0" name=""/>
        <dsp:cNvSpPr/>
      </dsp:nvSpPr>
      <dsp:spPr>
        <a:xfrm>
          <a:off x="6566971" y="540036"/>
          <a:ext cx="269719" cy="269719"/>
        </a:xfrm>
        <a:prstGeom prst="triangle">
          <a:avLst>
            <a:gd name="adj" fmla="val 100000"/>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w="9525" cap="flat" cmpd="sng" algn="ctr">
          <a:solidFill>
            <a:schemeClr val="accent1">
              <a:shade val="8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lt1">
              <a:hueOff val="0"/>
              <a:satOff val="0"/>
              <a:lumOff val="0"/>
              <a:alphaOff val="0"/>
              <a:shade val="30000"/>
              <a:satMod val="130000"/>
            </a:schemeClr>
          </a:contourClr>
        </a:sp3d>
      </dsp:spPr>
      <dsp:style>
        <a:lnRef idx="1">
          <a:scrgbClr r="0" g="0" b="0"/>
        </a:lnRef>
        <a:fillRef idx="3">
          <a:scrgbClr r="0" g="0" b="0"/>
        </a:fillRef>
        <a:effectRef idx="3">
          <a:scrgbClr r="0" g="0" b="0"/>
        </a:effectRef>
        <a:fontRef idx="minor">
          <a:schemeClr val="lt1"/>
        </a:fontRef>
      </dsp:style>
    </dsp:sp>
    <dsp:sp modelId="{7D1972DE-A8FB-450C-9D8D-F77D68683AD0}">
      <dsp:nvSpPr>
        <dsp:cNvPr id="0" name=""/>
        <dsp:cNvSpPr/>
      </dsp:nvSpPr>
      <dsp:spPr>
        <a:xfrm rot="5400000">
          <a:off x="7316024" y="223568"/>
          <a:ext cx="951583" cy="1583412"/>
        </a:xfrm>
        <a:prstGeom prst="corner">
          <a:avLst>
            <a:gd name="adj1" fmla="val 16120"/>
            <a:gd name="adj2" fmla="val 16110"/>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w="9525" cap="flat" cmpd="sng" algn="ctr">
          <a:solidFill>
            <a:schemeClr val="accent1">
              <a:shade val="8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lt1">
              <a:hueOff val="0"/>
              <a:satOff val="0"/>
              <a:lumOff val="0"/>
              <a:alphaOff val="0"/>
              <a:shade val="30000"/>
              <a:satMod val="130000"/>
            </a:schemeClr>
          </a:contourClr>
        </a:sp3d>
      </dsp:spPr>
      <dsp:style>
        <a:lnRef idx="1">
          <a:scrgbClr r="0" g="0" b="0"/>
        </a:lnRef>
        <a:fillRef idx="3">
          <a:scrgbClr r="0" g="0" b="0"/>
        </a:fillRef>
        <a:effectRef idx="3">
          <a:scrgbClr r="0" g="0" b="0"/>
        </a:effectRef>
        <a:fontRef idx="minor">
          <a:schemeClr val="lt1"/>
        </a:fontRef>
      </dsp:style>
    </dsp:sp>
    <dsp:sp modelId="{3B495E68-F8DE-44E4-BF72-F10495DE181C}">
      <dsp:nvSpPr>
        <dsp:cNvPr id="0" name=""/>
        <dsp:cNvSpPr/>
      </dsp:nvSpPr>
      <dsp:spPr>
        <a:xfrm>
          <a:off x="7157181" y="696667"/>
          <a:ext cx="1429514" cy="1253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AT" sz="1600" b="1" kern="1200" dirty="0">
              <a:solidFill>
                <a:schemeClr val="tx1"/>
              </a:solidFill>
              <a:hlinkClick xmlns:r="http://schemas.openxmlformats.org/officeDocument/2006/relationships" r:id="rId5"/>
            </a:rPr>
            <a:t>Funktion der Lehrenden </a:t>
          </a:r>
          <a:endParaRPr lang="de-AT" sz="1600" b="1" kern="1200" dirty="0">
            <a:solidFill>
              <a:schemeClr val="tx1"/>
            </a:solidFill>
          </a:endParaRPr>
        </a:p>
      </dsp:txBody>
      <dsp:txXfrm>
        <a:off x="7157181" y="696667"/>
        <a:ext cx="1429514" cy="12530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8073D-5D8C-4FAC-918E-8A9EAF161400}">
      <dsp:nvSpPr>
        <dsp:cNvPr id="0" name=""/>
        <dsp:cNvSpPr/>
      </dsp:nvSpPr>
      <dsp:spPr>
        <a:xfrm>
          <a:off x="0" y="536838"/>
          <a:ext cx="4907815" cy="1777878"/>
        </a:xfrm>
        <a:prstGeom prst="roundRect">
          <a:avLst/>
        </a:prstGeom>
        <a:solidFill>
          <a:srgbClr val="B5007C"/>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de-AT" sz="3600" b="1" kern="1200" dirty="0"/>
            <a:t>Zusammenfassung</a:t>
          </a:r>
        </a:p>
      </dsp:txBody>
      <dsp:txXfrm>
        <a:off x="86789" y="623627"/>
        <a:ext cx="4734237" cy="16043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8073D-5D8C-4FAC-918E-8A9EAF161400}">
      <dsp:nvSpPr>
        <dsp:cNvPr id="0" name=""/>
        <dsp:cNvSpPr/>
      </dsp:nvSpPr>
      <dsp:spPr>
        <a:xfrm>
          <a:off x="0" y="0"/>
          <a:ext cx="4907815" cy="2889052"/>
        </a:xfrm>
        <a:prstGeom prst="roundRect">
          <a:avLst/>
        </a:prstGeom>
        <a:solidFill>
          <a:srgbClr val="B5007C"/>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de-DE" sz="3600" b="1" kern="1200" dirty="0"/>
            <a:t>Kurzdarstellung der Abläufe zum Einsatz des </a:t>
          </a:r>
          <a:r>
            <a:rPr lang="de-DE" sz="3600" b="1" kern="1200" dirty="0" err="1"/>
            <a:t>BBO</a:t>
          </a:r>
          <a:r>
            <a:rPr lang="de-DE" sz="3600" b="1" kern="1200" dirty="0"/>
            <a:t>-Tools</a:t>
          </a:r>
          <a:endParaRPr lang="de-AT" sz="3600" b="1" kern="1200" dirty="0"/>
        </a:p>
      </dsp:txBody>
      <dsp:txXfrm>
        <a:off x="141032" y="141032"/>
        <a:ext cx="4625751" cy="260698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852017" y="9431814"/>
            <a:ext cx="2945659" cy="496411"/>
          </a:xfrm>
          <a:prstGeom prst="rect">
            <a:avLst/>
          </a:prstGeom>
        </p:spPr>
        <p:txBody>
          <a:bodyPr vert="horz" lIns="91440" tIns="45720" rIns="91440" bIns="45720" rtlCol="0" anchor="b" anchorCtr="0"/>
          <a:lstStyle>
            <a:lvl1pPr algn="r">
              <a:defRPr sz="1200"/>
            </a:lvl1pPr>
          </a:lstStyle>
          <a:p>
            <a:fld id="{A4F87B00-D7D7-4E73-88E5-5DF5797B2681}" type="datetimeFigureOut">
              <a:rPr lang="de-AT" smtClean="0"/>
              <a:t>04.02.2022</a:t>
            </a:fld>
            <a:endParaRPr lang="de-AT" dirty="0"/>
          </a:p>
        </p:txBody>
      </p:sp>
      <p:sp>
        <p:nvSpPr>
          <p:cNvPr id="4" name="Fußzeilenplatzhalter 3"/>
          <p:cNvSpPr>
            <a:spLocks noGrp="1"/>
          </p:cNvSpPr>
          <p:nvPr>
            <p:ph type="ftr" sz="quarter" idx="2"/>
          </p:nvPr>
        </p:nvSpPr>
        <p:spPr>
          <a:xfrm>
            <a:off x="1" y="9430091"/>
            <a:ext cx="2945659" cy="496411"/>
          </a:xfrm>
          <a:prstGeom prst="rect">
            <a:avLst/>
          </a:prstGeom>
        </p:spPr>
        <p:txBody>
          <a:bodyPr vert="horz" lIns="91440" tIns="45720" rIns="91440" bIns="45720" rtlCol="0" anchor="b"/>
          <a:lstStyle>
            <a:lvl1pPr algn="l">
              <a:defRPr sz="1200"/>
            </a:lvl1pPr>
          </a:lstStyle>
          <a:p>
            <a:endParaRPr lang="de-AT" dirty="0"/>
          </a:p>
        </p:txBody>
      </p:sp>
      <p:sp>
        <p:nvSpPr>
          <p:cNvPr id="6" name="Foliennummernplatzhalter 5"/>
          <p:cNvSpPr>
            <a:spLocks noGrp="1"/>
          </p:cNvSpPr>
          <p:nvPr>
            <p:ph type="sldNum" sz="quarter" idx="3"/>
          </p:nvPr>
        </p:nvSpPr>
        <p:spPr>
          <a:xfrm>
            <a:off x="2945659" y="9430091"/>
            <a:ext cx="904784" cy="496411"/>
          </a:xfrm>
          <a:prstGeom prst="rect">
            <a:avLst/>
          </a:prstGeom>
        </p:spPr>
        <p:txBody>
          <a:bodyPr vert="horz" lIns="91440" tIns="45720" rIns="91440" bIns="45720" rtlCol="0" anchor="b"/>
          <a:lstStyle>
            <a:lvl1pPr algn="r">
              <a:defRPr sz="1200"/>
            </a:lvl1pPr>
          </a:lstStyle>
          <a:p>
            <a:pPr algn="ctr"/>
            <a:fld id="{1BCACBB0-6C6B-4B3E-B6E6-54B62284C21B}" type="slidenum">
              <a:rPr lang="de-AT" smtClean="0"/>
              <a:pPr algn="ctr"/>
              <a:t>‹Nr.›</a:t>
            </a:fld>
            <a:endParaRPr lang="de-AT"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160752" y="330122"/>
            <a:ext cx="1371666" cy="332578"/>
          </a:xfrm>
          <a:prstGeom prst="rect">
            <a:avLst/>
          </a:prstGeom>
          <a:noFill/>
          <a:ln>
            <a:noFill/>
          </a:ln>
        </p:spPr>
      </p:pic>
    </p:spTree>
    <p:extLst>
      <p:ext uri="{BB962C8B-B14F-4D97-AF65-F5344CB8AC3E}">
        <p14:creationId xmlns:p14="http://schemas.microsoft.com/office/powerpoint/2010/main" val="1483347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52017" y="9430090"/>
            <a:ext cx="2945659" cy="496411"/>
          </a:xfrm>
          <a:prstGeom prst="rect">
            <a:avLst/>
          </a:prstGeom>
        </p:spPr>
        <p:txBody>
          <a:bodyPr vert="horz" lIns="91440" tIns="45720" rIns="91440" bIns="45720" rtlCol="0" anchor="b" anchorCtr="0"/>
          <a:lstStyle>
            <a:lvl1pPr algn="r">
              <a:defRPr sz="1200"/>
            </a:lvl1pPr>
          </a:lstStyle>
          <a:p>
            <a:fld id="{64F923B6-97FF-4AF0-A17D-1758840DBBE2}" type="datetimeFigureOut">
              <a:rPr lang="de-AT" smtClean="0"/>
              <a:t>03.02.2022</a:t>
            </a:fld>
            <a:endParaRPr lang="de-AT"/>
          </a:p>
        </p:txBody>
      </p:sp>
      <p:sp>
        <p:nvSpPr>
          <p:cNvPr id="4" name="Folienbildplatzhalter 3"/>
          <p:cNvSpPr>
            <a:spLocks noGrp="1" noRot="1" noChangeAspect="1"/>
          </p:cNvSpPr>
          <p:nvPr>
            <p:ph type="sldImg" idx="2"/>
          </p:nvPr>
        </p:nvSpPr>
        <p:spPr>
          <a:xfrm>
            <a:off x="611188" y="674688"/>
            <a:ext cx="5575300" cy="4181475"/>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854895" y="4964113"/>
            <a:ext cx="5090351" cy="4219495"/>
          </a:xfrm>
          <a:prstGeom prst="rect">
            <a:avLst/>
          </a:prstGeom>
        </p:spPr>
        <p:txBody>
          <a:bodyPr vert="horz" lIns="91440" tIns="45720" rIns="91440" bIns="4572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6" name="Fußzeilenplatzhalter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2945659" y="9430089"/>
            <a:ext cx="904784" cy="498136"/>
          </a:xfrm>
          <a:prstGeom prst="rect">
            <a:avLst/>
          </a:prstGeom>
        </p:spPr>
        <p:txBody>
          <a:bodyPr vert="horz" lIns="91440" tIns="45720" rIns="91440" bIns="45720" rtlCol="0" anchor="b"/>
          <a:lstStyle>
            <a:lvl1pPr algn="ctr">
              <a:defRPr sz="1200"/>
            </a:lvl1pPr>
          </a:lstStyle>
          <a:p>
            <a:fld id="{F0A5DA3B-92D6-4D4B-9895-D15CB563B5E4}" type="slidenum">
              <a:rPr lang="de-AT" smtClean="0"/>
              <a:pPr/>
              <a:t>‹Nr.›</a:t>
            </a:fld>
            <a:endParaRPr lang="de-AT"/>
          </a:p>
        </p:txBody>
      </p:sp>
    </p:spTree>
    <p:extLst>
      <p:ext uri="{BB962C8B-B14F-4D97-AF65-F5344CB8AC3E}">
        <p14:creationId xmlns:p14="http://schemas.microsoft.com/office/powerpoint/2010/main" val="1136113356"/>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200"/>
      </a:spcBef>
      <a:defRPr sz="1200" kern="1200">
        <a:solidFill>
          <a:schemeClr val="tx1"/>
        </a:solidFill>
        <a:latin typeface="+mn-lt"/>
        <a:ea typeface="+mn-ea"/>
        <a:cs typeface="+mn-cs"/>
      </a:defRPr>
    </a:lvl1pPr>
    <a:lvl2pPr marL="396000" indent="-171450" algn="l" defTabSz="914400" rtl="0" eaLnBrk="1" latinLnBrk="0" hangingPunct="1">
      <a:spcBef>
        <a:spcPts val="200"/>
      </a:spcBef>
      <a:buFont typeface="Arial" pitchFamily="34" charset="0"/>
      <a:buChar char="•"/>
      <a:defRPr sz="1200" kern="1200">
        <a:solidFill>
          <a:schemeClr val="tx1"/>
        </a:solidFill>
        <a:latin typeface="+mn-lt"/>
        <a:ea typeface="+mn-ea"/>
        <a:cs typeface="+mn-cs"/>
      </a:defRPr>
    </a:lvl2pPr>
    <a:lvl3pPr marL="792000" indent="-171450" algn="l" defTabSz="914400" rtl="0" eaLnBrk="1" latinLnBrk="0" hangingPunct="1">
      <a:spcBef>
        <a:spcPts val="200"/>
      </a:spcBef>
      <a:buFont typeface="Courier New" pitchFamily="49" charset="0"/>
      <a:buChar char="o"/>
      <a:defRPr sz="1200" kern="1200">
        <a:solidFill>
          <a:schemeClr val="tx1"/>
        </a:solidFill>
        <a:latin typeface="+mn-lt"/>
        <a:ea typeface="+mn-ea"/>
        <a:cs typeface="+mn-cs"/>
      </a:defRPr>
    </a:lvl3pPr>
    <a:lvl4pPr marL="1188000" indent="-171450" algn="l" defTabSz="914400" rtl="0" eaLnBrk="1" latinLnBrk="0" hangingPunct="1">
      <a:spcBef>
        <a:spcPts val="200"/>
      </a:spcBef>
      <a:buFont typeface="Wingdings" pitchFamily="2" charset="2"/>
      <a:buChar char="§"/>
      <a:defRPr sz="1200" kern="1200">
        <a:solidFill>
          <a:schemeClr val="tx1"/>
        </a:solidFill>
        <a:latin typeface="+mn-lt"/>
        <a:ea typeface="+mn-ea"/>
        <a:cs typeface="+mn-cs"/>
      </a:defRPr>
    </a:lvl4pPr>
    <a:lvl5pPr marL="1584000" indent="-171450" algn="l" defTabSz="914400" rtl="0" eaLnBrk="1" latinLnBrk="0" hangingPunct="1">
      <a:spcBef>
        <a:spcPts val="200"/>
      </a:spcBef>
      <a:buFont typeface="Symbol" pitchFamily="18" charset="2"/>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spa-my.sharepoint.com/:v:/g/personal/guenther_apflauer_bspa_at/EeedWxNb_z9Mq0kUE9gogv4BWHywcdat-l-lWSXabLh_MQ?e=H91Ekx"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neba.at/jugendcoaching"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file:///C:\Users\Andreas%20Breitegger\Downloads\bildung_in_zahlen_201920_schluesselindikatoren.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1" dirty="0"/>
              <a:t>Video findet man unter:</a:t>
            </a:r>
          </a:p>
          <a:p>
            <a:endParaRPr lang="de-AT" b="1" dirty="0"/>
          </a:p>
          <a:p>
            <a:r>
              <a:rPr lang="de-AT" b="1" dirty="0"/>
              <a:t>https://www.schulpsychologie.at/bildungsinformation/nach-der-8-schulstufe/berufsorientierung/ibobb-koordination</a:t>
            </a:r>
          </a:p>
          <a:p>
            <a:endParaRPr lang="de-AT" b="1" dirty="0"/>
          </a:p>
          <a:p>
            <a:pPr marL="0" marR="0" lvl="0" indent="0" algn="l" defTabSz="914400" rtl="0" eaLnBrk="1" fontAlgn="auto" latinLnBrk="0" hangingPunct="1">
              <a:lnSpc>
                <a:spcPct val="100000"/>
              </a:lnSpc>
              <a:spcBef>
                <a:spcPts val="200"/>
              </a:spcBef>
              <a:spcAft>
                <a:spcPts val="0"/>
              </a:spcAft>
              <a:buClrTx/>
              <a:buSzTx/>
              <a:buFontTx/>
              <a:buNone/>
              <a:tabLst/>
              <a:defRPr/>
            </a:pPr>
            <a:r>
              <a:rPr lang="de-DE" b="1" i="0" u="sng" cap="all" dirty="0">
                <a:solidFill>
                  <a:srgbClr val="01065A"/>
                </a:solidFill>
                <a:effectLst/>
                <a:latin typeface="Source Sans Pro" panose="020B0503030403020204" pitchFamily="34" charset="0"/>
                <a:hlinkClick r:id="rId3"/>
              </a:rPr>
              <a:t>HIER</a:t>
            </a:r>
            <a:r>
              <a:rPr lang="de-DE" b="1" i="0" cap="all" dirty="0">
                <a:solidFill>
                  <a:srgbClr val="01065A"/>
                </a:solidFill>
                <a:effectLst/>
                <a:latin typeface="Source Sans Pro" panose="020B0503030403020204" pitchFamily="34" charset="0"/>
              </a:rPr>
              <a:t> DIE BBO-TOOL ANIMIERTE POWERPOIN  (https://bspa-my.sharepoint.com/:v:/g/personal/guenther_apflauer_bspa_at/EeedWxNb_z9Mq0kUE9gogv4BWHywcdat-l-lWSXabLh_MQ?e=H91Ekx)</a:t>
            </a:r>
          </a:p>
          <a:p>
            <a:endParaRPr lang="de-AT" b="1" dirty="0"/>
          </a:p>
          <a:p>
            <a:r>
              <a:rPr lang="de-AT" b="1" dirty="0"/>
              <a:t>Notfall:</a:t>
            </a:r>
          </a:p>
          <a:p>
            <a:r>
              <a:rPr lang="de-AT" b="1" dirty="0"/>
              <a:t>https://drive.google.com/file/d/17ZLS77mTCP4YKtHwf-K_czFA7CEIvANt/view?usp=sharing</a:t>
            </a:r>
          </a:p>
          <a:p>
            <a:endParaRPr lang="de-AT" b="1" dirty="0"/>
          </a:p>
          <a:p>
            <a:endParaRPr lang="de-AT" b="1" dirty="0"/>
          </a:p>
          <a:p>
            <a:endParaRPr lang="de-AT" b="1" dirty="0"/>
          </a:p>
        </p:txBody>
      </p:sp>
      <p:sp>
        <p:nvSpPr>
          <p:cNvPr id="4" name="Foliennummernplatzhalter 3"/>
          <p:cNvSpPr>
            <a:spLocks noGrp="1"/>
          </p:cNvSpPr>
          <p:nvPr>
            <p:ph type="sldNum" sz="quarter" idx="5"/>
          </p:nvPr>
        </p:nvSpPr>
        <p:spPr/>
        <p:txBody>
          <a:bodyPr/>
          <a:lstStyle/>
          <a:p>
            <a:fld id="{F0A5DA3B-92D6-4D4B-9895-D15CB563B5E4}" type="slidenum">
              <a:rPr lang="de-AT" smtClean="0"/>
              <a:pPr/>
              <a:t>1</a:t>
            </a:fld>
            <a:endParaRPr lang="de-AT"/>
          </a:p>
        </p:txBody>
      </p:sp>
    </p:spTree>
    <p:extLst>
      <p:ext uri="{BB962C8B-B14F-4D97-AF65-F5344CB8AC3E}">
        <p14:creationId xmlns:p14="http://schemas.microsoft.com/office/powerpoint/2010/main" val="2213594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1" dirty="0"/>
              <a:t>Übersicht des BO-Tools</a:t>
            </a:r>
          </a:p>
          <a:p>
            <a:endParaRPr lang="de-AT" b="1" dirty="0"/>
          </a:p>
          <a:p>
            <a:r>
              <a:rPr lang="de-AT" b="1" dirty="0"/>
              <a:t>Es wird für jeden Fragenbogenteil auf bewährte Instrumente zurückgegriffen,</a:t>
            </a:r>
            <a:r>
              <a:rPr lang="de-DE" dirty="0"/>
              <a:t> </a:t>
            </a:r>
            <a:r>
              <a:rPr lang="de-DE" b="1" dirty="0"/>
              <a:t>wie dem Wegweiser (18plus Programm), dem Fächerinteressentest und dem </a:t>
            </a:r>
            <a:r>
              <a:rPr lang="de-DE" b="1" dirty="0" err="1"/>
              <a:t>Stop</a:t>
            </a:r>
            <a:r>
              <a:rPr lang="de-DE" b="1" dirty="0"/>
              <a:t>-Dropout-Fragebogen, der teilweise im Jugendcoaching Verwendung findet</a:t>
            </a:r>
            <a:r>
              <a:rPr lang="de-DE" dirty="0"/>
              <a:t>.</a:t>
            </a:r>
            <a:endParaRPr lang="de-AT" b="1" dirty="0"/>
          </a:p>
          <a:p>
            <a:r>
              <a:rPr lang="de-AT" b="1" dirty="0"/>
              <a:t>Teil 1 misst die Fähigkeiten, die für eine gute Berufswahlentscheidung nötig ist. Sich gut zu entscheiden, kann erlernt werden. </a:t>
            </a:r>
          </a:p>
          <a:p>
            <a:r>
              <a:rPr lang="de-AT" b="1" dirty="0"/>
              <a:t>Teil 2 beschäftigt sich mit dem Wohlbefinden in der Schule und </a:t>
            </a:r>
          </a:p>
          <a:p>
            <a:r>
              <a:rPr lang="de-AT" b="1" dirty="0"/>
              <a:t>Teil 3 mit den Interessen. </a:t>
            </a:r>
          </a:p>
          <a:p>
            <a:endParaRPr lang="de-AT" b="1" dirty="0"/>
          </a:p>
          <a:p>
            <a:r>
              <a:rPr lang="de-AT" b="1" dirty="0"/>
              <a:t>Daten sind absolut anonym , </a:t>
            </a:r>
          </a:p>
          <a:p>
            <a:endParaRPr lang="de-AT" b="1" dirty="0"/>
          </a:p>
          <a:p>
            <a:pPr marL="171450" indent="-171450">
              <a:buFont typeface="Arial" panose="020B0604020202020204" pitchFamily="34" charset="0"/>
              <a:buChar char="•"/>
            </a:pPr>
            <a:r>
              <a:rPr lang="de-AT" b="1" dirty="0"/>
              <a:t>einerseits bekommt man aggregierte Daten über </a:t>
            </a:r>
            <a:r>
              <a:rPr lang="de-AT" b="1" dirty="0" err="1"/>
              <a:t>SuS</a:t>
            </a:r>
            <a:r>
              <a:rPr lang="de-AT" b="1" dirty="0"/>
              <a:t> in der Klasse</a:t>
            </a:r>
            <a:r>
              <a:rPr lang="de-AT" dirty="0"/>
              <a:t> (</a:t>
            </a:r>
            <a:r>
              <a:rPr lang="de-DE" sz="600" b="0" i="0" dirty="0">
                <a:solidFill>
                  <a:srgbClr val="222222"/>
                </a:solidFill>
                <a:effectLst/>
                <a:latin typeface="-apple-system"/>
              </a:rPr>
              <a:t>Aggregierte Daten sind Einzeldaten, die im Gegensatz zu pseudonymisierten Daten nicht mehr auf eine Person zurückführbar sind. Dies erfolgt durch das Zusammenführen der Daten von mindestens drei Personen, sodass lediglich der Gruppenwert erkennbar bleibt</a:t>
            </a:r>
            <a:r>
              <a:rPr lang="de-DE" b="0" i="0" dirty="0">
                <a:solidFill>
                  <a:srgbClr val="222222"/>
                </a:solidFill>
                <a:effectLst/>
                <a:latin typeface="-apple-system"/>
              </a:rPr>
              <a:t>. </a:t>
            </a:r>
            <a:r>
              <a:rPr lang="de-AT" dirty="0"/>
              <a:t>)</a:t>
            </a:r>
          </a:p>
          <a:p>
            <a:pPr marL="171450" indent="-171450">
              <a:buFont typeface="Arial" panose="020B0604020202020204" pitchFamily="34" charset="0"/>
              <a:buChar char="•"/>
            </a:pPr>
            <a:r>
              <a:rPr lang="de-AT" b="1" dirty="0"/>
              <a:t>Andererseits individuelle Daten pro Schüler</a:t>
            </a:r>
          </a:p>
          <a:p>
            <a:pPr marL="0" indent="0">
              <a:buFont typeface="Arial" panose="020B0604020202020204" pitchFamily="34" charset="0"/>
              <a:buNone/>
            </a:pPr>
            <a:endParaRPr lang="de-AT" dirty="0"/>
          </a:p>
          <a:p>
            <a:pPr marL="0" indent="0">
              <a:buFont typeface="Arial" panose="020B0604020202020204" pitchFamily="34" charset="0"/>
              <a:buNone/>
            </a:pPr>
            <a:r>
              <a:rPr lang="de-AT" b="1" dirty="0"/>
              <a:t>Daraus leiten sich Maßnahmen ab, die innerhalb des Lehrerteams zum Tragen kommen</a:t>
            </a:r>
            <a:r>
              <a:rPr lang="de-AT" dirty="0"/>
              <a:t>. </a:t>
            </a:r>
          </a:p>
          <a:p>
            <a:pPr marL="0" indent="0">
              <a:buFont typeface="Arial" panose="020B0604020202020204" pitchFamily="34" charset="0"/>
              <a:buNone/>
            </a:pPr>
            <a:r>
              <a:rPr lang="de-AT" dirty="0"/>
              <a:t>Auf den Umgang mit den Ergebnissen werde ich später genauer eingehen. </a:t>
            </a:r>
          </a:p>
        </p:txBody>
      </p:sp>
      <p:sp>
        <p:nvSpPr>
          <p:cNvPr id="4" name="Foliennummernplatzhalter 3"/>
          <p:cNvSpPr>
            <a:spLocks noGrp="1"/>
          </p:cNvSpPr>
          <p:nvPr>
            <p:ph type="sldNum" sz="quarter" idx="5"/>
          </p:nvPr>
        </p:nvSpPr>
        <p:spPr/>
        <p:txBody>
          <a:bodyPr/>
          <a:lstStyle/>
          <a:p>
            <a:fld id="{F0A5DA3B-92D6-4D4B-9895-D15CB563B5E4}" type="slidenum">
              <a:rPr lang="de-AT" smtClean="0"/>
              <a:pPr/>
              <a:t>11</a:t>
            </a:fld>
            <a:endParaRPr lang="de-AT"/>
          </a:p>
        </p:txBody>
      </p:sp>
    </p:spTree>
    <p:extLst>
      <p:ext uri="{BB962C8B-B14F-4D97-AF65-F5344CB8AC3E}">
        <p14:creationId xmlns:p14="http://schemas.microsoft.com/office/powerpoint/2010/main" val="3979637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Nach der Durchführung des Bildungs- und Berufsorientierungstools werden über die Plattform des </a:t>
            </a:r>
            <a:r>
              <a:rPr lang="de-DE" b="1" dirty="0" err="1"/>
              <a:t>BBO</a:t>
            </a:r>
            <a:r>
              <a:rPr lang="de-DE" b="1" dirty="0"/>
              <a:t>-Tools folgende Ergebnisse generiert: </a:t>
            </a:r>
          </a:p>
          <a:p>
            <a:pPr marL="228600" indent="-228600">
              <a:buAutoNum type="arabicPeriod"/>
            </a:pPr>
            <a:r>
              <a:rPr lang="de-DE" b="1" dirty="0">
                <a:solidFill>
                  <a:srgbClr val="E6EFF3">
                    <a:lumMod val="10000"/>
                  </a:srgbClr>
                </a:solidFill>
              </a:rPr>
              <a:t>Individuelle Handlungsvorschläge für Schüler/innen</a:t>
            </a:r>
            <a:r>
              <a:rPr lang="de-DE" dirty="0">
                <a:solidFill>
                  <a:srgbClr val="E6EFF3">
                    <a:lumMod val="10000"/>
                  </a:srgbClr>
                </a:solidFill>
              </a:rPr>
              <a:t> : </a:t>
            </a:r>
            <a:r>
              <a:rPr lang="de-DE" b="1" dirty="0"/>
              <a:t>Schüler/innen bekommen Handlungsvorschläge für empfehlenswerte, nächste Schritte hin zu einer guten Berufs- und Schullaufbahnentscheidung. Dazu werden so genannte Empfehlungstexte für die Schüler/innen auf Basis der individuellen Ergebnisse ausgegeben. Damit verbunden sind Empfehlungen für Arbeitsblätter, die zur Weiterarbeit am eigenen Orientierungsprozess ermuntern sollen.</a:t>
            </a:r>
            <a:r>
              <a:rPr lang="de-DE" dirty="0"/>
              <a:t> </a:t>
            </a:r>
          </a:p>
          <a:p>
            <a:pPr marL="228600" indent="-228600">
              <a:buAutoNum type="arabicPeriod"/>
            </a:pPr>
            <a:r>
              <a:rPr lang="de-DE" b="1" dirty="0">
                <a:solidFill>
                  <a:srgbClr val="E6EFF3">
                    <a:lumMod val="10000"/>
                  </a:srgbClr>
                </a:solidFill>
              </a:rPr>
              <a:t>Aggregierte Klassenergebnisse</a:t>
            </a:r>
            <a:r>
              <a:rPr lang="de-DE" dirty="0">
                <a:solidFill>
                  <a:srgbClr val="E6EFF3">
                    <a:lumMod val="10000"/>
                  </a:srgbClr>
                </a:solidFill>
              </a:rPr>
              <a:t>: </a:t>
            </a:r>
            <a:r>
              <a:rPr lang="de-DE" b="1" dirty="0">
                <a:solidFill>
                  <a:srgbClr val="E6EFF3">
                    <a:lumMod val="10000"/>
                  </a:srgbClr>
                </a:solidFill>
              </a:rPr>
              <a:t>Schulen bzw. d</a:t>
            </a:r>
            <a:r>
              <a:rPr lang="de-DE" b="1" dirty="0"/>
              <a:t>ie durchführenden (BO-)Lehrkräfte erhalten mit den aggregierten (zusammengeführten) Klassenergebnissen Hinweise bezüglich Interessenslagen und der Berufswahlkompetenz innerhalb einer Klasse (bzw. einer Schulstufe)  und bekommt somit Ansatzpunkte für einen stärker individualisierten BO-Unterricht auf der Klassenebene. Besonders wertvoll ist, dass man zusätzlich einen Überblick bezüglich möglicher Schulabbruchsgefährdungen bekommt. </a:t>
            </a:r>
            <a:endParaRPr lang="de-AT" b="1" dirty="0"/>
          </a:p>
          <a:p>
            <a:endParaRPr lang="de-AT" dirty="0"/>
          </a:p>
        </p:txBody>
      </p:sp>
      <p:sp>
        <p:nvSpPr>
          <p:cNvPr id="4" name="Foliennummernplatzhalter 3"/>
          <p:cNvSpPr>
            <a:spLocks noGrp="1"/>
          </p:cNvSpPr>
          <p:nvPr>
            <p:ph type="sldNum" sz="quarter" idx="5"/>
          </p:nvPr>
        </p:nvSpPr>
        <p:spPr/>
        <p:txBody>
          <a:bodyPr/>
          <a:lstStyle/>
          <a:p>
            <a:fld id="{F0A5DA3B-92D6-4D4B-9895-D15CB563B5E4}" type="slidenum">
              <a:rPr lang="de-AT" smtClean="0"/>
              <a:pPr/>
              <a:t>12</a:t>
            </a:fld>
            <a:endParaRPr lang="de-AT"/>
          </a:p>
        </p:txBody>
      </p:sp>
    </p:spTree>
    <p:extLst>
      <p:ext uri="{BB962C8B-B14F-4D97-AF65-F5344CB8AC3E}">
        <p14:creationId xmlns:p14="http://schemas.microsoft.com/office/powerpoint/2010/main" val="3871616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88200" algn="l" defTabSz="914400" rtl="0" eaLnBrk="1" fontAlgn="auto" latinLnBrk="0" hangingPunct="1">
              <a:lnSpc>
                <a:spcPct val="114000"/>
              </a:lnSpc>
              <a:spcBef>
                <a:spcPts val="600"/>
              </a:spcBef>
              <a:spcAft>
                <a:spcPts val="0"/>
              </a:spcAft>
              <a:buClr>
                <a:srgbClr val="E6320F"/>
              </a:buClr>
              <a:buSzTx/>
              <a:buFont typeface="Arial" panose="020B0604020202020204" pitchFamily="34" charset="0"/>
              <a:buNone/>
              <a:tabLst/>
              <a:defRPr/>
            </a:pPr>
            <a:r>
              <a:rPr lang="de-DE" sz="1600" b="1" dirty="0"/>
              <a:t>Der durchführenden Lehrkraft sind nur die aggregierten (also zusammengeführten) Klassenergebnisse zugänglich; diese sollen in den weiteren BO-Prozess einfließen bzw. mit der BO-Koordination besprochen werden (z.B. für Planung von Realbegegnungen, Exkursionen, weiteren Testungen etc.). </a:t>
            </a:r>
            <a:r>
              <a:rPr lang="de-AT" sz="1600" b="1" baseline="0" dirty="0"/>
              <a:t>Dafür stellt dieses Tool ein wertvolles Instrument bereits zum Beginn des </a:t>
            </a:r>
            <a:r>
              <a:rPr lang="de-AT" sz="1600" b="1" baseline="0" dirty="0" err="1"/>
              <a:t>ibobb</a:t>
            </a:r>
            <a:r>
              <a:rPr lang="de-AT" sz="1600" b="1" baseline="0" dirty="0"/>
              <a:t>-Prozesses dar. </a:t>
            </a:r>
            <a:endParaRPr lang="de-DE" sz="1600" b="1" dirty="0"/>
          </a:p>
          <a:p>
            <a:pPr marL="0" marR="0" lvl="0" indent="-88200" algn="l" defTabSz="914400" rtl="0" eaLnBrk="1" fontAlgn="auto" latinLnBrk="0" hangingPunct="1">
              <a:lnSpc>
                <a:spcPct val="114000"/>
              </a:lnSpc>
              <a:spcBef>
                <a:spcPts val="600"/>
              </a:spcBef>
              <a:spcAft>
                <a:spcPts val="0"/>
              </a:spcAft>
              <a:buClr>
                <a:srgbClr val="E6320F"/>
              </a:buClr>
              <a:buSzTx/>
              <a:buFont typeface="Arial" panose="020B0604020202020204" pitchFamily="34" charset="0"/>
              <a:buNone/>
              <a:tabLst/>
              <a:defRPr/>
            </a:pPr>
            <a:endParaRPr lang="de-AT" sz="1100" b="1" dirty="0"/>
          </a:p>
          <a:p>
            <a:pPr marL="0" marR="0" lvl="0" indent="-88200" algn="l" defTabSz="914400" rtl="0" eaLnBrk="1" fontAlgn="auto" latinLnBrk="0" hangingPunct="1">
              <a:lnSpc>
                <a:spcPct val="114000"/>
              </a:lnSpc>
              <a:spcBef>
                <a:spcPts val="600"/>
              </a:spcBef>
              <a:spcAft>
                <a:spcPts val="0"/>
              </a:spcAft>
              <a:buClr>
                <a:srgbClr val="E6320F"/>
              </a:buClr>
              <a:buSzTx/>
              <a:buFont typeface="Arial" panose="020B0604020202020204" pitchFamily="34" charset="0"/>
              <a:buNone/>
              <a:tabLst/>
              <a:defRPr/>
            </a:pPr>
            <a:r>
              <a:rPr lang="de-DE" sz="1600" b="1" dirty="0"/>
              <a:t>Die individuellen Ergebnisse sind vertraulich und persönlich. Zur Ergebnisbesprechung bzw. bei Fragen kann sich der/die Schüler/in an eine Lehrkraft (BO-Lehrer/in, Schülerberater/in oder Klassenvorstand) wenden und die persönlichen Ergebnisse – entsprechend den jeweiligen Empfehlungen – vertieft besprechen (eine Elternunterschrift ist dazu notwendig!).</a:t>
            </a:r>
            <a:endParaRPr lang="de-AT" sz="1100" b="1" dirty="0"/>
          </a:p>
          <a:p>
            <a:pPr marL="0" marR="0" lvl="0" indent="-88200" algn="l" defTabSz="914400" rtl="0" eaLnBrk="1" fontAlgn="auto" latinLnBrk="0" hangingPunct="1">
              <a:lnSpc>
                <a:spcPct val="114000"/>
              </a:lnSpc>
              <a:spcBef>
                <a:spcPts val="600"/>
              </a:spcBef>
              <a:spcAft>
                <a:spcPts val="0"/>
              </a:spcAft>
              <a:buClr>
                <a:srgbClr val="E6320F"/>
              </a:buClr>
              <a:buSzTx/>
              <a:buFont typeface="Arial" panose="020B0604020202020204" pitchFamily="34" charset="0"/>
              <a:buNone/>
              <a:tabLst/>
              <a:defRPr/>
            </a:pPr>
            <a:endParaRPr lang="de-AT" sz="1100" b="1" dirty="0"/>
          </a:p>
          <a:p>
            <a:pPr marL="0" marR="0" lvl="0" indent="-88200" algn="l" defTabSz="914400" rtl="0" eaLnBrk="1" fontAlgn="auto" latinLnBrk="0" hangingPunct="1">
              <a:lnSpc>
                <a:spcPct val="114000"/>
              </a:lnSpc>
              <a:spcBef>
                <a:spcPts val="600"/>
              </a:spcBef>
              <a:spcAft>
                <a:spcPts val="0"/>
              </a:spcAft>
              <a:buClr>
                <a:srgbClr val="E6320F"/>
              </a:buClr>
              <a:buSzTx/>
              <a:buFont typeface="Arial" panose="020B0604020202020204" pitchFamily="34" charset="0"/>
              <a:buNone/>
              <a:tabLst/>
              <a:defRPr/>
            </a:pPr>
            <a:endParaRPr lang="de-AT" sz="1100" b="1" dirty="0"/>
          </a:p>
          <a:p>
            <a:pPr marL="0" marR="0" lvl="0" indent="-88200" algn="l" defTabSz="914400" rtl="0" eaLnBrk="1" fontAlgn="auto" latinLnBrk="0" hangingPunct="1">
              <a:lnSpc>
                <a:spcPct val="114000"/>
              </a:lnSpc>
              <a:spcBef>
                <a:spcPts val="600"/>
              </a:spcBef>
              <a:spcAft>
                <a:spcPts val="0"/>
              </a:spcAft>
              <a:buClr>
                <a:srgbClr val="E6320F"/>
              </a:buClr>
              <a:buSzTx/>
              <a:buFont typeface="Arial" panose="020B0604020202020204" pitchFamily="34" charset="0"/>
              <a:buNone/>
              <a:tabLst/>
              <a:defRPr/>
            </a:pPr>
            <a:r>
              <a:rPr lang="de-AT" sz="1100" b="0" dirty="0"/>
              <a:t>Ergebnisse werden als Handlungsempfehlungen gesehen, die zur Systematisierung der Berufsorientierung und Einbindung</a:t>
            </a:r>
            <a:r>
              <a:rPr lang="de-AT" sz="1100" b="0" baseline="0" dirty="0"/>
              <a:t> in das Standortkonzept auch gleichzeitig die Individualisierung vorsehen, um an den individuellen und unterschiedlichen Entwicklungsständen der Jugendlichen anzuknüpfen. Dafür stellt dieses Tool ein wertvolles Instrument bereits zum Beginn des </a:t>
            </a:r>
            <a:r>
              <a:rPr lang="de-AT" sz="1100" b="0" baseline="0" dirty="0" err="1"/>
              <a:t>ibobb</a:t>
            </a:r>
            <a:r>
              <a:rPr lang="de-AT" sz="1100" b="0" baseline="0" dirty="0"/>
              <a:t>-Prozesses dar. </a:t>
            </a:r>
          </a:p>
          <a:p>
            <a:pPr marL="0" marR="0" lvl="0" indent="-88200" algn="l" defTabSz="914400" rtl="0" eaLnBrk="1" fontAlgn="auto" latinLnBrk="0" hangingPunct="1">
              <a:lnSpc>
                <a:spcPct val="114000"/>
              </a:lnSpc>
              <a:spcBef>
                <a:spcPts val="600"/>
              </a:spcBef>
              <a:spcAft>
                <a:spcPts val="0"/>
              </a:spcAft>
              <a:buClr>
                <a:srgbClr val="E6320F"/>
              </a:buClr>
              <a:buSzTx/>
              <a:buFont typeface="Arial" panose="020B0604020202020204" pitchFamily="34" charset="0"/>
              <a:buNone/>
              <a:tabLst/>
              <a:defRPr/>
            </a:pPr>
            <a:endParaRPr lang="de-AT" sz="1100" b="0" baseline="0" dirty="0"/>
          </a:p>
          <a:p>
            <a:pPr marL="0" marR="0" lvl="0" indent="-88200" algn="l" defTabSz="914400" rtl="0" eaLnBrk="1" fontAlgn="auto" latinLnBrk="0" hangingPunct="1">
              <a:lnSpc>
                <a:spcPct val="114000"/>
              </a:lnSpc>
              <a:spcBef>
                <a:spcPts val="600"/>
              </a:spcBef>
              <a:spcAft>
                <a:spcPts val="0"/>
              </a:spcAft>
              <a:buClr>
                <a:srgbClr val="E6320F"/>
              </a:buClr>
              <a:buSzTx/>
              <a:buFont typeface="Arial" panose="020B0604020202020204" pitchFamily="34" charset="0"/>
              <a:buNone/>
              <a:tabLst/>
              <a:defRPr/>
            </a:pPr>
            <a:endParaRPr lang="de-AT" sz="1100" b="0" baseline="0" dirty="0"/>
          </a:p>
          <a:p>
            <a:pPr marL="0" marR="0" lvl="0" indent="-88200" algn="l" defTabSz="914400" rtl="0" eaLnBrk="1" fontAlgn="auto" latinLnBrk="0" hangingPunct="1">
              <a:lnSpc>
                <a:spcPct val="114000"/>
              </a:lnSpc>
              <a:spcBef>
                <a:spcPts val="600"/>
              </a:spcBef>
              <a:spcAft>
                <a:spcPts val="0"/>
              </a:spcAft>
              <a:buClr>
                <a:srgbClr val="E6320F"/>
              </a:buClr>
              <a:buSzTx/>
              <a:buFont typeface="Arial" panose="020B0604020202020204" pitchFamily="34" charset="0"/>
              <a:buNone/>
              <a:tabLst/>
              <a:defRPr/>
            </a:pPr>
            <a:endParaRPr lang="de-AT" sz="1100" b="0" baseline="0" dirty="0"/>
          </a:p>
          <a:p>
            <a:pPr marL="0" marR="0" lvl="0" indent="-88200" algn="l" defTabSz="914400" rtl="0" eaLnBrk="1" fontAlgn="auto" latinLnBrk="0" hangingPunct="1">
              <a:lnSpc>
                <a:spcPct val="114000"/>
              </a:lnSpc>
              <a:spcBef>
                <a:spcPts val="600"/>
              </a:spcBef>
              <a:spcAft>
                <a:spcPts val="0"/>
              </a:spcAft>
              <a:buClr>
                <a:srgbClr val="E6320F"/>
              </a:buClr>
              <a:buSzTx/>
              <a:buFont typeface="Arial" panose="020B0604020202020204" pitchFamily="34" charset="0"/>
              <a:buNone/>
              <a:tabLst/>
              <a:defRPr/>
            </a:pPr>
            <a:r>
              <a:rPr lang="de-AT" sz="1100" b="0" baseline="0" dirty="0"/>
              <a:t>Verabschieden wir uns vom „</a:t>
            </a:r>
            <a:r>
              <a:rPr lang="de-AT" sz="1100" b="0" baseline="0" dirty="0" err="1"/>
              <a:t>One</a:t>
            </a:r>
            <a:r>
              <a:rPr lang="de-AT" sz="1100" b="0" baseline="0" dirty="0"/>
              <a:t>-Size-</a:t>
            </a:r>
            <a:r>
              <a:rPr lang="de-AT" sz="1100" b="0" baseline="0" dirty="0" err="1"/>
              <a:t>Fits</a:t>
            </a:r>
            <a:r>
              <a:rPr lang="de-AT" sz="1100" b="0" baseline="0" dirty="0"/>
              <a:t>-all“-Modell, d.h. allen wird die gleiche Maßnahme angeboten. Z.B. AMS-BIZ Besuch: es gibt diejenigen, die überhaupt noch keine Idee haben und solche, die schon genau wissen, wo sie hin wollen und was sie machen wollen … diese müssen vielleicht einen Plan B entwickeln bzw. erarbeiten. D.h. es sollen differenzierte Angebote mit einer Maßnahme verbunden werden. Das BO-Tool kann hier hilfreiche Dienste leisten, wenn die individuellen Ergebnisse professionell mit Schüler/innen und Eltern besprochen werden. Einwilligung der Eltern notwendig!!</a:t>
            </a:r>
            <a:endParaRPr lang="de-AT" sz="1100" b="0" dirty="0"/>
          </a:p>
          <a:p>
            <a:pPr marL="0" marR="0" lvl="0" indent="-88200" algn="l" defTabSz="914400" rtl="0" eaLnBrk="1" fontAlgn="auto" latinLnBrk="0" hangingPunct="1">
              <a:lnSpc>
                <a:spcPct val="114000"/>
              </a:lnSpc>
              <a:spcBef>
                <a:spcPts val="600"/>
              </a:spcBef>
              <a:spcAft>
                <a:spcPts val="0"/>
              </a:spcAft>
              <a:buClr>
                <a:srgbClr val="E6320F"/>
              </a:buClr>
              <a:buSzTx/>
              <a:buFont typeface="Arial" panose="020B0604020202020204" pitchFamily="34" charset="0"/>
              <a:buNone/>
              <a:tabLst/>
              <a:defRPr/>
            </a:pPr>
            <a:endParaRPr lang="de-AT" sz="1100" b="0" i="0" u="none" strike="noStrike" kern="1200" baseline="0" dirty="0">
              <a:solidFill>
                <a:schemeClr val="tx1"/>
              </a:solidFill>
              <a:latin typeface="+mn-lt"/>
              <a:ea typeface="+mn-ea"/>
              <a:cs typeface="+mn-cs"/>
            </a:endParaRPr>
          </a:p>
          <a:p>
            <a:pPr marL="307800" marR="0" lvl="1" indent="0" algn="l" defTabSz="914400" rtl="0" eaLnBrk="1" fontAlgn="auto" latinLnBrk="0" hangingPunct="1">
              <a:lnSpc>
                <a:spcPct val="114000"/>
              </a:lnSpc>
              <a:spcBef>
                <a:spcPts val="600"/>
              </a:spcBef>
              <a:spcAft>
                <a:spcPts val="0"/>
              </a:spcAft>
              <a:buClr>
                <a:srgbClr val="E6320F"/>
              </a:buClr>
              <a:buSzTx/>
              <a:buFont typeface="Arial" panose="020B0604020202020204" pitchFamily="34" charset="0"/>
              <a:buNone/>
              <a:tabLst/>
              <a:defRPr/>
            </a:pPr>
            <a:endParaRPr lang="de-AT" sz="1100" b="0" i="0" u="none" strike="noStrike" kern="1200" baseline="0" dirty="0">
              <a:solidFill>
                <a:schemeClr val="tx1"/>
              </a:solidFill>
              <a:latin typeface="+mn-lt"/>
              <a:ea typeface="+mn-ea"/>
              <a:cs typeface="+mn-cs"/>
            </a:endParaRPr>
          </a:p>
          <a:p>
            <a:pPr marL="307800" marR="0" lvl="1" indent="0" algn="l" defTabSz="914400" rtl="0" eaLnBrk="1" fontAlgn="auto" latinLnBrk="0" hangingPunct="1">
              <a:lnSpc>
                <a:spcPct val="114000"/>
              </a:lnSpc>
              <a:spcBef>
                <a:spcPts val="600"/>
              </a:spcBef>
              <a:spcAft>
                <a:spcPts val="0"/>
              </a:spcAft>
              <a:buClr>
                <a:srgbClr val="E6320F"/>
              </a:buClr>
              <a:buSzTx/>
              <a:buFont typeface="Arial" panose="020B0604020202020204" pitchFamily="34" charset="0"/>
              <a:buNone/>
              <a:tabLst/>
              <a:defRPr/>
            </a:pPr>
            <a:r>
              <a:rPr lang="de-AT" sz="1100" b="0" i="0" u="none" strike="noStrike" kern="1200" baseline="0" dirty="0">
                <a:solidFill>
                  <a:schemeClr val="tx1"/>
                </a:solidFill>
                <a:latin typeface="+mn-lt"/>
                <a:ea typeface="+mn-ea"/>
                <a:cs typeface="+mn-cs"/>
              </a:rPr>
              <a:t>Schüler/innen erhalten für sie persönlich maßgeschneiderte Handlungsvorschläge für empfehlungswerte nächste Schritte. </a:t>
            </a:r>
          </a:p>
          <a:p>
            <a:pPr marL="307800" lvl="1" indent="0">
              <a:lnSpc>
                <a:spcPct val="114000"/>
              </a:lnSpc>
              <a:spcBef>
                <a:spcPts val="600"/>
              </a:spcBef>
              <a:buClr>
                <a:srgbClr val="E6320F"/>
              </a:buClr>
              <a:buFont typeface="Arial" panose="020B0604020202020204" pitchFamily="34" charset="0"/>
              <a:buNone/>
            </a:pPr>
            <a:endParaRPr lang="de-DE" sz="1100" b="0" dirty="0">
              <a:solidFill>
                <a:srgbClr val="E6EFF3">
                  <a:lumMod val="10000"/>
                </a:srgbClr>
              </a:solidFill>
            </a:endParaRPr>
          </a:p>
          <a:p>
            <a:pPr marL="564975" lvl="1" indent="-257175">
              <a:lnSpc>
                <a:spcPct val="114000"/>
              </a:lnSpc>
              <a:spcBef>
                <a:spcPts val="600"/>
              </a:spcBef>
              <a:buClr>
                <a:srgbClr val="E6320F"/>
              </a:buClr>
              <a:buFont typeface="Arial" panose="020B0604020202020204" pitchFamily="34" charset="0"/>
              <a:buChar char="•"/>
            </a:pPr>
            <a:r>
              <a:rPr lang="de-DE" sz="1100" b="0" dirty="0">
                <a:solidFill>
                  <a:srgbClr val="E6EFF3">
                    <a:lumMod val="10000"/>
                  </a:srgbClr>
                </a:solidFill>
              </a:rPr>
              <a:t>Individuelle Handlungsvorschläge für Schüler/innen zu empfehlenswerten Schritte hin zu einer guten Berufs- und Schullaufbahnentscheidung (vertrauliche Infos für Schüler/in und Erziehungsberechtigten):</a:t>
            </a:r>
            <a:r>
              <a:rPr lang="de-AT" sz="1100" b="0" dirty="0">
                <a:solidFill>
                  <a:srgbClr val="E6EFF3">
                    <a:lumMod val="10000"/>
                  </a:srgbClr>
                </a:solidFill>
              </a:rPr>
              <a:t> </a:t>
            </a:r>
            <a:r>
              <a:rPr lang="de-AT" sz="1100" b="0" dirty="0"/>
              <a:t>Eventueller Beratungsbedarf, 3-4 Hauptinteressen, Laufbahngestaltungskompetenzen mit Arbeitsblättern sowie vertiefte Infos für die Beratung</a:t>
            </a:r>
          </a:p>
          <a:p>
            <a:endParaRPr lang="de-AT" sz="1100" b="0" i="0" u="none" strike="noStrike" kern="1200" baseline="0" dirty="0">
              <a:solidFill>
                <a:schemeClr val="tx1"/>
              </a:solidFill>
              <a:latin typeface="+mn-lt"/>
              <a:ea typeface="+mn-ea"/>
              <a:cs typeface="+mn-cs"/>
            </a:endParaRPr>
          </a:p>
          <a:p>
            <a:pPr marL="564975" lvl="1" indent="-257175">
              <a:lnSpc>
                <a:spcPct val="114000"/>
              </a:lnSpc>
              <a:spcBef>
                <a:spcPts val="600"/>
              </a:spcBef>
              <a:buClr>
                <a:srgbClr val="E6320F"/>
              </a:buClr>
              <a:buFont typeface="Arial" panose="020B0604020202020204" pitchFamily="34" charset="0"/>
              <a:buChar char="•"/>
            </a:pPr>
            <a:endParaRPr lang="de-AT" sz="1100" b="0" dirty="0"/>
          </a:p>
          <a:p>
            <a:pPr marL="541735" lvl="2" indent="-271463">
              <a:lnSpc>
                <a:spcPct val="114000"/>
              </a:lnSpc>
              <a:spcBef>
                <a:spcPts val="600"/>
              </a:spcBef>
              <a:spcAft>
                <a:spcPts val="0"/>
              </a:spcAft>
              <a:buClr>
                <a:srgbClr val="E6320F"/>
              </a:buClr>
            </a:pPr>
            <a:r>
              <a:rPr lang="de-DE" sz="1100" b="0" dirty="0">
                <a:solidFill>
                  <a:srgbClr val="E6EFF3">
                    <a:lumMod val="10000"/>
                  </a:srgbClr>
                </a:solidFill>
              </a:rPr>
              <a:t>Aggregierte Klassenergebnisse: </a:t>
            </a:r>
            <a:br>
              <a:rPr lang="de-DE" sz="1100" b="0" dirty="0">
                <a:solidFill>
                  <a:srgbClr val="E6EFF3">
                    <a:lumMod val="10000"/>
                  </a:srgbClr>
                </a:solidFill>
              </a:rPr>
            </a:br>
            <a:r>
              <a:rPr lang="de-DE" sz="1100" b="0" dirty="0">
                <a:solidFill>
                  <a:srgbClr val="E6EFF3">
                    <a:lumMod val="10000"/>
                  </a:srgbClr>
                </a:solidFill>
              </a:rPr>
              <a:t>Hinweise zur Individualisierung des BO-Unterrichts: </a:t>
            </a:r>
          </a:p>
          <a:p>
            <a:endParaRPr lang="de-AT" sz="1100" b="0" baseline="0" dirty="0"/>
          </a:p>
          <a:p>
            <a:endParaRPr lang="de-AT" sz="1100" b="0" i="0" u="none" strike="noStrike" kern="1200" baseline="0" dirty="0">
              <a:solidFill>
                <a:schemeClr val="tx1"/>
              </a:solidFill>
              <a:latin typeface="+mn-lt"/>
              <a:ea typeface="+mn-ea"/>
              <a:cs typeface="+mn-cs"/>
            </a:endParaRPr>
          </a:p>
          <a:p>
            <a:r>
              <a:rPr lang="de-AT" sz="1100" b="0" i="0" u="none" strike="noStrike" kern="1200" baseline="0" dirty="0">
                <a:solidFill>
                  <a:schemeClr val="tx1"/>
                </a:solidFill>
                <a:latin typeface="+mn-lt"/>
                <a:ea typeface="+mn-ea"/>
                <a:cs typeface="+mn-cs"/>
              </a:rPr>
              <a:t>Auf Klassenebene erhalten Lehrer/innen (BO-Lehrer/innen, Berufsorientierungs-koordinator/innen,…) aus Datenschutzgründen aggregierte Klassenergebnisse als Ansatzpunkte für den individualisierten Berufsorientierungsunterricht. </a:t>
            </a:r>
          </a:p>
          <a:p>
            <a:pPr marL="541735" lvl="2" indent="-271463">
              <a:lnSpc>
                <a:spcPct val="114000"/>
              </a:lnSpc>
              <a:spcBef>
                <a:spcPts val="600"/>
              </a:spcBef>
              <a:spcAft>
                <a:spcPts val="0"/>
              </a:spcAft>
              <a:buClr>
                <a:srgbClr val="E6320F"/>
              </a:buClr>
            </a:pPr>
            <a:endParaRPr lang="de-DE" sz="1100" dirty="0">
              <a:solidFill>
                <a:srgbClr val="E6EFF3">
                  <a:lumMod val="10000"/>
                </a:srgbClr>
              </a:solidFill>
            </a:endParaRPr>
          </a:p>
          <a:p>
            <a:pPr marL="735806" lvl="3" indent="-271463">
              <a:lnSpc>
                <a:spcPct val="114000"/>
              </a:lnSpc>
              <a:spcBef>
                <a:spcPts val="0"/>
              </a:spcBef>
              <a:buFont typeface="Symbol" panose="05050102010706020507" pitchFamily="18" charset="2"/>
              <a:buChar char="-"/>
            </a:pPr>
            <a:r>
              <a:rPr lang="de-AT" sz="1100" dirty="0">
                <a:sym typeface="Wingdings" panose="05000000000000000000" pitchFamily="2" charset="2"/>
              </a:rPr>
              <a:t>Schwerpunktsetzungen in Bezug auf die Dimensionen Planung, Ziele, Recherche und Sicherheit</a:t>
            </a:r>
          </a:p>
          <a:p>
            <a:pPr marL="735806" lvl="3" indent="-271463">
              <a:lnSpc>
                <a:spcPct val="114000"/>
              </a:lnSpc>
              <a:spcBef>
                <a:spcPts val="0"/>
              </a:spcBef>
              <a:buFont typeface="Symbol" panose="05050102010706020507" pitchFamily="18" charset="2"/>
              <a:buChar char="-"/>
            </a:pPr>
            <a:r>
              <a:rPr lang="de-AT" sz="1100" dirty="0"/>
              <a:t>3-4 Hauptinteressen der Schüler/innen als </a:t>
            </a:r>
            <a:r>
              <a:rPr lang="de-AT" sz="1100" dirty="0">
                <a:sym typeface="Wingdings" panose="05000000000000000000" pitchFamily="2" charset="2"/>
              </a:rPr>
              <a:t>Hinweise auf Realbegegnungen, Tage der offenen Tür </a:t>
            </a:r>
          </a:p>
          <a:p>
            <a:pPr marL="735806" lvl="3" indent="-271463">
              <a:lnSpc>
                <a:spcPct val="114000"/>
              </a:lnSpc>
              <a:spcBef>
                <a:spcPts val="0"/>
              </a:spcBef>
              <a:buFont typeface="Symbol" panose="05050102010706020507" pitchFamily="18" charset="2"/>
              <a:buChar char="-"/>
            </a:pPr>
            <a:r>
              <a:rPr lang="de-AT" sz="1100" dirty="0">
                <a:sym typeface="Wingdings" panose="05000000000000000000" pitchFamily="2" charset="2"/>
              </a:rPr>
              <a:t>Darstellung möglicher Bildungslaufbahngefährdung</a:t>
            </a:r>
            <a:endParaRPr lang="de-DE" sz="1100" dirty="0">
              <a:solidFill>
                <a:srgbClr val="E6EFF3">
                  <a:lumMod val="10000"/>
                </a:srgbClr>
              </a:solidFill>
            </a:endParaRPr>
          </a:p>
          <a:p>
            <a:endParaRPr lang="de-AT" dirty="0"/>
          </a:p>
        </p:txBody>
      </p:sp>
      <p:sp>
        <p:nvSpPr>
          <p:cNvPr id="4" name="Foliennummernplatzhalter 3"/>
          <p:cNvSpPr>
            <a:spLocks noGrp="1"/>
          </p:cNvSpPr>
          <p:nvPr>
            <p:ph type="sldNum" sz="quarter" idx="5"/>
          </p:nvPr>
        </p:nvSpPr>
        <p:spPr/>
        <p:txBody>
          <a:bodyPr/>
          <a:lstStyle/>
          <a:p>
            <a:fld id="{F0A5DA3B-92D6-4D4B-9895-D15CB563B5E4}" type="slidenum">
              <a:rPr lang="de-AT" smtClean="0"/>
              <a:pPr/>
              <a:t>13</a:t>
            </a:fld>
            <a:endParaRPr lang="de-AT"/>
          </a:p>
        </p:txBody>
      </p:sp>
    </p:spTree>
    <p:extLst>
      <p:ext uri="{BB962C8B-B14F-4D97-AF65-F5344CB8AC3E}">
        <p14:creationId xmlns:p14="http://schemas.microsoft.com/office/powerpoint/2010/main" val="2266190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AT" sz="1200" kern="1200" baseline="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F0A5DA3B-92D6-4D4B-9895-D15CB563B5E4}" type="slidenum">
              <a:rPr lang="de-AT" smtClean="0"/>
              <a:pPr/>
              <a:t>14</a:t>
            </a:fld>
            <a:endParaRPr lang="de-AT"/>
          </a:p>
        </p:txBody>
      </p:sp>
    </p:spTree>
    <p:extLst>
      <p:ext uri="{BB962C8B-B14F-4D97-AF65-F5344CB8AC3E}">
        <p14:creationId xmlns:p14="http://schemas.microsoft.com/office/powerpoint/2010/main" val="1765858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Aufgabe der Schulleitung im Zusammenhang mit dem </a:t>
            </a:r>
            <a:r>
              <a:rPr lang="de-DE" dirty="0" err="1"/>
              <a:t>BBO</a:t>
            </a:r>
            <a:r>
              <a:rPr lang="de-DE" dirty="0"/>
              <a:t>-Tool: </a:t>
            </a:r>
            <a:r>
              <a:rPr lang="de-DE" b="1" dirty="0"/>
              <a:t>Die Schulleitung ist für die Gesamtkoordination der Durchführung zuständig und delegiert diese Aufgabe entweder an die Berufsorientierungskoordination (so diese am Schulstandort vorhanden ist) bzw. an eine BO-Lehrkraft. </a:t>
            </a:r>
          </a:p>
          <a:p>
            <a:endParaRPr lang="de-DE" b="1" dirty="0"/>
          </a:p>
          <a:p>
            <a:r>
              <a:rPr lang="de-DE" dirty="0"/>
              <a:t>Aufgabe der BO-Koordinator/</a:t>
            </a:r>
            <a:r>
              <a:rPr lang="de-DE" dirty="0" err="1"/>
              <a:t>inn</a:t>
            </a:r>
            <a:r>
              <a:rPr lang="de-DE" dirty="0"/>
              <a:t>/en im Rahmen des Einsatzes des </a:t>
            </a:r>
            <a:r>
              <a:rPr lang="de-DE" dirty="0" err="1"/>
              <a:t>BBO</a:t>
            </a:r>
            <a:r>
              <a:rPr lang="de-DE" dirty="0"/>
              <a:t>-Tools:</a:t>
            </a:r>
            <a:r>
              <a:rPr lang="de-AT" b="1" dirty="0"/>
              <a:t> </a:t>
            </a:r>
            <a:r>
              <a:rPr lang="de-DE" b="1" dirty="0"/>
              <a:t>Die Schulleitung klärt gemeinsam mit den BO-Koordinator/</a:t>
            </a:r>
            <a:r>
              <a:rPr lang="de-DE" b="1" dirty="0" err="1"/>
              <a:t>inn</a:t>
            </a:r>
            <a:r>
              <a:rPr lang="de-DE" b="1" dirty="0"/>
              <a:t>/en und den BO-Lehrkräften sowie  Schülerberater/inne/n die organisatorischen Abläufe zur Durchführung des Online-Tools zu Beginn der 7. Schulstufe. Damit tragen die BO-Koordinator/</a:t>
            </a:r>
            <a:r>
              <a:rPr lang="de-DE" b="1" dirty="0" err="1"/>
              <a:t>inn</a:t>
            </a:r>
            <a:r>
              <a:rPr lang="de-DE" b="1" dirty="0"/>
              <a:t>/en in Absprache mit der Schulleitung die Verantwortung für die Prozessplanung. Sie tragen auch Sorge dafür, dass die Eltern von der Durchführung des </a:t>
            </a:r>
            <a:r>
              <a:rPr lang="de-DE" b="1" dirty="0" err="1"/>
              <a:t>BBO</a:t>
            </a:r>
            <a:r>
              <a:rPr lang="de-DE" b="1" dirty="0"/>
              <a:t>-Tools informiert sind (was am besten z.B. im Rahmen eines Klassenforums /SGA oder schriftlich geschieht). </a:t>
            </a:r>
          </a:p>
          <a:p>
            <a:r>
              <a:rPr lang="de-DE" b="1" dirty="0"/>
              <a:t>Liegen die aggregierten Klassen-Ergebnisse vor, werden innerhalb einer (von der </a:t>
            </a:r>
            <a:r>
              <a:rPr lang="de-DE" b="1" dirty="0" err="1"/>
              <a:t>BOKoordination</a:t>
            </a:r>
            <a:r>
              <a:rPr lang="de-DE" b="1" dirty="0"/>
              <a:t> initiierten) Teambesprechung die nächsten Schritte überlegt, die sich für die </a:t>
            </a:r>
          </a:p>
          <a:p>
            <a:r>
              <a:rPr lang="de-DE" b="1" dirty="0"/>
              <a:t>jeweilige Klasse aufgrund der Ergebnisse ergeben, z.B. die Organisation von Realbegegnungen oder der Besuch eines Berufsinformationszentrums des AMS. Ebenso überlegt werden sollte, wie und zu welchem Zeitpunkt die mit den individuellen Ergebnissen in Verbindung stehenden Arbeitsblätter bearbeitet werden (z.B. direkt im BO-Unterricht oder zuhause mit einer späteren Reflexion in der Klasse). </a:t>
            </a:r>
          </a:p>
          <a:p>
            <a:endParaRPr lang="de-AT" sz="1200" b="0" i="0" u="none" strike="noStrike" kern="1200" baseline="0" dirty="0">
              <a:solidFill>
                <a:schemeClr val="tx1"/>
              </a:solidFill>
              <a:latin typeface="+mn-lt"/>
              <a:ea typeface="+mn-ea"/>
              <a:cs typeface="+mn-cs"/>
            </a:endParaRPr>
          </a:p>
          <a:p>
            <a:r>
              <a:rPr lang="de-DE" dirty="0"/>
              <a:t>Aufgabe der BO-Lehrer/innen bzw. Lehrer/innen, die BO integrativ unterrichten: </a:t>
            </a:r>
            <a:r>
              <a:rPr lang="de-DE" b="1" dirty="0"/>
              <a:t>Die BO-Lehrkräfte begleiten in Absprache mit dem/der BO-Koordinator/in bzw. auch mit dem Klassenvorstand die konkrete Durchführung des Online-Tools. Die BO-Lehrer/innen sollten daher die Verantwortung für die Organisation des Computerraums, für die Generierung der Klassencodes und für die konkrete Durchführung sowie für die Sicherstellung dafür übernehmen, dass jede/r Schüler/in Zugang zu seinen/ihren Ergebnissen hat. Soweit ressourcenmäßig möglich, kann von den BO-Lehrkräften auch eine individuelle Beratung, wenn diese von einzelnen Schüler/inne/n gewünscht wird, durchgeführt werden. Sinnvollerweise wird die Beratung zu den Ergebnissen zwischen Lehrer/inne/n, die die Schüler/innen gut kennen und Schüler- und Bildungsberater/innen aufgeteilt. </a:t>
            </a:r>
            <a:endParaRPr lang="de-AT" b="1"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15</a:t>
            </a:fld>
            <a:endParaRPr lang="de-AT"/>
          </a:p>
        </p:txBody>
      </p:sp>
    </p:spTree>
    <p:extLst>
      <p:ext uri="{BB962C8B-B14F-4D97-AF65-F5344CB8AC3E}">
        <p14:creationId xmlns:p14="http://schemas.microsoft.com/office/powerpoint/2010/main" val="2459890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Aufgabe der Schüler- und Bildungsberater/innen (SBB):  </a:t>
            </a:r>
            <a:r>
              <a:rPr lang="de-DE" b="1" dirty="0"/>
              <a:t>Die Schülerberater/innen wirken im Rahmen des </a:t>
            </a:r>
            <a:r>
              <a:rPr lang="de-DE" b="1" dirty="0" err="1"/>
              <a:t>BBO</a:t>
            </a:r>
            <a:r>
              <a:rPr lang="de-DE" b="1" dirty="0"/>
              <a:t>-Tools an Beratungen zu den Individualergebnissen der Schüler/innen mit und geben Unterstützung und Tipps für den Umgang mit den individuellen Ergebnissen. Dazu müssen die Schüler/innen selbst ihre Ergebnisse den Lehrkräften zeigen und den Wunsch nach Beratung äußern. Die Schülerberater/innen üben diese Beratungstätigkeit im Rahmen ihrer Aufgabe der Laufbahn- und Bildungsberatung aus. </a:t>
            </a:r>
          </a:p>
          <a:p>
            <a:endParaRPr lang="de-DE" dirty="0"/>
          </a:p>
          <a:p>
            <a:r>
              <a:rPr lang="de-DE" dirty="0"/>
              <a:t>Aufgabe des Klassenvorstands: </a:t>
            </a:r>
            <a:r>
              <a:rPr lang="de-DE" b="1" dirty="0"/>
              <a:t>Klassenvorstände werden ersucht, BO-Lehrer/innen und Schülerberater/innen im oben beschriebenen Prozess organisatorisch zu unterstützen und darauf achten, dass alle Schüler/innen das Online-Tool nutzen können, d.h. auch solche, die zum Zeitpunkt der ersten Durchführung des Tools im Unterricht nicht anwesend waren (z.B. durch Zusendung des Klassencodes zum Einstieg auf die Plattform). Wir möchten Klassenvorstände dazu ermutigen, das </a:t>
            </a:r>
            <a:r>
              <a:rPr lang="de-DE" b="1" dirty="0" err="1"/>
              <a:t>BBO</a:t>
            </a:r>
            <a:r>
              <a:rPr lang="de-DE" b="1" dirty="0"/>
              <a:t>-Tool als Möglichkeit zu einer verstärkten Zusammenarbeit zu nutzen und auch Fachlehrer/innen dazu ermuntern, das Erwerben von Career Management Skills (Laufbahngestaltungskompetenzen) innerhalb ihres Fachunterrichts zu unterstützen</a:t>
            </a:r>
          </a:p>
          <a:p>
            <a:endParaRPr lang="de-AT" sz="1200" b="1" i="0" u="none" strike="noStrike" kern="1200" baseline="0" dirty="0">
              <a:solidFill>
                <a:schemeClr val="tx1"/>
              </a:solidFill>
              <a:latin typeface="+mn-lt"/>
              <a:ea typeface="+mn-ea"/>
              <a:cs typeface="+mn-cs"/>
            </a:endParaRPr>
          </a:p>
          <a:p>
            <a:r>
              <a:rPr lang="de-AT" sz="1200" b="1" i="0" u="none" strike="noStrike" kern="1200" baseline="0" dirty="0">
                <a:solidFill>
                  <a:schemeClr val="tx1"/>
                </a:solidFill>
                <a:latin typeface="+mn-lt"/>
                <a:ea typeface="+mn-ea"/>
                <a:cs typeface="+mn-cs"/>
              </a:rPr>
              <a:t>Es empfiehlt sich, im Rahmen einer Schulkonferenz alle Lehrkräfte über den Einsatz und die Zielsetzungen des BO-Tools zu informieren. Diese Information kann von der Schulleitung, der BO-Koordination oder einer BO-Lehrkraft gegeben werden. </a:t>
            </a:r>
          </a:p>
          <a:p>
            <a:endParaRPr lang="de-AT" sz="1200" b="1" i="0" u="none" strike="noStrike" kern="1200" baseline="0" dirty="0">
              <a:solidFill>
                <a:schemeClr val="tx1"/>
              </a:solidFill>
              <a:latin typeface="+mn-lt"/>
              <a:ea typeface="+mn-ea"/>
              <a:cs typeface="+mn-cs"/>
            </a:endParaRPr>
          </a:p>
          <a:p>
            <a:endParaRPr lang="de-AT" sz="1200" b="0" i="0" u="none" strike="noStrike" kern="1200" baseline="0" dirty="0">
              <a:solidFill>
                <a:schemeClr val="tx1"/>
              </a:solidFill>
              <a:latin typeface="+mn-lt"/>
              <a:ea typeface="+mn-ea"/>
              <a:cs typeface="+mn-cs"/>
            </a:endParaRPr>
          </a:p>
          <a:p>
            <a:endParaRPr lang="de-AT"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16</a:t>
            </a:fld>
            <a:endParaRPr lang="de-AT"/>
          </a:p>
        </p:txBody>
      </p:sp>
    </p:spTree>
    <p:extLst>
      <p:ext uri="{BB962C8B-B14F-4D97-AF65-F5344CB8AC3E}">
        <p14:creationId xmlns:p14="http://schemas.microsoft.com/office/powerpoint/2010/main" val="1426008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AT" sz="1200" kern="1200" baseline="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F0A5DA3B-92D6-4D4B-9895-D15CB563B5E4}" type="slidenum">
              <a:rPr lang="de-AT" smtClean="0"/>
              <a:pPr/>
              <a:t>17</a:t>
            </a:fld>
            <a:endParaRPr lang="de-AT"/>
          </a:p>
        </p:txBody>
      </p:sp>
    </p:spTree>
    <p:extLst>
      <p:ext uri="{BB962C8B-B14F-4D97-AF65-F5344CB8AC3E}">
        <p14:creationId xmlns:p14="http://schemas.microsoft.com/office/powerpoint/2010/main" val="855943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AT" sz="1200" kern="1200" baseline="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F0A5DA3B-92D6-4D4B-9895-D15CB563B5E4}" type="slidenum">
              <a:rPr lang="de-AT" smtClean="0"/>
              <a:pPr/>
              <a:t>18</a:t>
            </a:fld>
            <a:endParaRPr lang="de-AT"/>
          </a:p>
        </p:txBody>
      </p:sp>
    </p:spTree>
    <p:extLst>
      <p:ext uri="{BB962C8B-B14F-4D97-AF65-F5344CB8AC3E}">
        <p14:creationId xmlns:p14="http://schemas.microsoft.com/office/powerpoint/2010/main" val="2205925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b="1" dirty="0"/>
              <a:t>Schüler/innen erhalten ein Online Ergebnis UND ein Ergebnis-</a:t>
            </a:r>
            <a:r>
              <a:rPr lang="de-AT" b="1" dirty="0" err="1"/>
              <a:t>pdf</a:t>
            </a:r>
            <a:endParaRPr lang="de-AT" b="1" dirty="0"/>
          </a:p>
          <a:p>
            <a:endParaRPr lang="de-AT" b="1" dirty="0"/>
          </a:p>
          <a:p>
            <a:r>
              <a:rPr lang="de-DE" b="1" dirty="0"/>
              <a:t>Bei diesen individuellen Ergebnissen gibt es insgesamt 48 Empfehlungstexte. Jeder Empfehlungstext in der Ergebnisdatei setzt sich zusammen aus einem Einführungstext, wobei jede/r Schüler/in dabei eine Rückmeldung zur Berufswahlreife –Teil 1- (also darüber, wo jemand in Bezug auf seine Laufbahngestaltungskompetenzen steht) bekommt, weiters zum jeweiligen Beratungsbedarf (so dieser besteht) – </a:t>
            </a:r>
            <a:r>
              <a:rPr lang="de-DE" b="1" dirty="0" err="1"/>
              <a:t>TeiL</a:t>
            </a:r>
            <a:r>
              <a:rPr lang="de-DE" b="1" dirty="0"/>
              <a:t> 2, d.h. an wen er/sie sich wenden kann und zu den eigenen Interessen – Teil 3.</a:t>
            </a:r>
          </a:p>
          <a:p>
            <a:r>
              <a:rPr lang="de-DE" b="1" dirty="0"/>
              <a:t>Es kann sein, dass keine Interessen ausgewiesen werden. Das bedeutet, dass die Interessen noch nicht eindeutig ausgeprägt sind. </a:t>
            </a:r>
          </a:p>
          <a:p>
            <a:endParaRPr lang="de-AT" b="1" dirty="0"/>
          </a:p>
          <a:p>
            <a:endParaRPr lang="de-AT"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19</a:t>
            </a:fld>
            <a:endParaRPr lang="de-AT"/>
          </a:p>
        </p:txBody>
      </p:sp>
    </p:spTree>
    <p:extLst>
      <p:ext uri="{BB962C8B-B14F-4D97-AF65-F5344CB8AC3E}">
        <p14:creationId xmlns:p14="http://schemas.microsoft.com/office/powerpoint/2010/main" val="378481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Zusätzlich sind für den Teil 2 am Ergebnisblatt Empfehlungen für die Arbeit mit jeweils vier Arbeitsblättern ausgewiesen, und zwar eines pro Dimension Ziele, Planung, Recherche und (Entscheidungs-)Sicherheit – je nachdem ob sie/er über- bzw. unterdurchschnittlich in dieser Dimension abschneidet. Z.B. im Bereich der Planung werden Interviews vorgeschlagen, für die Führung dieser Interviews gibt es ein eigenes Blatt mit Tipps zur Durchführung. Die Arbeitsblätter können sowohl individuell (also alleine oder mithilfe der Eltern) oder didaktisch angeleitet im BO-Unterricht bearbeitet werden. In den ausgegebenen Empfehlungstexten finden sich individuelle Anleitungen für empfehlenswerte nächste Schritte im Rahmen der eigenen Orientierung für die weitere Bildungslaufbahn. </a:t>
            </a:r>
            <a:endParaRPr lang="de-AT" b="1" dirty="0"/>
          </a:p>
          <a:p>
            <a:r>
              <a:rPr lang="de-DE" b="1" dirty="0"/>
              <a:t>Auch der individuelle Ergebniscode</a:t>
            </a:r>
            <a:r>
              <a:rPr lang="de-DE" dirty="0"/>
              <a:t> und </a:t>
            </a:r>
            <a:r>
              <a:rPr lang="de-DE" b="1" dirty="0"/>
              <a:t>die Einverständniserklärung </a:t>
            </a:r>
            <a:r>
              <a:rPr lang="de-DE" dirty="0"/>
              <a:t>werden ausgewiesen. </a:t>
            </a:r>
          </a:p>
          <a:p>
            <a:r>
              <a:rPr lang="de-DE" b="1" dirty="0"/>
              <a:t>Die individuellen Ergebnisse stehen, wie bereits erwähnt, nur den Schüler/inne/n und deren Eltern zur Verfügung und werden vom System für jeden Einzelnen – je nach Antworteingaben – ausgewertet.</a:t>
            </a:r>
          </a:p>
          <a:p>
            <a:endParaRPr lang="de-AT" b="1" dirty="0"/>
          </a:p>
          <a:p>
            <a:endParaRPr lang="de-AT" b="1" dirty="0"/>
          </a:p>
          <a:p>
            <a:endParaRPr lang="de-AT" b="1" dirty="0"/>
          </a:p>
          <a:p>
            <a:endParaRPr lang="de-AT" b="1" dirty="0"/>
          </a:p>
          <a:p>
            <a:endParaRPr lang="de-AT" b="1" dirty="0"/>
          </a:p>
          <a:p>
            <a:r>
              <a:rPr lang="de-AT" b="0" dirty="0"/>
              <a:t>Schüler/in Ergebnis besteht aus 4 Teilen (siehe Beilage) – was sieht Lehrer/in</a:t>
            </a:r>
          </a:p>
          <a:p>
            <a:r>
              <a:rPr lang="de-AT" b="0" dirty="0"/>
              <a:t>Intro (= Ergebnis Fragebogenteil 1) – diesen Text sieht Lehrerin bei „Statistik Empfehlungstexte“ &gt; Inhalt – hier ist auch farblich markiert, ob Beratungsbedarf (Ampelfarben) besteht (Screenshot stimmt leider farblich nicht)</a:t>
            </a:r>
          </a:p>
          <a:p>
            <a:r>
              <a:rPr lang="de-AT" b="0" dirty="0"/>
              <a:t>Interessen (5 Interessensbereiche aus Teil 3) – Lehrer/in sieht unter „schulische Fächerinteressen“ alle 16 Bereiche</a:t>
            </a:r>
          </a:p>
          <a:p>
            <a:endParaRPr lang="de-AT" b="0" dirty="0"/>
          </a:p>
          <a:p>
            <a:r>
              <a:rPr lang="de-AT" b="0" dirty="0"/>
              <a:t>Erläuterung zu Interessen auf Schülerergebnisblatt:</a:t>
            </a:r>
            <a:r>
              <a:rPr lang="de-AT" b="0" baseline="0" dirty="0"/>
              <a:t> </a:t>
            </a:r>
          </a:p>
          <a:p>
            <a:r>
              <a:rPr lang="de-AT" b="0" dirty="0"/>
              <a:t>Es werden alle Interessen genommen, deren Wert im Median oder darüber liegt und aus diesen verbleibenden Interessen, die fünf mit den höchsten Ausprägungen ausgewählt. Bei gleich hohen Ausprägungen erfolgt eine Zufallsauswahl. </a:t>
            </a:r>
          </a:p>
          <a:p>
            <a:r>
              <a:rPr lang="de-AT" b="0" dirty="0"/>
              <a:t>Oder folgender Text, wenn keine Interessen ausgewählt werden (da alle unter dem Median liegen): </a:t>
            </a:r>
          </a:p>
          <a:p>
            <a:r>
              <a:rPr lang="de-AT" b="0" dirty="0"/>
              <a:t>Dein Interessensprofil zeigt, dass du dich derzeit noch nicht festgelegt hast.</a:t>
            </a:r>
          </a:p>
          <a:p>
            <a:endParaRPr lang="de-AT" b="0" dirty="0"/>
          </a:p>
          <a:p>
            <a:endParaRPr lang="de-AT" b="0" dirty="0"/>
          </a:p>
          <a:p>
            <a:r>
              <a:rPr lang="de-AT" b="0" dirty="0"/>
              <a:t>4 Arbeitsblätter (= Ergebnis Teil 1) – wird Lehrer/in unter „Arbeitsblattempfehlungen“ angezeigt mit Verlinkung zum jeweiligen AB</a:t>
            </a:r>
          </a:p>
          <a:p>
            <a:r>
              <a:rPr lang="de-AT" b="0" dirty="0"/>
              <a:t>Beratungsbedarf (= Teil 2, zwei Textbausteine für gelbe und rote Ampel)  - sieht Lehrer/in anhand der Ampelfarben unter „Statistik Empfehlungstexte“ &gt; Inhalt</a:t>
            </a:r>
          </a:p>
          <a:p>
            <a:r>
              <a:rPr lang="de-AT" b="0" dirty="0"/>
              <a:t>Teil 2 (wenn Ampel rot): </a:t>
            </a:r>
          </a:p>
          <a:p>
            <a:r>
              <a:rPr lang="de-AT" b="0" dirty="0"/>
              <a:t>„Was deine Ergebnisse noch zeigen, ist, dass du dich manchmal in der Schule nicht wohlfühlst oder auch mit deinen Leistungen nicht zufrieden bist. Es wäre für dich sehr wichtig, eine Beratung bei dem/der Schülerberater/in an deiner Schule in Anspruch zu nehmen. Gemeinsam könnt ihr deine Situation besprechen. Du kannst dich auch an die zuständige schulpsychologische Beratungsstelle wenden oder andere regionale Beratungsangebote in Anspruch nehmen.“</a:t>
            </a:r>
          </a:p>
          <a:p>
            <a:endParaRPr lang="de-AT" b="0" dirty="0"/>
          </a:p>
          <a:p>
            <a:r>
              <a:rPr lang="de-AT" b="0" dirty="0"/>
              <a:t>Text rot: Beratung erforderlich</a:t>
            </a:r>
          </a:p>
          <a:p>
            <a:r>
              <a:rPr lang="de-AT" b="0" dirty="0"/>
              <a:t>Text gelb: Beratung empfehlenswert</a:t>
            </a:r>
          </a:p>
          <a:p>
            <a:endParaRPr lang="de-AT" b="0" dirty="0"/>
          </a:p>
          <a:p>
            <a:r>
              <a:rPr lang="de-AT" b="0" dirty="0"/>
              <a:t> </a:t>
            </a:r>
          </a:p>
          <a:p>
            <a:endParaRPr lang="de-AT" b="0" dirty="0"/>
          </a:p>
          <a:p>
            <a:endParaRPr lang="de-AT" b="0" dirty="0"/>
          </a:p>
          <a:p>
            <a:r>
              <a:rPr lang="de-AT" b="0" dirty="0"/>
              <a:t>Anmerkung: Beratungsergebnis und Klassenergebnis gibt es nur als Online-Ergebnis und kann daher nur aus der Bildschirmansicht gespeichert werden.</a:t>
            </a:r>
          </a:p>
          <a:p>
            <a:endParaRPr lang="de-AT"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20</a:t>
            </a:fld>
            <a:endParaRPr lang="de-AT"/>
          </a:p>
        </p:txBody>
      </p:sp>
    </p:spTree>
    <p:extLst>
      <p:ext uri="{BB962C8B-B14F-4D97-AF65-F5344CB8AC3E}">
        <p14:creationId xmlns:p14="http://schemas.microsoft.com/office/powerpoint/2010/main" val="3994228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AT" dirty="0"/>
              <a:t>Bildungsabbrüche entgegenwirken</a:t>
            </a:r>
          </a:p>
          <a:p>
            <a:pPr marL="171450" indent="-171450">
              <a:buFont typeface="Arial" panose="020B0604020202020204" pitchFamily="34" charset="0"/>
              <a:buChar char="•"/>
            </a:pPr>
            <a:r>
              <a:rPr lang="de-AT" dirty="0"/>
              <a:t>Guter Start des Bildungs- und Berufsorientierungsprozesses</a:t>
            </a:r>
          </a:p>
          <a:p>
            <a:pPr marL="171450" indent="-171450">
              <a:buFont typeface="Arial" panose="020B0604020202020204" pitchFamily="34" charset="0"/>
              <a:buChar char="•"/>
            </a:pPr>
            <a:r>
              <a:rPr lang="de-AT" dirty="0"/>
              <a:t>Guter Start in den Lebensorientierungsprozess </a:t>
            </a:r>
          </a:p>
          <a:p>
            <a:endParaRPr lang="de-AT" sz="1200" b="0" i="0" u="none" strike="noStrike" kern="1200" baseline="0" dirty="0">
              <a:solidFill>
                <a:schemeClr val="tx1"/>
              </a:solidFill>
              <a:latin typeface="+mn-lt"/>
              <a:ea typeface="+mn-ea"/>
              <a:cs typeface="+mn-cs"/>
            </a:endParaRPr>
          </a:p>
          <a:p>
            <a:endParaRPr lang="de-AT" sz="1200" b="0" i="0" u="none" strike="noStrike" kern="1200" baseline="0" dirty="0">
              <a:solidFill>
                <a:schemeClr val="tx1"/>
              </a:solidFill>
              <a:latin typeface="+mn-lt"/>
              <a:ea typeface="+mn-ea"/>
              <a:cs typeface="+mn-cs"/>
            </a:endParaRPr>
          </a:p>
          <a:p>
            <a:r>
              <a:rPr lang="de-AT" sz="1200" b="0" i="0" u="none" strike="noStrike" kern="1200" baseline="0" dirty="0">
                <a:solidFill>
                  <a:schemeClr val="tx1"/>
                </a:solidFill>
                <a:latin typeface="+mn-lt"/>
                <a:ea typeface="+mn-ea"/>
                <a:cs typeface="+mn-cs"/>
              </a:rPr>
              <a:t>Faktum: </a:t>
            </a:r>
          </a:p>
          <a:p>
            <a:r>
              <a:rPr lang="de-AT" sz="1200" b="0" i="0" u="none" strike="noStrike" kern="1200" baseline="0" dirty="0">
                <a:solidFill>
                  <a:schemeClr val="tx1"/>
                </a:solidFill>
                <a:latin typeface="+mn-lt"/>
                <a:ea typeface="+mn-ea"/>
                <a:cs typeface="+mn-cs"/>
              </a:rPr>
              <a:t> Hohe Verlustraten in der Sekundarstufe II, Schulabbrüche und -wechsel deuten auf eine Fehlorientierung hin. </a:t>
            </a:r>
          </a:p>
          <a:p>
            <a:endParaRPr lang="de-AT" sz="1200" b="0" i="0" u="none" strike="noStrike" kern="1200" baseline="0" dirty="0">
              <a:solidFill>
                <a:schemeClr val="tx1"/>
              </a:solidFill>
              <a:latin typeface="+mn-lt"/>
              <a:ea typeface="+mn-ea"/>
              <a:cs typeface="+mn-cs"/>
            </a:endParaRPr>
          </a:p>
          <a:p>
            <a:endParaRPr lang="de-AT" sz="1200" b="0" i="0" u="none" strike="noStrike" kern="1200" baseline="0" dirty="0">
              <a:solidFill>
                <a:schemeClr val="tx1"/>
              </a:solidFill>
              <a:effectLst/>
              <a:latin typeface="+mn-lt"/>
              <a:ea typeface="+mn-ea"/>
              <a:cs typeface="+mn-cs"/>
            </a:endParaRPr>
          </a:p>
          <a:p>
            <a:r>
              <a:rPr lang="de-AT" sz="1200" b="0" i="0" u="none" strike="noStrike" kern="1200" baseline="0" dirty="0">
                <a:solidFill>
                  <a:schemeClr val="tx1"/>
                </a:solidFill>
                <a:effectLst/>
                <a:latin typeface="+mn-lt"/>
                <a:ea typeface="+mn-ea"/>
                <a:cs typeface="+mn-cs"/>
              </a:rPr>
              <a:t>Wie sieht das genau aus? </a:t>
            </a:r>
            <a:endParaRPr lang="de-AT" sz="1200" kern="1200" baseline="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A5DA3B-92D6-4D4B-9895-D15CB563B5E4}" type="slidenum">
              <a:rPr kumimoji="0" lang="de-AT"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de-A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2300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Schüler/innen, die laut diesem Ergebnisblatt einen vorhandenen bzw. dringenden Beratungsbedarf haben, sollten sich an den/die BO-Lehrer/in, an die Schülerberatung oder an andere, an der Schule beratend tätige Personen wenden,</a:t>
            </a:r>
            <a:r>
              <a:rPr lang="de-DE" dirty="0"/>
              <a:t> z.B. im Rahmen der Schulpsychologie oder der Schulsozialarbeit (so diese vorhanden ist)</a:t>
            </a:r>
          </a:p>
          <a:p>
            <a:endParaRPr lang="de-DE" dirty="0"/>
          </a:p>
          <a:p>
            <a:r>
              <a:rPr lang="de-DE" b="1" dirty="0"/>
              <a:t>Die Schüler/innen sollten zudem wissen, dass sie sich in Bildungslaufbahnfragen stets an die Schüler- und Bildungsberatung wenden können und diese dann entsprechend des Beratungsbedarfs weiterverweist. Bei Schüler/inne/n im individuellen 9. Schulbesuchsjahr kann das Jugendcoaching hinzugezogen werden</a:t>
            </a:r>
            <a:r>
              <a:rPr lang="de-DE" dirty="0"/>
              <a:t>. </a:t>
            </a:r>
            <a:r>
              <a:rPr lang="de-DE" b="1" dirty="0"/>
              <a:t>Das Jugendcoaching</a:t>
            </a:r>
            <a:r>
              <a:rPr lang="de-DE" dirty="0"/>
              <a:t>, ein Programm des Sozialministeriumservice im Auftrag des Sozialministeriums bzw. des Arbeitsministeriums, </a:t>
            </a:r>
            <a:r>
              <a:rPr lang="de-DE" b="1" dirty="0"/>
              <a:t>berät schulabbruchsgefährdete bzw. ausgrenzungsgefährdete Schüler/innen im Rahmen </a:t>
            </a:r>
            <a:r>
              <a:rPr lang="de-DE" dirty="0"/>
              <a:t>eines </a:t>
            </a:r>
            <a:r>
              <a:rPr lang="de-DE" dirty="0" err="1"/>
              <a:t>CaseManagement</a:t>
            </a:r>
            <a:r>
              <a:rPr lang="de-DE" dirty="0"/>
              <a:t>-Ansatzes (</a:t>
            </a:r>
            <a:r>
              <a:rPr lang="de-DE" b="0" i="0" dirty="0">
                <a:solidFill>
                  <a:srgbClr val="3A3A3A"/>
                </a:solidFill>
                <a:effectLst/>
                <a:latin typeface="Montserrat" panose="020B0604020202020204" pitchFamily="2" charset="0"/>
              </a:rPr>
              <a:t>- </a:t>
            </a:r>
            <a:r>
              <a:rPr lang="de-DE" dirty="0"/>
              <a:t>mehr Informationen dazu unter www.neba.at/jugendcoaching). </a:t>
            </a:r>
            <a:r>
              <a:rPr lang="de-DE" b="1" dirty="0"/>
              <a:t>Bei massiven Gefährdungen im Bereich der psychosozialen Gesundheit und/oder der Bildungslaufbahn kann auch die regionale Schulpsychologie-Bildungsberatung kontaktiert werden</a:t>
            </a:r>
            <a:r>
              <a:rPr lang="de-DE" dirty="0"/>
              <a:t>. Das psychosoziale Unterstützungssystem am Schulstandort soll hier zum Einsatz kommen; es empfiehlt sich eine entsprechend abgestimmte Kommunikation, Kooperation und Koordination der einzelnen Beratungspersonen untereinander. </a:t>
            </a:r>
          </a:p>
          <a:p>
            <a:endParaRPr lang="de-DE" dirty="0"/>
          </a:p>
          <a:p>
            <a:r>
              <a:rPr lang="de-DE" b="0" i="0" dirty="0">
                <a:solidFill>
                  <a:srgbClr val="3A3A3A"/>
                </a:solidFill>
                <a:effectLst/>
                <a:latin typeface="Montserrat" panose="020B0604020202020204" pitchFamily="2" charset="0"/>
              </a:rPr>
              <a:t>Das langfristige Ziel des Case Managements ist es also, den Klienten zu befähigen Unterstützungsleistungen selbstständig einzufordern und eigene Fähigkeiten zu nutzen, wodurch nur in einem geringen Maß in seine Lebenswelt eingegriffen wird </a:t>
            </a:r>
          </a:p>
          <a:p>
            <a:endParaRPr lang="de-DE" b="0" i="0" dirty="0">
              <a:solidFill>
                <a:srgbClr val="3A3A3A"/>
              </a:solidFill>
              <a:effectLst/>
              <a:latin typeface="Montserrat" panose="020B0604020202020204" pitchFamily="2" charset="0"/>
            </a:endParaRPr>
          </a:p>
          <a:p>
            <a:endParaRPr lang="de-AT" dirty="0"/>
          </a:p>
        </p:txBody>
      </p:sp>
      <p:sp>
        <p:nvSpPr>
          <p:cNvPr id="4" name="Foliennummernplatzhalter 3"/>
          <p:cNvSpPr>
            <a:spLocks noGrp="1"/>
          </p:cNvSpPr>
          <p:nvPr>
            <p:ph type="sldNum" sz="quarter" idx="5"/>
          </p:nvPr>
        </p:nvSpPr>
        <p:spPr/>
        <p:txBody>
          <a:bodyPr/>
          <a:lstStyle/>
          <a:p>
            <a:fld id="{F0A5DA3B-92D6-4D4B-9895-D15CB563B5E4}" type="slidenum">
              <a:rPr lang="de-AT" smtClean="0"/>
              <a:pPr/>
              <a:t>21</a:t>
            </a:fld>
            <a:endParaRPr lang="de-AT"/>
          </a:p>
        </p:txBody>
      </p:sp>
    </p:spTree>
    <p:extLst>
      <p:ext uri="{BB962C8B-B14F-4D97-AF65-F5344CB8AC3E}">
        <p14:creationId xmlns:p14="http://schemas.microsoft.com/office/powerpoint/2010/main" val="2345765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Hier ist ein Überblick über die Arbeitsblätter und ihre Zuordnungen dargestellt</a:t>
            </a:r>
          </a:p>
          <a:p>
            <a:r>
              <a:rPr lang="de-AT" b="1" dirty="0"/>
              <a:t>Es gibt insgesamt</a:t>
            </a:r>
            <a:r>
              <a:rPr lang="de-AT" b="1" baseline="0" dirty="0"/>
              <a:t> 8 Arbeitsblätter, welche in 4 Bereiche eingeteilt sind. </a:t>
            </a:r>
          </a:p>
          <a:p>
            <a:r>
              <a:rPr lang="de-AT" b="1" baseline="0" dirty="0"/>
              <a:t>Aus jedem Bereich gibt es wiederum 2 Arbeitsblätter, die entweder für überdurchschnittliche oder unterdurchschnittliche Ergebnisse herangezogen werden können. </a:t>
            </a:r>
          </a:p>
          <a:p>
            <a:r>
              <a:rPr lang="de-DE" dirty="0"/>
              <a:t>Die Abkürzungen am Ende stehen jeweils für die Dimension und das über- bzw. unterdurchschnittliche Abschneiden: </a:t>
            </a:r>
            <a:endParaRPr lang="de-AT" baseline="0" dirty="0"/>
          </a:p>
          <a:p>
            <a:r>
              <a:rPr lang="de-AT" baseline="0" dirty="0"/>
              <a:t>Z = Ziele, P = Planung, R = Recherche, S = Sicherheit</a:t>
            </a:r>
          </a:p>
          <a:p>
            <a:r>
              <a:rPr lang="de-AT" baseline="0" dirty="0"/>
              <a:t>h = überdurchschnittlich</a:t>
            </a:r>
          </a:p>
          <a:p>
            <a:r>
              <a:rPr lang="de-AT" baseline="0" dirty="0"/>
              <a:t>n = unterdurchschnittlich </a:t>
            </a:r>
            <a:endParaRPr lang="de-AT"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22</a:t>
            </a:fld>
            <a:endParaRPr lang="de-AT"/>
          </a:p>
        </p:txBody>
      </p:sp>
    </p:spTree>
    <p:extLst>
      <p:ext uri="{BB962C8B-B14F-4D97-AF65-F5344CB8AC3E}">
        <p14:creationId xmlns:p14="http://schemas.microsoft.com/office/powerpoint/2010/main" val="3948207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AT" sz="1200" kern="1200" baseline="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F0A5DA3B-92D6-4D4B-9895-D15CB563B5E4}" type="slidenum">
              <a:rPr lang="de-AT" smtClean="0"/>
              <a:pPr/>
              <a:t>23</a:t>
            </a:fld>
            <a:endParaRPr lang="de-AT"/>
          </a:p>
        </p:txBody>
      </p:sp>
    </p:spTree>
    <p:extLst>
      <p:ext uri="{BB962C8B-B14F-4D97-AF65-F5344CB8AC3E}">
        <p14:creationId xmlns:p14="http://schemas.microsoft.com/office/powerpoint/2010/main" val="1972531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de-AT"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Bei den Laufbahngestaltungskompetenzen und den Schulerfolgskriterien wird in der Grafik der jeweils kleinste bzw. größte vorkommende Wert und der Median</a:t>
            </a:r>
            <a:r>
              <a:rPr lang="de-AT" sz="1800" b="1" dirty="0">
                <a:effectLst/>
                <a:latin typeface="Calibri" panose="020F0502020204030204" pitchFamily="34" charset="0"/>
                <a:ea typeface="Calibri" panose="020F0502020204030204" pitchFamily="34" charset="0"/>
                <a:cs typeface="Times New Roman" panose="02020603050405020304" pitchFamily="18" charset="0"/>
              </a:rPr>
              <a:t> </a:t>
            </a:r>
            <a:r>
              <a:rPr lang="de-AT" sz="1800" b="0" dirty="0">
                <a:effectLst/>
                <a:latin typeface="Calibri" panose="020F0502020204030204" pitchFamily="34" charset="0"/>
                <a:ea typeface="Calibri" panose="020F0502020204030204" pitchFamily="34" charset="0"/>
                <a:cs typeface="Times New Roman" panose="02020603050405020304" pitchFamily="18" charset="0"/>
              </a:rPr>
              <a:t>(</a:t>
            </a:r>
            <a:r>
              <a:rPr lang="de-AT" sz="1800" b="0" dirty="0">
                <a:solidFill>
                  <a:srgbClr val="111111"/>
                </a:solidFill>
                <a:effectLst/>
                <a:latin typeface="Helvetica" panose="020B0604020202020204" pitchFamily="34" charset="0"/>
                <a:ea typeface="Calibri" panose="020F0502020204030204" pitchFamily="34" charset="0"/>
                <a:cs typeface="Times New Roman" panose="02020603050405020304" pitchFamily="18" charset="0"/>
              </a:rPr>
              <a:t>Der Median der Messwerte einer Urliste ist derjenige Messwert, der genau „in der Mitte“ steht, wenn man die Messwerte der Größe nach sortiert</a:t>
            </a:r>
            <a:r>
              <a:rPr lang="de-AT" sz="1800" b="0" dirty="0">
                <a:effectLst/>
                <a:latin typeface="Calibri" panose="020F0502020204030204" pitchFamily="34" charset="0"/>
                <a:ea typeface="Calibri" panose="020F0502020204030204" pitchFamily="34" charset="0"/>
                <a:cs typeface="Times New Roman" panose="02020603050405020304" pitchFamily="18" charset="0"/>
              </a:rPr>
              <a:t>) </a:t>
            </a:r>
            <a:r>
              <a:rPr lang="de-AT" sz="1800" b="1" dirty="0">
                <a:effectLst/>
                <a:latin typeface="Calibri" panose="020F0502020204030204" pitchFamily="34" charset="0"/>
                <a:ea typeface="Calibri" panose="020F0502020204030204" pitchFamily="34" charset="0"/>
                <a:cs typeface="Times New Roman" panose="02020603050405020304" pitchFamily="18" charset="0"/>
              </a:rPr>
              <a:t>angezeigt. </a:t>
            </a:r>
            <a:r>
              <a:rPr lang="de-AT"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Die Werte zeigen an, wo die Schüler/innen in Bezug auf die vier Dimensionen Ziele, Planung, Recherche und (Entscheidungs-)Sicherheit bzw. in Bezug auf Schulerfolgskriterien stehen.</a:t>
            </a:r>
            <a:r>
              <a:rPr lang="de-AT" sz="1800" b="1"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200"/>
              </a:spcBef>
              <a:spcAft>
                <a:spcPts val="0"/>
              </a:spcAft>
              <a:buClrTx/>
              <a:buSzTx/>
              <a:buFontTx/>
              <a:buNone/>
              <a:tabLst/>
              <a:defRPr/>
            </a:pPr>
            <a:r>
              <a:rPr lang="de-AT" sz="1200" b="0" i="0" u="none" strike="noStrike" kern="1200" baseline="0" dirty="0">
                <a:solidFill>
                  <a:schemeClr val="tx1"/>
                </a:solidFill>
                <a:latin typeface="+mn-lt"/>
                <a:ea typeface="+mn-ea"/>
                <a:cs typeface="+mn-cs"/>
              </a:rPr>
              <a:t>stehen. </a:t>
            </a:r>
          </a:p>
          <a:p>
            <a:pPr marL="0" marR="0" lvl="0" indent="0" algn="l" defTabSz="914400" rtl="0" eaLnBrk="1" fontAlgn="auto" latinLnBrk="0" hangingPunct="1">
              <a:lnSpc>
                <a:spcPct val="100000"/>
              </a:lnSpc>
              <a:spcBef>
                <a:spcPts val="200"/>
              </a:spcBef>
              <a:spcAft>
                <a:spcPts val="0"/>
              </a:spcAft>
              <a:buClrTx/>
              <a:buSzTx/>
              <a:buFontTx/>
              <a:buNone/>
              <a:tabLst/>
              <a:defRPr/>
            </a:pPr>
            <a:r>
              <a:rPr lang="de-AT" sz="1200" b="1" i="0" u="none" strike="noStrike" kern="1200" baseline="0" dirty="0">
                <a:solidFill>
                  <a:schemeClr val="tx1"/>
                </a:solidFill>
                <a:latin typeface="+mn-lt"/>
                <a:ea typeface="+mn-ea"/>
                <a:cs typeface="+mn-cs"/>
              </a:rPr>
              <a:t>Bei den Fächerinteressen sieht man ebenso die vorhandenen Ausprägungen innerhalb der Klasse. </a:t>
            </a:r>
          </a:p>
          <a:p>
            <a:pPr marL="0" marR="0" lvl="0" indent="0" algn="l" defTabSz="914400" rtl="0" eaLnBrk="1" fontAlgn="auto" latinLnBrk="0" hangingPunct="1">
              <a:lnSpc>
                <a:spcPct val="100000"/>
              </a:lnSpc>
              <a:spcBef>
                <a:spcPts val="200"/>
              </a:spcBef>
              <a:spcAft>
                <a:spcPts val="0"/>
              </a:spcAft>
              <a:buClrTx/>
              <a:buSzTx/>
              <a:buFontTx/>
              <a:buNone/>
              <a:tabLst/>
              <a:defRPr/>
            </a:pPr>
            <a:endParaRPr lang="de-AT"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200"/>
              </a:spcBef>
              <a:spcAft>
                <a:spcPts val="0"/>
              </a:spcAft>
              <a:buClrTx/>
              <a:buSzTx/>
              <a:buFontTx/>
              <a:buNone/>
              <a:tabLst/>
              <a:defRPr/>
            </a:pPr>
            <a:r>
              <a:rPr lang="de-AT"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Anmerkung zu PR (Prozentrang):</a:t>
            </a:r>
          </a:p>
          <a:p>
            <a:pPr algn="just">
              <a:lnSpc>
                <a:spcPct val="107000"/>
              </a:lnSpc>
              <a:spcAft>
                <a:spcPts val="800"/>
              </a:spcAft>
            </a:pPr>
            <a:r>
              <a:rPr lang="de-A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Der Prozentrang im aggregierten Klassenergebnis gibt an, wo die Klassenleistung der jeweiligen Klasse innerhalb einer Vergleichsgruppe (alle Klassen der </a:t>
            </a:r>
            <a:r>
              <a:rPr lang="de-AT" sz="18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Erstpilotierung</a:t>
            </a:r>
            <a:r>
              <a:rPr lang="de-A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einzuordnen ist.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A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Beispiel Prozentrang (PR):</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AT"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Ein Kind, das bei einem Rechtschreibtest einen Prozentrang von 70 einnimmt, ist somit besser als 69% und schlechter als 30% der Kinder in der Vergleichsgruppe</a:t>
            </a:r>
            <a:r>
              <a:rPr lang="de-AT" sz="18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AT" sz="1800" b="1"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Umgemünzt auf das aggregierte Klassenergebnis bedeutet das:</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AT" sz="18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Bei der Durchführung des BO-Tools wird jedem einzelnen Kind (bei den einzelnen Skalen der Laufbahngestaltungskompetenzen und bei den Schulerfolgskriterien) ein Prozentrang zugewiesen.</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200"/>
              </a:spcBef>
              <a:spcAft>
                <a:spcPts val="0"/>
              </a:spcAft>
              <a:buClrTx/>
              <a:buSzTx/>
              <a:buFontTx/>
              <a:buNone/>
              <a:tabLst/>
              <a:defRPr/>
            </a:pPr>
            <a:endParaRPr lang="de-AT"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AT" sz="18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 von 8 (bedeutet, dass das Kind mit dem geringsten Wert der Klasse bei den Zielen „besser“ abschneidet als 7% der Vergleichsgruppe [=</a:t>
            </a:r>
            <a:r>
              <a:rPr lang="de-AT" sz="1800" dirty="0" err="1">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SuS</a:t>
            </a:r>
            <a:r>
              <a:rPr lang="de-AT" sz="18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der </a:t>
            </a:r>
            <a:r>
              <a:rPr lang="de-AT" sz="1800" dirty="0" err="1">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Erstpilotierung</a:t>
            </a:r>
            <a:r>
              <a:rPr lang="de-AT" sz="18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aber „schlechter“ abschneidet als 92% der Vergleichsgruppe / PR von 8 bei den Zielen bedeutet also, dass 92% aller </a:t>
            </a:r>
            <a:r>
              <a:rPr lang="de-AT" sz="1800" dirty="0" err="1">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SuS</a:t>
            </a:r>
            <a:r>
              <a:rPr lang="de-AT" sz="18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der Vergleichsgruppe berufliche Ziele besser entfalten können und 7% aller </a:t>
            </a:r>
            <a:r>
              <a:rPr lang="de-AT" sz="1800" dirty="0" err="1">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SuS</a:t>
            </a:r>
            <a:r>
              <a:rPr lang="de-AT" sz="18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der Vergleichsgruppe können diese Ziele schlechter entfalten)</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AT" sz="18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Der Wert in der Mitte der Liste (in unserem BSP 30) bedeutet, dass wir maximal 50% Kinder haben, die einen PR darunter und maximal 50% Kinder, die einen Wert darüber erzielt haben.</a:t>
            </a:r>
            <a:r>
              <a:rPr lang="de-A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AT" sz="18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Um den Lehrer/innen noch mehr Informationen zu geben, wird auch die Spannweite der PR ausgegeben. Das heißt, dass die Lehrkräfte auf der linken Seite den kleinsten Prozentrang der Klasse sehen und auf der rechten Seite den größten. Der Schüler, der in dieser Klasse den kleinsten Wert bei den Zielen erreicht hat, hat einen PR von 8 und der Schüler, der den größten Wert erreicht hat, hat einen PR von 64.</a:t>
            </a:r>
            <a:r>
              <a:rPr lang="de-A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A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Das bietet insofern noch wichtige Informationen, weil – nur, weil der Median bei 30 liegt – wir noch lange nicht wissen, wie die restliche Verteilung in der Klasse aussieht.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A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AT" sz="1800" b="1"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Welche PR gelten nun aber als „normal“ und welche sind „bedenklich“?</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AT" sz="18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 zwischen 25 und 75 liegen im statistischen Durchschnittsbereich und können somit als „normal“ angesehen werden. Im Falle dieser Klasse (s. Screenshot) könnte man nun schlussfolgern, dass das Ergebnis dieser Klasse im Bereich der Ziele durchschnittlich ist.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de-AT" sz="1800"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Ein Medianwert von z.B. 23, was einem PR &lt; 25 entspricht bedeutet, dass die Hälfte der Klasse angibt, ihre Ziele unterdurchschnittlich gut entfalten zu können.</a:t>
            </a:r>
            <a:r>
              <a:rPr lang="de-A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200"/>
              </a:spcBef>
              <a:spcAft>
                <a:spcPts val="0"/>
              </a:spcAft>
              <a:buClrTx/>
              <a:buSzTx/>
              <a:buFontTx/>
              <a:buNone/>
              <a:tabLst/>
              <a:defRPr/>
            </a:pPr>
            <a:endParaRPr lang="de-AT"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200"/>
              </a:spcBef>
              <a:spcAft>
                <a:spcPts val="0"/>
              </a:spcAft>
              <a:buClrTx/>
              <a:buSzTx/>
              <a:buFontTx/>
              <a:buNone/>
              <a:tabLst/>
              <a:defRPr/>
            </a:pPr>
            <a:endParaRPr lang="de-AT"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200"/>
              </a:spcBef>
              <a:spcAft>
                <a:spcPts val="0"/>
              </a:spcAft>
              <a:buClrTx/>
              <a:buSzTx/>
              <a:buFontTx/>
              <a:buNone/>
              <a:tabLst/>
              <a:defRPr/>
            </a:pPr>
            <a:endParaRPr lang="de-AT"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200"/>
              </a:spcBef>
              <a:spcAft>
                <a:spcPts val="0"/>
              </a:spcAft>
              <a:buClrTx/>
              <a:buSzTx/>
              <a:buFontTx/>
              <a:buNone/>
              <a:tabLst/>
              <a:defRPr/>
            </a:pPr>
            <a:r>
              <a:rPr lang="de-AT"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Das Ergebnis des Fächerinteressenstests wird in Punkten (Absolutwerte) ausgegeben, weil es hier keinen Sinn macht, das Ergebnis mit der Normgruppe (</a:t>
            </a:r>
            <a:r>
              <a:rPr lang="de-AT" sz="1800" b="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SuS</a:t>
            </a:r>
            <a:r>
              <a:rPr lang="de-AT"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der </a:t>
            </a:r>
            <a:r>
              <a:rPr lang="de-AT" sz="1800" b="1"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Erstpilotierung</a:t>
            </a:r>
            <a:r>
              <a:rPr lang="de-AT"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zu vergleichen. Interessen sind etwas Individuelles und kein „Leistungsmerkmal“.</a:t>
            </a:r>
            <a:r>
              <a:rPr lang="de-AT"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de-AT" b="1" dirty="0"/>
          </a:p>
          <a:p>
            <a:endParaRPr lang="de-AT"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24</a:t>
            </a:fld>
            <a:endParaRPr lang="de-AT"/>
          </a:p>
        </p:txBody>
      </p:sp>
    </p:spTree>
    <p:extLst>
      <p:ext uri="{BB962C8B-B14F-4D97-AF65-F5344CB8AC3E}">
        <p14:creationId xmlns:p14="http://schemas.microsoft.com/office/powerpoint/2010/main" val="3421071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ct val="107000"/>
              </a:lnSpc>
              <a:spcAft>
                <a:spcPts val="800"/>
              </a:spcAft>
            </a:pPr>
            <a:r>
              <a:rPr lang="de-AT"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Die Statistik zu den Empfehlungstexten zeigt an, wie häufig jeweils einer der 48 Empfehlungstexte ausgegeben worden ist. </a:t>
            </a:r>
            <a:r>
              <a:rPr lang="de-AT"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Bei „i“ für Info können Sie den jeweiligen Text einsehen</a:t>
            </a:r>
            <a:r>
              <a:rPr lang="de-AT"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Ebenso verhält es sich mit den Arbeitsblattempfehlungen, </a:t>
            </a:r>
            <a:r>
              <a:rPr lang="de-AT" sz="1800" b="1" dirty="0">
                <a:effectLst/>
                <a:latin typeface="Calibri" panose="020F0502020204030204" pitchFamily="34" charset="0"/>
                <a:ea typeface="Calibri" panose="020F0502020204030204" pitchFamily="34" charset="0"/>
                <a:cs typeface="Times New Roman" panose="02020603050405020304" pitchFamily="18" charset="0"/>
              </a:rPr>
              <a:t>deren jeweilige Anzahl in den individuellen Ergebnisdateien dargestellt ist</a:t>
            </a:r>
            <a:r>
              <a:rPr lang="de-AT"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Auch hier können die Arbeitsblätter eingesehen werden.</a:t>
            </a:r>
            <a:r>
              <a:rPr lang="de-AT" sz="1800" b="1"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de-AT"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AT" sz="1200" b="1" i="0" u="none" strike="noStrike" kern="1200" baseline="0" dirty="0">
              <a:solidFill>
                <a:schemeClr val="tx1"/>
              </a:solidFill>
              <a:latin typeface="+mn-lt"/>
              <a:ea typeface="+mn-ea"/>
              <a:cs typeface="+mn-cs"/>
            </a:endParaRPr>
          </a:p>
          <a:p>
            <a:endParaRPr lang="de-AT" sz="1200" b="1" i="0" u="none" strike="noStrike" kern="1200" baseline="0" dirty="0">
              <a:solidFill>
                <a:schemeClr val="tx1"/>
              </a:solidFill>
              <a:latin typeface="+mn-lt"/>
              <a:ea typeface="+mn-ea"/>
              <a:cs typeface="+mn-cs"/>
            </a:endParaRPr>
          </a:p>
          <a:p>
            <a:endParaRPr lang="de-AT" sz="1200" b="1" i="0" u="none" strike="noStrike" kern="1200" baseline="0" dirty="0">
              <a:solidFill>
                <a:schemeClr val="tx1"/>
              </a:solidFill>
              <a:latin typeface="+mn-lt"/>
              <a:ea typeface="+mn-ea"/>
              <a:cs typeface="+mn-cs"/>
            </a:endParaRPr>
          </a:p>
          <a:p>
            <a:endParaRPr lang="de-AT" sz="1200" b="1" i="0" u="none" strike="noStrike" kern="1200" baseline="0" dirty="0">
              <a:solidFill>
                <a:schemeClr val="tx1"/>
              </a:solidFill>
              <a:latin typeface="+mn-lt"/>
              <a:ea typeface="+mn-ea"/>
              <a:cs typeface="+mn-cs"/>
            </a:endParaRPr>
          </a:p>
          <a:p>
            <a:endParaRPr lang="de-AT" sz="1200" b="1" i="0" u="none" strike="noStrike" kern="1200" baseline="0" dirty="0">
              <a:solidFill>
                <a:schemeClr val="tx1"/>
              </a:solidFill>
              <a:latin typeface="+mn-lt"/>
              <a:ea typeface="+mn-ea"/>
              <a:cs typeface="+mn-cs"/>
            </a:endParaRPr>
          </a:p>
          <a:p>
            <a:endParaRPr lang="de-AT" sz="1200" b="1" i="0" u="none" strike="noStrike" kern="1200" baseline="0" dirty="0">
              <a:solidFill>
                <a:schemeClr val="tx1"/>
              </a:solidFill>
              <a:latin typeface="+mn-lt"/>
              <a:ea typeface="+mn-ea"/>
              <a:cs typeface="+mn-cs"/>
            </a:endParaRPr>
          </a:p>
          <a:p>
            <a:endParaRPr lang="de-AT" sz="1200" b="1" i="0" u="none" strike="noStrike" kern="1200" baseline="0" dirty="0">
              <a:solidFill>
                <a:schemeClr val="tx1"/>
              </a:solidFill>
              <a:latin typeface="+mn-lt"/>
              <a:ea typeface="+mn-ea"/>
              <a:cs typeface="+mn-cs"/>
            </a:endParaRPr>
          </a:p>
          <a:p>
            <a:endParaRPr lang="de-AT" sz="1200" b="1" i="0" u="none" strike="noStrike" kern="1200" baseline="0" dirty="0">
              <a:solidFill>
                <a:schemeClr val="tx1"/>
              </a:solidFill>
              <a:latin typeface="+mn-lt"/>
              <a:ea typeface="+mn-ea"/>
              <a:cs typeface="+mn-cs"/>
            </a:endParaRPr>
          </a:p>
          <a:p>
            <a:endParaRPr lang="de-AT" sz="1200" b="1" i="0" u="none" strike="noStrike" kern="1200" baseline="0" dirty="0">
              <a:solidFill>
                <a:schemeClr val="tx1"/>
              </a:solidFill>
              <a:latin typeface="+mn-lt"/>
              <a:ea typeface="+mn-ea"/>
              <a:cs typeface="+mn-cs"/>
            </a:endParaRPr>
          </a:p>
          <a:p>
            <a:endParaRPr lang="de-AT" sz="1200" b="1" i="0" u="none" strike="noStrike" kern="1200" baseline="0" dirty="0">
              <a:solidFill>
                <a:schemeClr val="tx1"/>
              </a:solidFill>
              <a:latin typeface="+mn-lt"/>
              <a:ea typeface="+mn-ea"/>
              <a:cs typeface="+mn-cs"/>
            </a:endParaRPr>
          </a:p>
          <a:p>
            <a:endParaRPr lang="de-AT" sz="1200" b="1" i="0" u="none" strike="noStrike" kern="1200" baseline="0" dirty="0">
              <a:solidFill>
                <a:schemeClr val="tx1"/>
              </a:solidFill>
              <a:latin typeface="+mn-lt"/>
              <a:ea typeface="+mn-ea"/>
              <a:cs typeface="+mn-cs"/>
            </a:endParaRPr>
          </a:p>
          <a:p>
            <a:endParaRPr lang="de-AT" sz="1200" b="1" i="0" u="none" strike="noStrike" kern="1200" baseline="0" dirty="0">
              <a:solidFill>
                <a:schemeClr val="tx1"/>
              </a:solidFill>
              <a:latin typeface="+mn-lt"/>
              <a:ea typeface="+mn-ea"/>
              <a:cs typeface="+mn-cs"/>
            </a:endParaRPr>
          </a:p>
          <a:p>
            <a:r>
              <a:rPr lang="de-AT" sz="1200" b="1" i="0" u="none" strike="noStrike" kern="1200" baseline="0" dirty="0">
                <a:solidFill>
                  <a:schemeClr val="tx1"/>
                </a:solidFill>
                <a:latin typeface="+mn-lt"/>
                <a:ea typeface="+mn-ea"/>
                <a:cs typeface="+mn-cs"/>
              </a:rPr>
              <a:t>Interpretationshilfe</a:t>
            </a:r>
            <a:r>
              <a:rPr lang="de-AT" sz="1200" b="0" i="0" u="none" strike="noStrike" kern="1200" baseline="0" dirty="0">
                <a:solidFill>
                  <a:schemeClr val="tx1"/>
                </a:solidFill>
                <a:latin typeface="+mn-lt"/>
                <a:ea typeface="+mn-ea"/>
                <a:cs typeface="+mn-cs"/>
              </a:rPr>
              <a:t>: Die Statistik zu den Empfehlungstexten zeigt an, wie häufig jeweils einer der 48 Empfehlungstexte ausgegeben worden ist. Bei „i“ für Info können Sie den jeweiligen Text einsehen. </a:t>
            </a:r>
          </a:p>
          <a:p>
            <a:r>
              <a:rPr lang="de-AT" sz="1200" b="0" i="0" u="none" strike="noStrike" kern="1200" baseline="0" dirty="0">
                <a:solidFill>
                  <a:schemeClr val="tx1"/>
                </a:solidFill>
                <a:latin typeface="+mn-lt"/>
                <a:ea typeface="+mn-ea"/>
                <a:cs typeface="+mn-cs"/>
              </a:rPr>
              <a:t>Ebenso verhält es sich mit den Arbeitsblattempfehlungen, deren jeweilige Anzahl in den individuellen Ergebnisdateien dargestellt ist. Auch hier können die Arbeitsblätter eingesehen werden. </a:t>
            </a:r>
          </a:p>
          <a:p>
            <a:endParaRPr lang="de-AT" sz="1200" b="0" i="0" u="none" strike="noStrike" kern="1200" baseline="0" dirty="0">
              <a:solidFill>
                <a:schemeClr val="tx1"/>
              </a:solidFill>
              <a:latin typeface="+mn-lt"/>
              <a:ea typeface="+mn-ea"/>
              <a:cs typeface="+mn-cs"/>
            </a:endParaRPr>
          </a:p>
          <a:p>
            <a:r>
              <a:rPr lang="de-AT" b="1" dirty="0"/>
              <a:t>Schüler/in Ergebnis besteht aus 4 Teilen -</a:t>
            </a:r>
            <a:r>
              <a:rPr lang="de-AT" b="1" baseline="0" dirty="0"/>
              <a:t> </a:t>
            </a:r>
            <a:r>
              <a:rPr lang="de-AT" b="1" dirty="0"/>
              <a:t>was sieht Lehrer/in</a:t>
            </a:r>
            <a:endParaRPr lang="de-AT" dirty="0"/>
          </a:p>
          <a:p>
            <a:r>
              <a:rPr lang="de-AT" dirty="0"/>
              <a:t>Intro (= Ergebnis Teil 1) – diesen Text sieht </a:t>
            </a:r>
            <a:r>
              <a:rPr lang="de-AT" b="1" dirty="0"/>
              <a:t>Lehrerin</a:t>
            </a:r>
            <a:r>
              <a:rPr lang="de-AT" dirty="0"/>
              <a:t> bei „Statistik Empfehlungstexte“ &gt; Inhalt – hier ist auch farblich markiert, ob Beratungsbedarf (Ampelfarben) besteht (Screenshot stimmt leider farblich nicht)</a:t>
            </a:r>
          </a:p>
          <a:p>
            <a:r>
              <a:rPr lang="de-AT" dirty="0"/>
              <a:t>Interessen (5 Interessensbereiche aus Teil 3) – </a:t>
            </a:r>
            <a:r>
              <a:rPr lang="de-AT" b="1" dirty="0"/>
              <a:t>Lehrer/in</a:t>
            </a:r>
            <a:r>
              <a:rPr lang="de-AT" dirty="0"/>
              <a:t> sieht unter „schulische Fächerinteressen“ alle 16 Bereiche</a:t>
            </a:r>
          </a:p>
          <a:p>
            <a:r>
              <a:rPr lang="de-AT" sz="1200" kern="1200" dirty="0">
                <a:solidFill>
                  <a:schemeClr val="tx1"/>
                </a:solidFill>
                <a:effectLst/>
                <a:latin typeface="+mn-lt"/>
                <a:ea typeface="+mn-ea"/>
                <a:cs typeface="+mn-cs"/>
              </a:rPr>
              <a:t>Arbeitsblätter (= Ergebnis Teil 1) – wird </a:t>
            </a:r>
            <a:r>
              <a:rPr lang="de-AT" sz="1200" b="1" kern="1200" dirty="0">
                <a:solidFill>
                  <a:schemeClr val="tx1"/>
                </a:solidFill>
                <a:effectLst/>
                <a:latin typeface="+mn-lt"/>
                <a:ea typeface="+mn-ea"/>
                <a:cs typeface="+mn-cs"/>
              </a:rPr>
              <a:t>Lehrer/in</a:t>
            </a:r>
            <a:r>
              <a:rPr lang="de-AT" sz="1200" kern="1200" dirty="0">
                <a:solidFill>
                  <a:schemeClr val="tx1"/>
                </a:solidFill>
                <a:effectLst/>
                <a:latin typeface="+mn-lt"/>
                <a:ea typeface="+mn-ea"/>
                <a:cs typeface="+mn-cs"/>
              </a:rPr>
              <a:t> unter „Arbeitsblattempfehlungen“ angezeigt mit Verlinkung zum jeweiligen AB</a:t>
            </a:r>
          </a:p>
          <a:p>
            <a:r>
              <a:rPr lang="de-AT" sz="1200" kern="1200" dirty="0">
                <a:solidFill>
                  <a:schemeClr val="tx1"/>
                </a:solidFill>
                <a:effectLst/>
                <a:latin typeface="+mn-lt"/>
                <a:ea typeface="+mn-ea"/>
                <a:cs typeface="+mn-cs"/>
              </a:rPr>
              <a:t> </a:t>
            </a:r>
          </a:p>
          <a:p>
            <a:r>
              <a:rPr lang="de-AT" sz="1200" kern="1200" dirty="0">
                <a:solidFill>
                  <a:schemeClr val="tx1"/>
                </a:solidFill>
                <a:effectLst/>
                <a:latin typeface="+mn-lt"/>
                <a:ea typeface="+mn-ea"/>
                <a:cs typeface="+mn-cs"/>
              </a:rPr>
              <a:t>Beratungsbedarf (= Teil 2, zwei Textbausteine für gelbe und rote Ampel)  - sieht </a:t>
            </a:r>
            <a:r>
              <a:rPr lang="de-AT" sz="1200" b="1" kern="1200" dirty="0">
                <a:solidFill>
                  <a:schemeClr val="tx1"/>
                </a:solidFill>
                <a:effectLst/>
                <a:latin typeface="+mn-lt"/>
                <a:ea typeface="+mn-ea"/>
                <a:cs typeface="+mn-cs"/>
              </a:rPr>
              <a:t>Lehrer/in</a:t>
            </a:r>
            <a:r>
              <a:rPr lang="de-AT" sz="1200" kern="1200" dirty="0">
                <a:solidFill>
                  <a:schemeClr val="tx1"/>
                </a:solidFill>
                <a:effectLst/>
                <a:latin typeface="+mn-lt"/>
                <a:ea typeface="+mn-ea"/>
                <a:cs typeface="+mn-cs"/>
              </a:rPr>
              <a:t> anhand der Ampelfarben unter „Statistik Empfehlungstexte“ &gt; </a:t>
            </a:r>
            <a:r>
              <a:rPr lang="de-AT" sz="1200" kern="1200" dirty="0" err="1">
                <a:solidFill>
                  <a:schemeClr val="tx1"/>
                </a:solidFill>
                <a:effectLst/>
                <a:latin typeface="+mn-lt"/>
                <a:ea typeface="+mn-ea"/>
                <a:cs typeface="+mn-cs"/>
              </a:rPr>
              <a:t>Inhal</a:t>
            </a:r>
            <a:endParaRPr lang="de-AT" dirty="0"/>
          </a:p>
          <a:p>
            <a:endParaRPr lang="de-AT" dirty="0"/>
          </a:p>
          <a:p>
            <a:endParaRPr lang="de-AT"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25</a:t>
            </a:fld>
            <a:endParaRPr lang="de-AT"/>
          </a:p>
        </p:txBody>
      </p:sp>
    </p:spTree>
    <p:extLst>
      <p:ext uri="{BB962C8B-B14F-4D97-AF65-F5344CB8AC3E}">
        <p14:creationId xmlns:p14="http://schemas.microsoft.com/office/powerpoint/2010/main" val="1130248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800" b="1" dirty="0">
                <a:solidFill>
                  <a:srgbClr val="000000"/>
                </a:solidFill>
                <a:effectLst/>
                <a:highlight>
                  <a:srgbClr val="FFFF00"/>
                </a:highlight>
                <a:latin typeface="Corbel" panose="020B0503020204020204" pitchFamily="34" charset="0"/>
                <a:ea typeface="Calibri" panose="020F0502020204030204" pitchFamily="34" charset="0"/>
                <a:cs typeface="Corbel" panose="020B0503020204020204" pitchFamily="34" charset="0"/>
              </a:rPr>
              <a:t>Das Klassenergebnis für diesen Fragebogenteil stellt dar, inwieweit die Berufswahlreife bei den Schülern/innen in dieser Klasse gegeben ist, d.h. inwieweit sie sich schon mit Fragen der späteren Schul- und/oder Berufswahl auseinandergesetzt haben</a:t>
            </a:r>
            <a:r>
              <a:rPr lang="de-AT" sz="1800" b="1" dirty="0">
                <a:solidFill>
                  <a:srgbClr val="000000"/>
                </a:solidFill>
                <a:effectLst/>
                <a:latin typeface="Corbel" panose="020B0503020204020204" pitchFamily="34" charset="0"/>
                <a:ea typeface="Calibri" panose="020F0502020204030204" pitchFamily="34" charset="0"/>
                <a:cs typeface="Corbel" panose="020B0503020204020204" pitchFamily="34" charset="0"/>
              </a:rPr>
              <a:t>. Ein zusammengefasstes Gesamtergebnis zeigt, inwieweit sich die Schüler/innen bereits mit ihrer eigenen Zukunft beschäftigt haben</a:t>
            </a:r>
            <a:r>
              <a:rPr lang="de-AT" sz="1800" b="1" dirty="0">
                <a:solidFill>
                  <a:srgbClr val="000000"/>
                </a:solidFill>
                <a:effectLst/>
                <a:highlight>
                  <a:srgbClr val="FFFF00"/>
                </a:highlight>
                <a:latin typeface="Corbel" panose="020B0503020204020204" pitchFamily="34" charset="0"/>
                <a:ea typeface="Calibri" panose="020F0502020204030204" pitchFamily="34" charset="0"/>
                <a:cs typeface="Corbel" panose="020B0503020204020204" pitchFamily="34" charset="0"/>
              </a:rPr>
              <a:t>. Konkret geht es um </a:t>
            </a:r>
            <a:r>
              <a:rPr lang="de-AT" sz="1800" b="1" dirty="0">
                <a:solidFill>
                  <a:srgbClr val="000000"/>
                </a:solidFill>
                <a:effectLst/>
                <a:latin typeface="Corbel" panose="020B0503020204020204" pitchFamily="34" charset="0"/>
                <a:ea typeface="Calibri" panose="020F0502020204030204" pitchFamily="34" charset="0"/>
                <a:cs typeface="Corbel" panose="020B0503020204020204" pitchFamily="34" charset="0"/>
              </a:rPr>
              <a:t>relevante Dimensionen der Berufswahlreife wie um </a:t>
            </a:r>
            <a:r>
              <a:rPr lang="de-AT" sz="1800" b="1" dirty="0">
                <a:solidFill>
                  <a:srgbClr val="000000"/>
                </a:solidFill>
                <a:effectLst/>
                <a:highlight>
                  <a:srgbClr val="FFFF00"/>
                </a:highlight>
                <a:latin typeface="Corbel" panose="020B0503020204020204" pitchFamily="34" charset="0"/>
                <a:ea typeface="Calibri" panose="020F0502020204030204" pitchFamily="34" charset="0"/>
                <a:cs typeface="Corbel" panose="020B0503020204020204" pitchFamily="34" charset="0"/>
              </a:rPr>
              <a:t>Zielorientierung, um Planungsfähigkeiten, um Kompetenzen zu fundierten Recherchen in Bezug auf weitere schulische und berufliche Möglichkeiten sowie um Entscheidungsfähigkeit bzw. Entscheidungssicherheit hinsichtlich der eigenen Zukunft bzw. der Bildungslaufbahn.</a:t>
            </a:r>
            <a:endParaRPr lang="de-AT" sz="1800" b="1" dirty="0">
              <a:solidFill>
                <a:srgbClr val="000000"/>
              </a:solidFill>
              <a:effectLst/>
              <a:latin typeface="Corbel" panose="020B0503020204020204" pitchFamily="34" charset="0"/>
              <a:ea typeface="Calibri" panose="020F0502020204030204" pitchFamily="34" charset="0"/>
              <a:cs typeface="Corbel" panose="020B0503020204020204" pitchFamily="34" charset="0"/>
            </a:endParaRPr>
          </a:p>
          <a:p>
            <a:r>
              <a:rPr lang="de-AT" sz="1800" b="1" dirty="0">
                <a:solidFill>
                  <a:srgbClr val="000000"/>
                </a:solidFill>
                <a:effectLst/>
                <a:latin typeface="Corbel" panose="020B0503020204020204" pitchFamily="34" charset="0"/>
                <a:ea typeface="Calibri" panose="020F0502020204030204" pitchFamily="34" charset="0"/>
                <a:cs typeface="Corbel" panose="020B0503020204020204" pitchFamily="34" charset="0"/>
              </a:rPr>
              <a:t> </a:t>
            </a:r>
          </a:p>
          <a:p>
            <a:r>
              <a:rPr lang="de-AT" sz="1800" b="1" dirty="0">
                <a:solidFill>
                  <a:srgbClr val="000000"/>
                </a:solidFill>
                <a:effectLst/>
                <a:highlight>
                  <a:srgbClr val="FFFF00"/>
                </a:highlight>
                <a:latin typeface="Corbel" panose="020B0503020204020204" pitchFamily="34" charset="0"/>
                <a:ea typeface="Calibri" panose="020F0502020204030204" pitchFamily="34" charset="0"/>
                <a:cs typeface="Corbel" panose="020B0503020204020204" pitchFamily="34" charset="0"/>
              </a:rPr>
              <a:t>Sowohl Individual- als auch Klassenergebnisse können z.B. zeigen, dass es im Bereich der Recherche noch viel Unterstützung und konkrete Angebote in und außerhalb des BO-Unterrichts braucht. </a:t>
            </a:r>
            <a:r>
              <a:rPr lang="de-AT" sz="1800" b="1" dirty="0">
                <a:solidFill>
                  <a:srgbClr val="000000"/>
                </a:solidFill>
                <a:effectLst/>
                <a:highlight>
                  <a:srgbClr val="00FF00"/>
                </a:highlight>
                <a:latin typeface="Corbel" panose="020B0503020204020204" pitchFamily="34" charset="0"/>
                <a:ea typeface="Calibri" panose="020F0502020204030204" pitchFamily="34" charset="0"/>
                <a:cs typeface="Corbel" panose="020B0503020204020204" pitchFamily="34" charset="0"/>
              </a:rPr>
              <a:t>Oder die aggregierten Ergebnisse für den Bereich der Planung zeigen, dass es die Auseinandersetzung mit konkreten Berufsbildern oder Berufen braucht, z.B. anhand von Interviews mit Personen zu ihren Berufen bzw. zu ihrer Berufswahl. Im BO-Unterricht können dann die einzelnen Arbeitsblätter Verwendung finden. Ebenso können die vielfältigen Arbeitsmaterialien der Sozialpartner im Unterricht verwendet werden. Der Kreativität der BO-Lehrer/innen sind hier keine Grenzen gesetzt</a:t>
            </a:r>
            <a:r>
              <a:rPr lang="de-AT" sz="1800" b="1" dirty="0">
                <a:solidFill>
                  <a:srgbClr val="000000"/>
                </a:solidFill>
                <a:effectLst/>
                <a:latin typeface="Corbel" panose="020B0503020204020204" pitchFamily="34" charset="0"/>
                <a:ea typeface="Calibri" panose="020F0502020204030204" pitchFamily="34" charset="0"/>
                <a:cs typeface="Corbel" panose="020B0503020204020204" pitchFamily="34" charset="0"/>
              </a:rPr>
              <a:t>.</a:t>
            </a:r>
          </a:p>
          <a:p>
            <a:r>
              <a:rPr lang="de-AT" sz="1800" b="1" dirty="0">
                <a:solidFill>
                  <a:srgbClr val="000000"/>
                </a:solidFill>
                <a:effectLst/>
                <a:latin typeface="Corbel" panose="020B0503020204020204" pitchFamily="34" charset="0"/>
                <a:ea typeface="Calibri" panose="020F0502020204030204" pitchFamily="34" charset="0"/>
                <a:cs typeface="Corbel" panose="020B0503020204020204" pitchFamily="34" charset="0"/>
              </a:rPr>
              <a:t> </a:t>
            </a:r>
          </a:p>
          <a:p>
            <a:endParaRPr lang="de-AT"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26</a:t>
            </a:fld>
            <a:endParaRPr lang="de-AT"/>
          </a:p>
        </p:txBody>
      </p:sp>
    </p:spTree>
    <p:extLst>
      <p:ext uri="{BB962C8B-B14F-4D97-AF65-F5344CB8AC3E}">
        <p14:creationId xmlns:p14="http://schemas.microsoft.com/office/powerpoint/2010/main" val="10037692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de-AT" sz="1800" b="1" dirty="0">
                <a:solidFill>
                  <a:srgbClr val="000000"/>
                </a:solidFill>
                <a:effectLst/>
                <a:highlight>
                  <a:srgbClr val="FFFF00"/>
                </a:highlight>
                <a:latin typeface="Corbel" panose="020B0503020204020204" pitchFamily="34" charset="0"/>
                <a:ea typeface="Calibri" panose="020F0502020204030204" pitchFamily="34" charset="0"/>
                <a:cs typeface="Corbel" panose="020B0503020204020204" pitchFamily="34" charset="0"/>
              </a:rPr>
              <a:t>Über die Abfrage einiger Faktoren bzw. Kriterien zum Schulerfolg können möglicherweise vorliegende Gefährdungen der Bildungslaufbahn innerhalb der Klasse abgelesen werden.</a:t>
            </a:r>
            <a:r>
              <a:rPr lang="de-AT" sz="1800" b="1" dirty="0">
                <a:solidFill>
                  <a:srgbClr val="000000"/>
                </a:solidFill>
                <a:effectLst/>
                <a:latin typeface="Corbel" panose="020B0503020204020204" pitchFamily="34" charset="0"/>
                <a:ea typeface="Calibri" panose="020F0502020204030204" pitchFamily="34" charset="0"/>
                <a:cs typeface="Corbel" panose="020B0503020204020204" pitchFamily="34" charset="0"/>
              </a:rPr>
              <a:t> </a:t>
            </a:r>
            <a:endParaRPr lang="de-AT"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AT" sz="1800" b="1" dirty="0">
                <a:solidFill>
                  <a:srgbClr val="000000"/>
                </a:solidFill>
                <a:effectLst/>
                <a:highlight>
                  <a:srgbClr val="FFFF00"/>
                </a:highlight>
                <a:latin typeface="Corbel" panose="020B0503020204020204" pitchFamily="34" charset="0"/>
                <a:ea typeface="Calibri" panose="020F0502020204030204" pitchFamily="34" charset="0"/>
                <a:cs typeface="Corbel" panose="020B0503020204020204" pitchFamily="34" charset="0"/>
              </a:rPr>
              <a:t>Die Skalenwerte zu den Über die Abfrage einiger Faktoren bzw. Kriterien zum Schulerfolg können möglicherweise vorliegende Gefährdungen der Bildungslaufbahn innerhalb der Klasse abgelesen werden.</a:t>
            </a:r>
            <a:r>
              <a:rPr lang="de-AT" sz="1800" b="1" dirty="0">
                <a:solidFill>
                  <a:srgbClr val="000000"/>
                </a:solidFill>
                <a:effectLst/>
                <a:latin typeface="Corbel" panose="020B0503020204020204" pitchFamily="34" charset="0"/>
                <a:ea typeface="Calibri" panose="020F0502020204030204" pitchFamily="34" charset="0"/>
                <a:cs typeface="Corbel" panose="020B0503020204020204" pitchFamily="34" charset="0"/>
              </a:rPr>
              <a:t>  </a:t>
            </a:r>
            <a:r>
              <a:rPr lang="de-AT" sz="1800" b="1" dirty="0">
                <a:solidFill>
                  <a:srgbClr val="000000"/>
                </a:solidFill>
                <a:effectLst/>
                <a:highlight>
                  <a:srgbClr val="FFFF00"/>
                </a:highlight>
                <a:latin typeface="Corbel" panose="020B0503020204020204" pitchFamily="34" charset="0"/>
                <a:ea typeface="Calibri" panose="020F0502020204030204" pitchFamily="34" charset="0"/>
                <a:cs typeface="Corbel" panose="020B0503020204020204" pitchFamily="34" charset="0"/>
              </a:rPr>
              <a:t>Die Skalenwerte zu den Schulerfolgskriterien zeigen die generelle Klassensituation. </a:t>
            </a:r>
            <a:endParaRPr lang="de-AT"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AT" sz="1800" b="1" dirty="0">
                <a:solidFill>
                  <a:srgbClr val="000000"/>
                </a:solidFill>
                <a:effectLst/>
                <a:highlight>
                  <a:srgbClr val="FFFF00"/>
                </a:highlight>
                <a:latin typeface="Corbel" panose="020B0503020204020204" pitchFamily="34" charset="0"/>
                <a:ea typeface="Calibri" panose="020F0502020204030204" pitchFamily="34" charset="0"/>
                <a:cs typeface="Corbel" panose="020B0503020204020204" pitchFamily="34" charset="0"/>
              </a:rPr>
              <a:t> </a:t>
            </a:r>
            <a:endParaRPr lang="de-AT" sz="1800" b="1" dirty="0">
              <a:effectLst/>
              <a:latin typeface="Calibri" panose="020F0502020204030204" pitchFamily="34" charset="0"/>
              <a:ea typeface="Calibri" panose="020F0502020204030204" pitchFamily="34" charset="0"/>
              <a:cs typeface="Times New Roman" panose="02020603050405020304" pitchFamily="18" charset="0"/>
            </a:endParaRPr>
          </a:p>
          <a:p>
            <a:br>
              <a:rPr lang="de-AT" sz="1800" dirty="0">
                <a:solidFill>
                  <a:srgbClr val="000000"/>
                </a:solidFill>
                <a:effectLst/>
                <a:latin typeface="Corbel" panose="020B0503020204020204" pitchFamily="34" charset="0"/>
                <a:ea typeface="Calibri" panose="020F0502020204030204" pitchFamily="34" charset="0"/>
                <a:cs typeface="Corbel" panose="020B0503020204020204" pitchFamily="34" charset="0"/>
              </a:rPr>
            </a:br>
            <a:br>
              <a:rPr lang="de-AT" sz="1800" dirty="0">
                <a:solidFill>
                  <a:srgbClr val="000000"/>
                </a:solidFill>
                <a:effectLst/>
                <a:latin typeface="Corbel" panose="020B0503020204020204" pitchFamily="34" charset="0"/>
                <a:ea typeface="Calibri" panose="020F0502020204030204" pitchFamily="34" charset="0"/>
                <a:cs typeface="Corbel" panose="020B0503020204020204" pitchFamily="34" charset="0"/>
              </a:rPr>
            </a:br>
            <a:endParaRPr lang="de-AT"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27</a:t>
            </a:fld>
            <a:endParaRPr lang="de-AT"/>
          </a:p>
        </p:txBody>
      </p:sp>
    </p:spTree>
    <p:extLst>
      <p:ext uri="{BB962C8B-B14F-4D97-AF65-F5344CB8AC3E}">
        <p14:creationId xmlns:p14="http://schemas.microsoft.com/office/powerpoint/2010/main" val="151563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de-AT" sz="1800" b="1" dirty="0">
                <a:solidFill>
                  <a:srgbClr val="000000"/>
                </a:solidFill>
                <a:effectLst/>
                <a:highlight>
                  <a:srgbClr val="00FFFF"/>
                </a:highlight>
                <a:latin typeface="Corbel" panose="020B0503020204020204" pitchFamily="34" charset="0"/>
                <a:ea typeface="Calibri" panose="020F0502020204030204" pitchFamily="34" charset="0"/>
                <a:cs typeface="Corbel" panose="020B0503020204020204" pitchFamily="34" charset="0"/>
              </a:rPr>
              <a:t>Bei der Statistik zu den ausgegebenen Empfehlungstexten zeigen farbliche „Icons“</a:t>
            </a:r>
            <a:r>
              <a:rPr lang="de-AT" sz="1800" b="1" dirty="0">
                <a:solidFill>
                  <a:srgbClr val="000000"/>
                </a:solidFill>
                <a:effectLst/>
                <a:latin typeface="Corbel" panose="020B0503020204020204" pitchFamily="34" charset="0"/>
                <a:ea typeface="Calibri" panose="020F0502020204030204" pitchFamily="34" charset="0"/>
                <a:cs typeface="Corbel" panose="020B0503020204020204" pitchFamily="34" charset="0"/>
              </a:rPr>
              <a:t> (</a:t>
            </a:r>
            <a:r>
              <a:rPr lang="de-AT" sz="1800" b="1" dirty="0">
                <a:solidFill>
                  <a:srgbClr val="000000"/>
                </a:solidFill>
                <a:effectLst/>
                <a:highlight>
                  <a:srgbClr val="FFFF00"/>
                </a:highlight>
                <a:latin typeface="Corbel" panose="020B0503020204020204" pitchFamily="34" charset="0"/>
                <a:ea typeface="Calibri" panose="020F0502020204030204" pitchFamily="34" charset="0"/>
                <a:cs typeface="Corbel" panose="020B0503020204020204" pitchFamily="34" charset="0"/>
              </a:rPr>
              <a:t>gelbe</a:t>
            </a:r>
            <a:r>
              <a:rPr lang="de-AT" sz="1800" b="1" dirty="0">
                <a:solidFill>
                  <a:srgbClr val="000000"/>
                </a:solidFill>
                <a:effectLst/>
                <a:latin typeface="Corbel" panose="020B0503020204020204" pitchFamily="34" charset="0"/>
                <a:ea typeface="Calibri" panose="020F0502020204030204" pitchFamily="34" charset="0"/>
                <a:cs typeface="Corbel" panose="020B0503020204020204" pitchFamily="34" charset="0"/>
              </a:rPr>
              <a:t> oder </a:t>
            </a:r>
            <a:r>
              <a:rPr lang="de-AT" sz="1800" b="1" dirty="0">
                <a:solidFill>
                  <a:srgbClr val="000000"/>
                </a:solidFill>
                <a:effectLst/>
                <a:highlight>
                  <a:srgbClr val="FF0000"/>
                </a:highlight>
                <a:latin typeface="Corbel" panose="020B0503020204020204" pitchFamily="34" charset="0"/>
                <a:ea typeface="Calibri" panose="020F0502020204030204" pitchFamily="34" charset="0"/>
                <a:cs typeface="Corbel" panose="020B0503020204020204" pitchFamily="34" charset="0"/>
              </a:rPr>
              <a:t>rote</a:t>
            </a:r>
            <a:r>
              <a:rPr lang="de-AT" sz="1800" b="1" dirty="0">
                <a:solidFill>
                  <a:srgbClr val="000000"/>
                </a:solidFill>
                <a:effectLst/>
                <a:latin typeface="Corbel" panose="020B0503020204020204" pitchFamily="34" charset="0"/>
                <a:ea typeface="Calibri" panose="020F0502020204030204" pitchFamily="34" charset="0"/>
                <a:cs typeface="Corbel" panose="020B0503020204020204" pitchFamily="34" charset="0"/>
              </a:rPr>
              <a:t> </a:t>
            </a:r>
            <a:r>
              <a:rPr lang="de-AT" sz="1800" b="1" dirty="0">
                <a:solidFill>
                  <a:srgbClr val="000000"/>
                </a:solidFill>
                <a:effectLst/>
                <a:highlight>
                  <a:srgbClr val="00FFFF"/>
                </a:highlight>
                <a:latin typeface="Corbel" panose="020B0503020204020204" pitchFamily="34" charset="0"/>
                <a:ea typeface="Calibri" panose="020F0502020204030204" pitchFamily="34" charset="0"/>
                <a:cs typeface="Corbel" panose="020B0503020204020204" pitchFamily="34" charset="0"/>
              </a:rPr>
              <a:t>Pünktchen)</a:t>
            </a:r>
            <a:r>
              <a:rPr lang="de-AT" sz="1800" b="1" dirty="0">
                <a:solidFill>
                  <a:srgbClr val="000000"/>
                </a:solidFill>
                <a:effectLst/>
                <a:latin typeface="Corbel" panose="020B0503020204020204" pitchFamily="34" charset="0"/>
                <a:ea typeface="Calibri" panose="020F0502020204030204" pitchFamily="34" charset="0"/>
                <a:cs typeface="Corbel" panose="020B0503020204020204" pitchFamily="34" charset="0"/>
              </a:rPr>
              <a:t>, </a:t>
            </a:r>
            <a:r>
              <a:rPr lang="de-AT" sz="1800" b="1" dirty="0">
                <a:solidFill>
                  <a:srgbClr val="000000"/>
                </a:solidFill>
                <a:effectLst/>
                <a:highlight>
                  <a:srgbClr val="00FFFF"/>
                </a:highlight>
                <a:latin typeface="Corbel" panose="020B0503020204020204" pitchFamily="34" charset="0"/>
                <a:ea typeface="Calibri" panose="020F0502020204030204" pitchFamily="34" charset="0"/>
                <a:cs typeface="Corbel" panose="020B0503020204020204" pitchFamily="34" charset="0"/>
              </a:rPr>
              <a:t>wie viele Schüler/innen bei den Schulerfolgskriterien einen</a:t>
            </a:r>
            <a:r>
              <a:rPr lang="de-AT" sz="1800" b="1" dirty="0">
                <a:solidFill>
                  <a:srgbClr val="000000"/>
                </a:solidFill>
                <a:effectLst/>
                <a:latin typeface="Corbel" panose="020B0503020204020204" pitchFamily="34" charset="0"/>
                <a:ea typeface="Calibri" panose="020F0502020204030204" pitchFamily="34" charset="0"/>
                <a:cs typeface="Corbel" panose="020B0503020204020204" pitchFamily="34" charset="0"/>
              </a:rPr>
              <a:t> </a:t>
            </a:r>
            <a:r>
              <a:rPr lang="de-AT" sz="1800" b="1" dirty="0">
                <a:solidFill>
                  <a:srgbClr val="000000"/>
                </a:solidFill>
                <a:effectLst/>
                <a:highlight>
                  <a:srgbClr val="FFFF00"/>
                </a:highlight>
                <a:latin typeface="Corbel" panose="020B0503020204020204" pitchFamily="34" charset="0"/>
                <a:ea typeface="Calibri" panose="020F0502020204030204" pitchFamily="34" charset="0"/>
                <a:cs typeface="Corbel" panose="020B0503020204020204" pitchFamily="34" charset="0"/>
              </a:rPr>
              <a:t>Beratungsbedarf (gelb</a:t>
            </a:r>
            <a:r>
              <a:rPr lang="de-AT" sz="1800" b="1" dirty="0">
                <a:solidFill>
                  <a:srgbClr val="000000"/>
                </a:solidFill>
                <a:effectLst/>
                <a:latin typeface="Corbel" panose="020B0503020204020204" pitchFamily="34" charset="0"/>
                <a:ea typeface="Calibri" panose="020F0502020204030204" pitchFamily="34" charset="0"/>
                <a:cs typeface="Corbel" panose="020B0503020204020204" pitchFamily="34" charset="0"/>
              </a:rPr>
              <a:t>) bzw. </a:t>
            </a:r>
            <a:r>
              <a:rPr lang="de-AT" sz="1800" b="1" dirty="0">
                <a:solidFill>
                  <a:srgbClr val="000000"/>
                </a:solidFill>
                <a:effectLst/>
                <a:highlight>
                  <a:srgbClr val="00FFFF"/>
                </a:highlight>
                <a:latin typeface="Corbel" panose="020B0503020204020204" pitchFamily="34" charset="0"/>
                <a:ea typeface="Calibri" panose="020F0502020204030204" pitchFamily="34" charset="0"/>
                <a:cs typeface="Corbel" panose="020B0503020204020204" pitchFamily="34" charset="0"/>
              </a:rPr>
              <a:t>einen </a:t>
            </a:r>
            <a:r>
              <a:rPr lang="de-AT" sz="1800" b="1" dirty="0">
                <a:solidFill>
                  <a:srgbClr val="000000"/>
                </a:solidFill>
                <a:effectLst/>
                <a:highlight>
                  <a:srgbClr val="FF0000"/>
                </a:highlight>
                <a:latin typeface="Corbel" panose="020B0503020204020204" pitchFamily="34" charset="0"/>
                <a:ea typeface="Calibri" panose="020F0502020204030204" pitchFamily="34" charset="0"/>
                <a:cs typeface="Corbel" panose="020B0503020204020204" pitchFamily="34" charset="0"/>
              </a:rPr>
              <a:t>dringenden Beratungsbedarf (rot) </a:t>
            </a:r>
            <a:r>
              <a:rPr lang="de-AT" sz="1800" b="1" dirty="0">
                <a:solidFill>
                  <a:srgbClr val="000000"/>
                </a:solidFill>
                <a:effectLst/>
                <a:highlight>
                  <a:srgbClr val="00FFFF"/>
                </a:highlight>
                <a:latin typeface="Corbel" panose="020B0503020204020204" pitchFamily="34" charset="0"/>
                <a:ea typeface="Calibri" panose="020F0502020204030204" pitchFamily="34" charset="0"/>
                <a:cs typeface="Corbel" panose="020B0503020204020204" pitchFamily="34" charset="0"/>
              </a:rPr>
              <a:t>haben (siehe Graphik auf der  nächsten Seite).</a:t>
            </a:r>
            <a:r>
              <a:rPr lang="de-AT" sz="1800" b="1" dirty="0">
                <a:solidFill>
                  <a:srgbClr val="000000"/>
                </a:solidFill>
                <a:effectLst/>
                <a:latin typeface="Corbel" panose="020B0503020204020204" pitchFamily="34" charset="0"/>
                <a:ea typeface="Calibri" panose="020F0502020204030204" pitchFamily="34" charset="0"/>
                <a:cs typeface="Corbel" panose="020B0503020204020204" pitchFamily="34" charset="0"/>
              </a:rPr>
              <a:t> </a:t>
            </a:r>
            <a:endParaRPr lang="de-AT"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de-AT" sz="1800" b="1" dirty="0">
                <a:solidFill>
                  <a:srgbClr val="000000"/>
                </a:solidFill>
                <a:effectLst/>
                <a:highlight>
                  <a:srgbClr val="FFFF00"/>
                </a:highlight>
                <a:latin typeface="Corbel" panose="020B0503020204020204" pitchFamily="34" charset="0"/>
                <a:ea typeface="Calibri" panose="020F0502020204030204" pitchFamily="34" charset="0"/>
                <a:cs typeface="Corbel" panose="020B0503020204020204" pitchFamily="34" charset="0"/>
              </a:rPr>
              <a:t>Gemeinsam mit dem Klassenvorstand und dem/der Schülerberater/in sollen Überlegungen dazu angestellt werden, wie diese Gefährdungen in der Klasse abgefedert werden können, z.B. durch intensivierte Beratung und konkrete (Lern-)Unterstützung. Es werden jedoch keine individuellen Daten bzw. gefährdete Personen angezeigt, sondern nur ein Gesamtbild der Klasse. Empfehlenswert ist hier, einen Abgleich des Gesamtbildes mit den dokumentierten Leistungen bzw. eventuell veränderten Verhaltensweisen bzw. erkennbaren Problemlagen der Schüler/innen anzustellen.</a:t>
            </a:r>
            <a:r>
              <a:rPr lang="de-AT" sz="1800" b="1" dirty="0">
                <a:solidFill>
                  <a:srgbClr val="000000"/>
                </a:solidFill>
                <a:effectLst/>
                <a:latin typeface="Corbel" panose="020B0503020204020204" pitchFamily="34" charset="0"/>
                <a:ea typeface="Calibri" panose="020F0502020204030204" pitchFamily="34" charset="0"/>
                <a:cs typeface="Corbel" panose="020B0503020204020204" pitchFamily="34" charset="0"/>
              </a:rPr>
              <a:t> </a:t>
            </a:r>
            <a:r>
              <a:rPr lang="de-AT" sz="1800" b="1" dirty="0">
                <a:solidFill>
                  <a:srgbClr val="000000"/>
                </a:solidFill>
                <a:effectLst/>
                <a:highlight>
                  <a:srgbClr val="FFFF00"/>
                </a:highlight>
                <a:latin typeface="Corbel" panose="020B0503020204020204" pitchFamily="34" charset="0"/>
                <a:ea typeface="Calibri" panose="020F0502020204030204" pitchFamily="34" charset="0"/>
                <a:cs typeface="Corbel" panose="020B0503020204020204" pitchFamily="34" charset="0"/>
              </a:rPr>
              <a:t>Die Schüler/innen sollten wissen, dass sie sich zunächst an die Schüler- und Bildungsberatung wenden können und diese dann entsprechend des Beratungsbedarfs weiterverweist. Bei Schüler/innen im individuellen 9. Schulbesuchsjahr kann das Jugendcoaching hinzugezogen werden.</a:t>
            </a:r>
            <a:r>
              <a:rPr lang="de-AT" sz="1800" b="1" dirty="0">
                <a:solidFill>
                  <a:srgbClr val="000000"/>
                </a:solidFill>
                <a:effectLst/>
                <a:latin typeface="Corbel" panose="020B0503020204020204" pitchFamily="34" charset="0"/>
                <a:ea typeface="Calibri" panose="020F0502020204030204" pitchFamily="34" charset="0"/>
                <a:cs typeface="Corbel" panose="020B0503020204020204" pitchFamily="34" charset="0"/>
              </a:rPr>
              <a:t> </a:t>
            </a:r>
            <a:r>
              <a:rPr lang="de-AT" sz="1800" dirty="0">
                <a:solidFill>
                  <a:srgbClr val="000000"/>
                </a:solidFill>
                <a:effectLst/>
                <a:highlight>
                  <a:srgbClr val="00FF00"/>
                </a:highlight>
                <a:latin typeface="Corbel" panose="020B0503020204020204" pitchFamily="34" charset="0"/>
                <a:ea typeface="Calibri" panose="020F0502020204030204" pitchFamily="34" charset="0"/>
                <a:cs typeface="Corbel" panose="020B0503020204020204" pitchFamily="34" charset="0"/>
              </a:rPr>
              <a:t>Das Jugendcoaching, ein Programm des Sozialministeriumservice im Auftrag des Sozial- bzw. Arbeitsministeriums, berät schulabbruchsgefährdete bzw. ausgrenzungsgefährdete* Schüler/innen im Rahmen eines Case-Management-Ansatzes (mehr Informationen dazu unter </a:t>
            </a:r>
            <a:r>
              <a:rPr lang="de-AT" sz="1800" u="sng" dirty="0">
                <a:solidFill>
                  <a:srgbClr val="000000"/>
                </a:solidFill>
                <a:effectLst/>
                <a:highlight>
                  <a:srgbClr val="00FF00"/>
                </a:highlight>
                <a:latin typeface="Corbel" panose="020B0503020204020204" pitchFamily="34" charset="0"/>
                <a:ea typeface="Calibri" panose="020F0502020204030204" pitchFamily="34" charset="0"/>
                <a:cs typeface="Corbel" panose="020B0503020204020204" pitchFamily="34" charset="0"/>
                <a:hlinkClick r:id="rId3"/>
              </a:rPr>
              <a:t>https://www.neba.at/jugendcoaching</a:t>
            </a:r>
            <a:r>
              <a:rPr lang="de-AT" sz="1800" dirty="0">
                <a:solidFill>
                  <a:srgbClr val="000000"/>
                </a:solidFill>
                <a:effectLst/>
                <a:highlight>
                  <a:srgbClr val="00FF00"/>
                </a:highlight>
                <a:latin typeface="Corbel" panose="020B0503020204020204" pitchFamily="34" charset="0"/>
                <a:ea typeface="Calibri" panose="020F0502020204030204" pitchFamily="34" charset="0"/>
                <a:cs typeface="Corbel" panose="020B0503020204020204" pitchFamily="34" charset="0"/>
              </a:rPr>
              <a:t>). </a:t>
            </a:r>
            <a:endParaRPr lang="de-AT" sz="1800" dirty="0">
              <a:solidFill>
                <a:srgbClr val="000000"/>
              </a:solidFill>
              <a:effectLst/>
              <a:latin typeface="Corbel" panose="020B0503020204020204" pitchFamily="34" charset="0"/>
              <a:ea typeface="Calibri" panose="020F0502020204030204" pitchFamily="34" charset="0"/>
              <a:cs typeface="Corbel" panose="020B0503020204020204" pitchFamily="34" charset="0"/>
            </a:endParaRPr>
          </a:p>
          <a:p>
            <a:r>
              <a:rPr lang="de-AT" sz="1800" dirty="0">
                <a:solidFill>
                  <a:srgbClr val="000000"/>
                </a:solidFill>
                <a:effectLst/>
                <a:highlight>
                  <a:srgbClr val="00FF00"/>
                </a:highlight>
                <a:latin typeface="Corbel" panose="020B0503020204020204" pitchFamily="34" charset="0"/>
                <a:ea typeface="Calibri" panose="020F0502020204030204" pitchFamily="34" charset="0"/>
                <a:cs typeface="Corbel" panose="020B0503020204020204" pitchFamily="34" charset="0"/>
              </a:rPr>
              <a:t>Bei massiven Gefährdungen im Bereich der psychosozialen Gesundheit und/oder der Bildungslaufbahn kann auch die Schulpsychologie-Bildungsberatung kontaktiert werden. Das psychosoziale Unterstützungssystem am Schulstandort ist hier gefordert; es empfiehlt sich eine gute Kommunikation und Koordination der einzelnen Beratungspersonen untereinander.</a:t>
            </a:r>
            <a:r>
              <a:rPr lang="de-AT" sz="1800" dirty="0">
                <a:solidFill>
                  <a:srgbClr val="000000"/>
                </a:solidFill>
                <a:effectLst/>
                <a:latin typeface="Corbel" panose="020B0503020204020204" pitchFamily="34" charset="0"/>
                <a:ea typeface="Calibri" panose="020F0502020204030204" pitchFamily="34" charset="0"/>
                <a:cs typeface="Corbel" panose="020B0503020204020204" pitchFamily="34" charset="0"/>
              </a:rPr>
              <a:t> </a:t>
            </a:r>
          </a:p>
          <a:p>
            <a:br>
              <a:rPr lang="de-AT" sz="1800" dirty="0">
                <a:solidFill>
                  <a:srgbClr val="000000"/>
                </a:solidFill>
                <a:effectLst/>
                <a:latin typeface="Corbel" panose="020B0503020204020204" pitchFamily="34" charset="0"/>
                <a:ea typeface="Calibri" panose="020F0502020204030204" pitchFamily="34" charset="0"/>
                <a:cs typeface="Corbel" panose="020B0503020204020204" pitchFamily="34" charset="0"/>
              </a:rPr>
            </a:br>
            <a:endParaRPr lang="de-AT" sz="1200" b="1" i="0" u="none" strike="noStrike" kern="1200" baseline="0" dirty="0">
              <a:solidFill>
                <a:schemeClr val="tx1"/>
              </a:solidFill>
              <a:latin typeface="+mn-lt"/>
              <a:ea typeface="+mn-ea"/>
              <a:cs typeface="+mn-cs"/>
            </a:endParaRPr>
          </a:p>
          <a:p>
            <a:endParaRPr lang="de-AT" sz="1200" b="1" i="0" u="none" strike="noStrike" kern="1200" baseline="0" dirty="0">
              <a:solidFill>
                <a:schemeClr val="tx1"/>
              </a:solidFill>
              <a:latin typeface="+mn-lt"/>
              <a:ea typeface="+mn-ea"/>
              <a:cs typeface="+mn-cs"/>
            </a:endParaRPr>
          </a:p>
          <a:p>
            <a:endParaRPr lang="de-AT" sz="1200" b="1" i="0" u="none" strike="noStrike" kern="1200" baseline="0" dirty="0">
              <a:solidFill>
                <a:schemeClr val="tx1"/>
              </a:solidFill>
              <a:latin typeface="+mn-lt"/>
              <a:ea typeface="+mn-ea"/>
              <a:cs typeface="+mn-cs"/>
            </a:endParaRPr>
          </a:p>
          <a:p>
            <a:endParaRPr lang="de-AT" sz="1200" b="1" i="0" u="none" strike="noStrike" kern="1200" baseline="0" dirty="0">
              <a:solidFill>
                <a:schemeClr val="tx1"/>
              </a:solidFill>
              <a:latin typeface="+mn-lt"/>
              <a:ea typeface="+mn-ea"/>
              <a:cs typeface="+mn-cs"/>
            </a:endParaRPr>
          </a:p>
          <a:p>
            <a:endParaRPr lang="de-AT" sz="1200" b="1" i="0" u="none" strike="noStrike" kern="1200" baseline="0" dirty="0">
              <a:solidFill>
                <a:schemeClr val="tx1"/>
              </a:solidFill>
              <a:latin typeface="+mn-lt"/>
              <a:ea typeface="+mn-ea"/>
              <a:cs typeface="+mn-cs"/>
            </a:endParaRPr>
          </a:p>
          <a:p>
            <a:endParaRPr lang="de-AT" sz="1200" b="1" i="0" u="none" strike="noStrike" kern="1200" baseline="0" dirty="0">
              <a:solidFill>
                <a:schemeClr val="tx1"/>
              </a:solidFill>
              <a:latin typeface="+mn-lt"/>
              <a:ea typeface="+mn-ea"/>
              <a:cs typeface="+mn-cs"/>
            </a:endParaRPr>
          </a:p>
          <a:p>
            <a:endParaRPr lang="de-AT" sz="1200" b="1" i="0" u="none" strike="noStrike" kern="1200" baseline="0" dirty="0">
              <a:solidFill>
                <a:schemeClr val="tx1"/>
              </a:solidFill>
              <a:latin typeface="+mn-lt"/>
              <a:ea typeface="+mn-ea"/>
              <a:cs typeface="+mn-cs"/>
            </a:endParaRPr>
          </a:p>
          <a:p>
            <a:endParaRPr lang="de-AT" sz="1200" b="1" i="0" u="none" strike="noStrike" kern="1200" baseline="0" dirty="0">
              <a:solidFill>
                <a:schemeClr val="tx1"/>
              </a:solidFill>
              <a:latin typeface="+mn-lt"/>
              <a:ea typeface="+mn-ea"/>
              <a:cs typeface="+mn-cs"/>
            </a:endParaRPr>
          </a:p>
          <a:p>
            <a:endParaRPr lang="de-AT" sz="1200" b="1" i="0" u="none" strike="noStrike" kern="1200" baseline="0" dirty="0">
              <a:solidFill>
                <a:schemeClr val="tx1"/>
              </a:solidFill>
              <a:latin typeface="+mn-lt"/>
              <a:ea typeface="+mn-ea"/>
              <a:cs typeface="+mn-cs"/>
            </a:endParaRPr>
          </a:p>
          <a:p>
            <a:endParaRPr lang="de-AT" sz="1200" b="1" i="0" u="none" strike="noStrike" kern="1200" baseline="0" dirty="0">
              <a:solidFill>
                <a:schemeClr val="tx1"/>
              </a:solidFill>
              <a:latin typeface="+mn-lt"/>
              <a:ea typeface="+mn-ea"/>
              <a:cs typeface="+mn-cs"/>
            </a:endParaRPr>
          </a:p>
          <a:p>
            <a:endParaRPr lang="de-AT" sz="1200" b="1" i="0" u="none" strike="noStrike" kern="1200" baseline="0" dirty="0">
              <a:solidFill>
                <a:schemeClr val="tx1"/>
              </a:solidFill>
              <a:latin typeface="+mn-lt"/>
              <a:ea typeface="+mn-ea"/>
              <a:cs typeface="+mn-cs"/>
            </a:endParaRPr>
          </a:p>
          <a:p>
            <a:endParaRPr lang="de-AT" sz="1200" b="1" i="0" u="none" strike="noStrike" kern="1200" baseline="0" dirty="0">
              <a:solidFill>
                <a:schemeClr val="tx1"/>
              </a:solidFill>
              <a:latin typeface="+mn-lt"/>
              <a:ea typeface="+mn-ea"/>
              <a:cs typeface="+mn-cs"/>
            </a:endParaRPr>
          </a:p>
          <a:p>
            <a:r>
              <a:rPr lang="de-AT" sz="1200" b="1" i="0" u="none" strike="noStrike" kern="1200" baseline="0" dirty="0">
                <a:solidFill>
                  <a:schemeClr val="tx1"/>
                </a:solidFill>
                <a:latin typeface="+mn-lt"/>
                <a:ea typeface="+mn-ea"/>
                <a:cs typeface="+mn-cs"/>
              </a:rPr>
              <a:t>Interpretationshilfe</a:t>
            </a:r>
            <a:r>
              <a:rPr lang="de-AT" sz="1200" b="0" i="0" u="none" strike="noStrike" kern="1200" baseline="0" dirty="0">
                <a:solidFill>
                  <a:schemeClr val="tx1"/>
                </a:solidFill>
                <a:latin typeface="+mn-lt"/>
                <a:ea typeface="+mn-ea"/>
                <a:cs typeface="+mn-cs"/>
              </a:rPr>
              <a:t>: Die Statistik zu den Empfehlungstexten zeigt an, wie häufig jeweils einer der 48 Empfehlungstexte ausgegeben worden ist. Bei „i“ für Info können Sie den jeweiligen Text einsehen. </a:t>
            </a:r>
          </a:p>
          <a:p>
            <a:r>
              <a:rPr lang="de-AT" sz="1200" b="0" i="0" u="none" strike="noStrike" kern="1200" baseline="0" dirty="0">
                <a:solidFill>
                  <a:schemeClr val="tx1"/>
                </a:solidFill>
                <a:latin typeface="+mn-lt"/>
                <a:ea typeface="+mn-ea"/>
                <a:cs typeface="+mn-cs"/>
              </a:rPr>
              <a:t>Ebenso verhält es sich mit den Arbeitsblattempfehlungen, deren jeweilige Anzahl in den individuellen Ergebnisdateien dargestellt ist. Auch hier können die Arbeitsblätter eingesehen werden. </a:t>
            </a:r>
          </a:p>
          <a:p>
            <a:endParaRPr lang="de-AT" sz="1200" b="0" i="0" u="none" strike="noStrike" kern="1200" baseline="0" dirty="0">
              <a:solidFill>
                <a:schemeClr val="tx1"/>
              </a:solidFill>
              <a:latin typeface="+mn-lt"/>
              <a:ea typeface="+mn-ea"/>
              <a:cs typeface="+mn-cs"/>
            </a:endParaRPr>
          </a:p>
          <a:p>
            <a:r>
              <a:rPr lang="de-AT" b="1" dirty="0"/>
              <a:t>Schüler/in Ergebnis besteht aus 4 Teilen -</a:t>
            </a:r>
            <a:r>
              <a:rPr lang="de-AT" b="1" baseline="0" dirty="0"/>
              <a:t> </a:t>
            </a:r>
            <a:r>
              <a:rPr lang="de-AT" b="1" dirty="0"/>
              <a:t>was sieht Lehrer/in</a:t>
            </a:r>
            <a:endParaRPr lang="de-AT" dirty="0"/>
          </a:p>
          <a:p>
            <a:r>
              <a:rPr lang="de-AT" dirty="0"/>
              <a:t>Intro (= Ergebnis Teil 1) – diesen Text sieht </a:t>
            </a:r>
            <a:r>
              <a:rPr lang="de-AT" b="1" dirty="0"/>
              <a:t>Lehrerin</a:t>
            </a:r>
            <a:r>
              <a:rPr lang="de-AT" dirty="0"/>
              <a:t> bei „Statistik Empfehlungstexte“ &gt; Inhalt – hier ist auch farblich markiert, ob Beratungsbedarf (Ampelfarben) besteht (Screenshot stimmt leider farblich nicht)</a:t>
            </a:r>
          </a:p>
          <a:p>
            <a:r>
              <a:rPr lang="de-AT" dirty="0"/>
              <a:t>Interessen (5 Interessensbereiche aus Teil 3) – </a:t>
            </a:r>
            <a:r>
              <a:rPr lang="de-AT" b="1" dirty="0"/>
              <a:t>Lehrer/in</a:t>
            </a:r>
            <a:r>
              <a:rPr lang="de-AT" dirty="0"/>
              <a:t> sieht unter „schulische Fächerinteressen“ alle 16 Bereiche</a:t>
            </a:r>
          </a:p>
          <a:p>
            <a:r>
              <a:rPr lang="de-AT" sz="1200" kern="1200" dirty="0">
                <a:solidFill>
                  <a:schemeClr val="tx1"/>
                </a:solidFill>
                <a:effectLst/>
                <a:latin typeface="+mn-lt"/>
                <a:ea typeface="+mn-ea"/>
                <a:cs typeface="+mn-cs"/>
              </a:rPr>
              <a:t>Arbeitsblätter (= Ergebnis Teil 1) – wird </a:t>
            </a:r>
            <a:r>
              <a:rPr lang="de-AT" sz="1200" b="1" kern="1200" dirty="0">
                <a:solidFill>
                  <a:schemeClr val="tx1"/>
                </a:solidFill>
                <a:effectLst/>
                <a:latin typeface="+mn-lt"/>
                <a:ea typeface="+mn-ea"/>
                <a:cs typeface="+mn-cs"/>
              </a:rPr>
              <a:t>Lehrer/in</a:t>
            </a:r>
            <a:r>
              <a:rPr lang="de-AT" sz="1200" kern="1200" dirty="0">
                <a:solidFill>
                  <a:schemeClr val="tx1"/>
                </a:solidFill>
                <a:effectLst/>
                <a:latin typeface="+mn-lt"/>
                <a:ea typeface="+mn-ea"/>
                <a:cs typeface="+mn-cs"/>
              </a:rPr>
              <a:t> unter „Arbeitsblattempfehlungen“ angezeigt mit Verlinkung zum jeweiligen AB</a:t>
            </a:r>
          </a:p>
          <a:p>
            <a:r>
              <a:rPr lang="de-AT" sz="1200" kern="1200" dirty="0">
                <a:solidFill>
                  <a:schemeClr val="tx1"/>
                </a:solidFill>
                <a:effectLst/>
                <a:latin typeface="+mn-lt"/>
                <a:ea typeface="+mn-ea"/>
                <a:cs typeface="+mn-cs"/>
              </a:rPr>
              <a:t> </a:t>
            </a:r>
          </a:p>
          <a:p>
            <a:r>
              <a:rPr lang="de-AT" sz="1200" kern="1200" dirty="0">
                <a:solidFill>
                  <a:schemeClr val="tx1"/>
                </a:solidFill>
                <a:effectLst/>
                <a:latin typeface="+mn-lt"/>
                <a:ea typeface="+mn-ea"/>
                <a:cs typeface="+mn-cs"/>
              </a:rPr>
              <a:t>Beratungsbedarf (= Teil 2, zwei Textbausteine für gelbe und rote Ampel)  - sieht </a:t>
            </a:r>
            <a:r>
              <a:rPr lang="de-AT" sz="1200" b="1" kern="1200" dirty="0">
                <a:solidFill>
                  <a:schemeClr val="tx1"/>
                </a:solidFill>
                <a:effectLst/>
                <a:latin typeface="+mn-lt"/>
                <a:ea typeface="+mn-ea"/>
                <a:cs typeface="+mn-cs"/>
              </a:rPr>
              <a:t>Lehrer/in</a:t>
            </a:r>
            <a:r>
              <a:rPr lang="de-AT" sz="1200" kern="1200" dirty="0">
                <a:solidFill>
                  <a:schemeClr val="tx1"/>
                </a:solidFill>
                <a:effectLst/>
                <a:latin typeface="+mn-lt"/>
                <a:ea typeface="+mn-ea"/>
                <a:cs typeface="+mn-cs"/>
              </a:rPr>
              <a:t> anhand der Ampelfarben unter „Statistik Empfehlungstexte“ &gt; </a:t>
            </a:r>
            <a:r>
              <a:rPr lang="de-AT" sz="1200" kern="1200" dirty="0" err="1">
                <a:solidFill>
                  <a:schemeClr val="tx1"/>
                </a:solidFill>
                <a:effectLst/>
                <a:latin typeface="+mn-lt"/>
                <a:ea typeface="+mn-ea"/>
                <a:cs typeface="+mn-cs"/>
              </a:rPr>
              <a:t>Inhal</a:t>
            </a:r>
            <a:endParaRPr lang="de-AT" dirty="0"/>
          </a:p>
          <a:p>
            <a:endParaRPr lang="de-AT" dirty="0"/>
          </a:p>
          <a:p>
            <a:endParaRPr lang="de-AT"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28</a:t>
            </a:fld>
            <a:endParaRPr lang="de-AT"/>
          </a:p>
        </p:txBody>
      </p:sp>
    </p:spTree>
    <p:extLst>
      <p:ext uri="{BB962C8B-B14F-4D97-AF65-F5344CB8AC3E}">
        <p14:creationId xmlns:p14="http://schemas.microsoft.com/office/powerpoint/2010/main" val="16773402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800" b="1" dirty="0">
                <a:solidFill>
                  <a:srgbClr val="000000"/>
                </a:solidFill>
                <a:effectLst/>
                <a:highlight>
                  <a:srgbClr val="FFFF00"/>
                </a:highlight>
                <a:latin typeface="Corbel" panose="020B0503020204020204" pitchFamily="34" charset="0"/>
                <a:ea typeface="Calibri" panose="020F0502020204030204" pitchFamily="34" charset="0"/>
                <a:cs typeface="Corbel" panose="020B0503020204020204" pitchFamily="34" charset="0"/>
              </a:rPr>
              <a:t>Die Klassenergebnisse zeigen auf, welche Interessensprofile in der Klasse vorliegen. Mit diesen Interessenslagen wird auch ersichtlich, welche Branchen und Berufssparten besonders beliebt sind, vielleicht aber auch, welche weniger bekannt sind. Im Sinne der geschlechtssensiblen Berufsorientierung sollte auch darauf eingegangen werden, dass allen Geschlechtern alle Berufe und Berufssparten bzw. Ausbildungen offenstehen und es durchaus erwünscht ist, dass geschlechts-untypische Schullaufbahnentscheidungen getroffen.</a:t>
            </a:r>
            <a:r>
              <a:rPr lang="de-AT" sz="1800" b="1" dirty="0">
                <a:solidFill>
                  <a:srgbClr val="000000"/>
                </a:solidFill>
                <a:effectLst/>
                <a:latin typeface="Corbel" panose="020B0503020204020204" pitchFamily="34" charset="0"/>
                <a:ea typeface="Calibri" panose="020F0502020204030204" pitchFamily="34" charset="0"/>
                <a:cs typeface="Corbel" panose="020B0503020204020204" pitchFamily="34" charset="0"/>
              </a:rPr>
              <a:t> </a:t>
            </a:r>
          </a:p>
          <a:p>
            <a:pPr>
              <a:lnSpc>
                <a:spcPct val="107000"/>
              </a:lnSpc>
              <a:spcAft>
                <a:spcPts val="800"/>
              </a:spcAft>
            </a:pPr>
            <a:r>
              <a:rPr lang="de-AT"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Grundsätzlich ist es wichtig, dass sich die BO-Lehrer/innen die Klassenergebnisse mit ihren Trends detailliert anschauen, um weitere didaktische und inhaltliche Maßnahmen und Unterrichtsaktivitäten zu planen. Weiterführende Informationen und didaktische Materialien finden sich vor allem im </a:t>
            </a:r>
            <a:r>
              <a:rPr lang="de-AT" sz="1800" b="1" dirty="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ibobb</a:t>
            </a:r>
            <a:r>
              <a:rPr lang="de-AT"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-Portal (portal.ibobb.at &gt; Unterricht), aber auch auf den Websites von AMS und den Sozialpartnern (siehe im Anhang).</a:t>
            </a:r>
            <a:endParaRPr lang="de-AT"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de-AT"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29</a:t>
            </a:fld>
            <a:endParaRPr lang="de-AT"/>
          </a:p>
        </p:txBody>
      </p:sp>
    </p:spTree>
    <p:extLst>
      <p:ext uri="{BB962C8B-B14F-4D97-AF65-F5344CB8AC3E}">
        <p14:creationId xmlns:p14="http://schemas.microsoft.com/office/powerpoint/2010/main" val="3966440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spcAft>
                <a:spcPts val="800"/>
              </a:spcAft>
            </a:pPr>
            <a:r>
              <a:rPr lang="de-AT"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Zusammenfassung:</a:t>
            </a:r>
            <a:endParaRPr lang="de-AT"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AT"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Auf der Klassenebene erhält der Klassenvorstand bzw. die den Fragebogen durchführende BO-Lehrkraft also ein Gesamtergebnis, aus dem ersichtlich wird, wie viele Schüler/innen verstärkt Beratung und Unterstützung aufgrund der zusammengefassten (aggregierten) Fragebogenergebnisse brauchen.</a:t>
            </a:r>
            <a:r>
              <a:rPr lang="de-AT" sz="1800" b="1" dirty="0">
                <a:effectLst/>
                <a:latin typeface="Calibri" panose="020F0502020204030204" pitchFamily="34" charset="0"/>
                <a:ea typeface="Calibri" panose="020F0502020204030204" pitchFamily="34" charset="0"/>
                <a:cs typeface="Times New Roman" panose="02020603050405020304" pitchFamily="18" charset="0"/>
              </a:rPr>
              <a:t> </a:t>
            </a:r>
            <a:r>
              <a:rPr lang="de-AT" sz="18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Es wird empfohlen, das Klassengesamtergebnis mit aktuellen Leistungen der Klasse bzw. der Einzelnen bzw. eventuell auch mit Ergebnissen aus Standardtestungen (z.B. im Rahmen von iKMplus4) abzugleichen</a:t>
            </a:r>
            <a:r>
              <a:rPr lang="de-AT" sz="1800" b="1"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Zudem können Hintergrundinformationen, ob bei einzelnen Schüler/innen bereits Klassenwiederholungen oder auch Erfahrungen mit Schulabsentismus (Schulschwänzen) vorliegen, hilfreich sein, um frühzeitig Beratung und Unterstützung anzubieten.</a:t>
            </a:r>
            <a:r>
              <a:rPr lang="de-AT" sz="1800" b="1" dirty="0">
                <a:effectLst/>
                <a:latin typeface="Calibri" panose="020F0502020204030204" pitchFamily="34" charset="0"/>
                <a:ea typeface="Calibri" panose="020F0502020204030204" pitchFamily="34" charset="0"/>
                <a:cs typeface="Times New Roman" panose="02020603050405020304" pitchFamily="18" charset="0"/>
              </a:rPr>
              <a:t> </a:t>
            </a:r>
            <a:r>
              <a:rPr lang="de-AT"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Wichtig ist, dass Schlüsse daraus für den konkreten Berufsorientierungsprozess und für die frühzeitige Unterstützung derer, die aktuellen Beratungsbedarf haben, zieht.</a:t>
            </a:r>
            <a:endParaRPr lang="de-AT"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AT" sz="1800" b="1" dirty="0">
                <a:effectLst/>
                <a:latin typeface="Calibri" panose="020F0502020204030204" pitchFamily="34" charset="0"/>
                <a:ea typeface="Calibri" panose="020F0502020204030204" pitchFamily="34" charset="0"/>
                <a:cs typeface="Times New Roman" panose="02020603050405020304" pitchFamily="18" charset="0"/>
              </a:rPr>
              <a:t> </a:t>
            </a:r>
          </a:p>
          <a:p>
            <a:endParaRPr lang="de-AT"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30</a:t>
            </a:fld>
            <a:endParaRPr lang="de-AT"/>
          </a:p>
        </p:txBody>
      </p:sp>
    </p:spTree>
    <p:extLst>
      <p:ext uri="{BB962C8B-B14F-4D97-AF65-F5344CB8AC3E}">
        <p14:creationId xmlns:p14="http://schemas.microsoft.com/office/powerpoint/2010/main" val="1827973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200"/>
              </a:spcBef>
              <a:spcAft>
                <a:spcPts val="0"/>
              </a:spcAft>
              <a:buClrTx/>
              <a:buSzTx/>
              <a:buFontTx/>
              <a:buNone/>
              <a:tabLst/>
              <a:defRPr/>
            </a:pPr>
            <a:r>
              <a:rPr lang="de-DE" b="1" dirty="0"/>
              <a:t>Die Abkürzung IBOBB steht für „Information, Beratung und Orientierung für Bildung und Beruf“ und umfasst alle Maßnahmen des Ministeriums zur schulischen Bildungs- und Berufsorientierung. Diese verpflichtenden Maßnahmen werden zwar in Bezug auf die gesetzlichen Rahmenbedingungen erfüllt, aber in der Praxis nicht mit jener Hingabe betrieben, die für einen nachhaltigen Erwerb der „Laufbahngestaltungskompetenzen“ unserer SchülerInnen notwendig wäre. Der so genannte IBOBB-Prozess besteht derzeit aus „ein bisschen Berufsorientierung“ in den 3. und 4. Klassen sowie der </a:t>
            </a:r>
            <a:r>
              <a:rPr lang="de-DE" b="1" dirty="0" err="1"/>
              <a:t>MaturantInnenberatung</a:t>
            </a:r>
            <a:r>
              <a:rPr lang="de-DE" b="1" dirty="0"/>
              <a:t> in den 7. und 8. Klassen. Von einem durchgehenden Prozess sind wir weit entfernt. Dies spiegelt sich auch in der aktuellen Nahtstellenproblematik wider.</a:t>
            </a:r>
          </a:p>
          <a:p>
            <a:pPr marL="0" marR="0" lvl="0" indent="0" algn="l" defTabSz="914400" rtl="0" eaLnBrk="1" fontAlgn="auto" latinLnBrk="0" hangingPunct="1">
              <a:lnSpc>
                <a:spcPct val="100000"/>
              </a:lnSpc>
              <a:spcBef>
                <a:spcPts val="200"/>
              </a:spcBef>
              <a:spcAft>
                <a:spcPts val="0"/>
              </a:spcAft>
              <a:buClrTx/>
              <a:buSzTx/>
              <a:buFontTx/>
              <a:buNone/>
              <a:tabLst/>
              <a:defRPr/>
            </a:pPr>
            <a:r>
              <a:rPr lang="de-DE" b="1" dirty="0"/>
              <a:t>Berufsorientierung hat in den meisten AHS nur eine untergeordnete Bedeutung. Es fehlen die Ressourcen in zeitlicher und finanzieller Hinsicht sowie ausgebildete MultiplikatorInnen in diesem Bereich. Weiters ist die Bezeichnung „Berufsorientierung“ für den AHS-Bereich nicht förderlich und der entscheidende Faktor ist, dass der IBOBB-Prozess noch nicht „gelebt“ wird. </a:t>
            </a:r>
          </a:p>
          <a:p>
            <a:pPr marL="0" marR="0" lvl="0" indent="0" algn="l" defTabSz="914400" rtl="0" eaLnBrk="1" fontAlgn="auto" latinLnBrk="0" hangingPunct="1">
              <a:lnSpc>
                <a:spcPct val="100000"/>
              </a:lnSpc>
              <a:spcBef>
                <a:spcPts val="200"/>
              </a:spcBef>
              <a:spcAft>
                <a:spcPts val="0"/>
              </a:spcAft>
              <a:buClrTx/>
              <a:buSzTx/>
              <a:buFontTx/>
              <a:buNone/>
              <a:tabLst/>
              <a:defRPr/>
            </a:pPr>
            <a:endParaRPr lang="de-DE" b="0" dirty="0"/>
          </a:p>
          <a:p>
            <a:pPr marL="0" indent="0">
              <a:buNone/>
            </a:pPr>
            <a:r>
              <a:rPr lang="de-DE" sz="1200" b="1" dirty="0"/>
              <a:t>Dieses Kompetenzlernen soll über die gesamte Schullaufbahn hinweg und speziell vor schulischen Übergängen oder Abschlüssen erfolgen.</a:t>
            </a:r>
          </a:p>
          <a:p>
            <a:pPr marL="0" indent="0">
              <a:buNone/>
            </a:pPr>
            <a:r>
              <a:rPr lang="de-DE" sz="1200" b="1" dirty="0"/>
              <a:t>Bei </a:t>
            </a:r>
            <a:r>
              <a:rPr lang="de-DE" sz="1200" b="1" dirty="0" err="1"/>
              <a:t>ibobb</a:t>
            </a:r>
            <a:r>
              <a:rPr lang="de-DE" sz="1200" b="1" dirty="0"/>
              <a:t> geht es im besten Sinn ums „Lernen fürs Leben“ und damit um ein pädagogisches Kernanliegen.</a:t>
            </a:r>
          </a:p>
          <a:p>
            <a:pPr marL="0" indent="0">
              <a:buNone/>
            </a:pPr>
            <a:endParaRPr lang="de-DE" sz="1200" b="1" dirty="0"/>
          </a:p>
          <a:p>
            <a:pPr marL="0" indent="0">
              <a:buNone/>
            </a:pPr>
            <a:r>
              <a:rPr lang="de-AT" sz="1800" b="1" dirty="0">
                <a:solidFill>
                  <a:srgbClr val="333333"/>
                </a:solidFill>
                <a:effectLst/>
                <a:ea typeface="Calibri" panose="020F0502020204030204" pitchFamily="34" charset="0"/>
              </a:rPr>
              <a:t>Grundvoraussetzung für einen funktionierenden IBOBB-Prozess ist es aber auch, dass die Eltern/Erziehungsberechtigten mehr in den Bildungs- und Berufsorientierungsprozess eingebunden werden.</a:t>
            </a:r>
            <a:endParaRPr lang="de-DE" sz="1200" b="1" dirty="0"/>
          </a:p>
          <a:p>
            <a:pPr marL="0" indent="0">
              <a:buNone/>
            </a:pPr>
            <a:endParaRPr lang="de-AT" sz="1200" b="1" dirty="0"/>
          </a:p>
          <a:p>
            <a:pPr marL="0" marR="0" lvl="0" indent="0" algn="l" defTabSz="914400" rtl="0" eaLnBrk="1" fontAlgn="auto" latinLnBrk="0" hangingPunct="1">
              <a:lnSpc>
                <a:spcPct val="100000"/>
              </a:lnSpc>
              <a:spcBef>
                <a:spcPts val="200"/>
              </a:spcBef>
              <a:spcAft>
                <a:spcPts val="0"/>
              </a:spcAft>
              <a:buClrTx/>
              <a:buSzTx/>
              <a:buFontTx/>
              <a:buNone/>
              <a:tabLst/>
              <a:defRPr/>
            </a:pPr>
            <a:endParaRPr lang="de-DE" b="1" dirty="0"/>
          </a:p>
          <a:p>
            <a:endParaRPr lang="de-AT" b="0" dirty="0"/>
          </a:p>
          <a:p>
            <a:endParaRPr lang="de-AT" b="0" dirty="0"/>
          </a:p>
          <a:p>
            <a:pPr marL="342900" lvl="0" indent="-342900">
              <a:lnSpc>
                <a:spcPct val="107000"/>
              </a:lnSpc>
              <a:buFont typeface="Symbol" panose="05050102010706020507" pitchFamily="18" charset="2"/>
              <a:buChar char=""/>
            </a:pPr>
            <a:r>
              <a:rPr lang="de-AT" sz="1100" b="0" dirty="0">
                <a:effectLst/>
                <a:latin typeface="Times New Roman" panose="02020603050405020304" pitchFamily="18" charset="0"/>
                <a:ea typeface="Calibri" panose="020F0502020204030204" pitchFamily="34" charset="0"/>
                <a:cs typeface="Arial" panose="020B0604020202020204" pitchFamily="34" charset="0"/>
              </a:rPr>
              <a:t>Nahtstellenproblematik: </a:t>
            </a:r>
            <a:endParaRPr lang="de-AT" sz="1100" b="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de-AT" sz="1100" b="0" dirty="0">
                <a:effectLst/>
                <a:latin typeface="Times New Roman" panose="02020603050405020304" pitchFamily="18" charset="0"/>
                <a:ea typeface="Calibri" panose="020F0502020204030204" pitchFamily="34" charset="0"/>
                <a:cs typeface="Arial" panose="020B0604020202020204" pitchFamily="34" charset="0"/>
              </a:rPr>
              <a:t> </a:t>
            </a:r>
            <a:endParaRPr lang="de-AT" sz="1100" b="0" dirty="0">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07000"/>
              </a:lnSpc>
            </a:pPr>
            <a:r>
              <a:rPr lang="de-AT" sz="1100" dirty="0">
                <a:effectLst/>
                <a:latin typeface="Times New Roman" panose="02020603050405020304" pitchFamily="18" charset="0"/>
                <a:ea typeface="Calibri" panose="020F0502020204030204" pitchFamily="34" charset="0"/>
                <a:cs typeface="Arial" panose="020B0604020202020204" pitchFamily="34" charset="0"/>
              </a:rPr>
              <a:t>Diese betrifft sowohl den Übergang von der Sekundarstufe 1 in die Sekundarstufe 2 als auch den Übergang von der Sekundarstufe 2 in den Hochschulbereich. Dazu möchte ich einige Daten der </a:t>
            </a:r>
            <a:r>
              <a:rPr lang="de-AT" sz="1100" i="1" dirty="0">
                <a:effectLst/>
                <a:latin typeface="Times New Roman" panose="02020603050405020304" pitchFamily="18" charset="0"/>
                <a:ea typeface="Calibri" panose="020F0502020204030204" pitchFamily="34" charset="0"/>
                <a:cs typeface="Arial" panose="020B0604020202020204" pitchFamily="34" charset="0"/>
              </a:rPr>
              <a:t>Statistik Austria</a:t>
            </a:r>
            <a:r>
              <a:rPr lang="de-AT" sz="1100" dirty="0">
                <a:effectLst/>
                <a:latin typeface="Times New Roman" panose="02020603050405020304" pitchFamily="18" charset="0"/>
                <a:ea typeface="Calibri" panose="020F0502020204030204" pitchFamily="34" charset="0"/>
                <a:cs typeface="Arial" panose="020B0604020202020204" pitchFamily="34" charset="0"/>
              </a:rPr>
              <a:t> anführen:</a:t>
            </a:r>
            <a:endParaRPr lang="de-AT" sz="1100" dirty="0">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07000"/>
              </a:lnSpc>
            </a:pPr>
            <a:r>
              <a:rPr lang="de-AT" sz="1100" b="1" dirty="0">
                <a:effectLst/>
                <a:latin typeface="Times New Roman" panose="02020603050405020304" pitchFamily="18" charset="0"/>
                <a:ea typeface="Calibri" panose="020F0502020204030204" pitchFamily="34" charset="0"/>
                <a:cs typeface="Arial" panose="020B0604020202020204" pitchFamily="34" charset="0"/>
              </a:rPr>
              <a:t> </a:t>
            </a:r>
            <a:endParaRPr lang="de-AT"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buFont typeface="Courier New" panose="02070309020205020404" pitchFamily="49" charset="0"/>
              <a:buChar char="o"/>
            </a:pPr>
            <a:r>
              <a:rPr lang="de-AT" sz="1100" dirty="0">
                <a:effectLst/>
                <a:highlight>
                  <a:srgbClr val="FFFF00"/>
                </a:highlight>
                <a:latin typeface="Times New Roman" panose="02020603050405020304" pitchFamily="18" charset="0"/>
                <a:ea typeface="Calibri" panose="020F0502020204030204" pitchFamily="34" charset="0"/>
                <a:cs typeface="Arial" panose="020B0604020202020204" pitchFamily="34" charset="0"/>
              </a:rPr>
              <a:t>36,6</a:t>
            </a:r>
            <a:r>
              <a:rPr lang="de-AT" sz="1100" dirty="0">
                <a:effectLst/>
                <a:latin typeface="Times New Roman" panose="02020603050405020304" pitchFamily="18" charset="0"/>
                <a:ea typeface="Calibri" panose="020F0502020204030204" pitchFamily="34" charset="0"/>
                <a:cs typeface="Arial" panose="020B0604020202020204" pitchFamily="34" charset="0"/>
              </a:rPr>
              <a:t>% der SchülerInnen brechen ihre Ausbildung an einer weiterführenden Schule (AHS-Oberstufe, BHS, BMS) ab.</a:t>
            </a:r>
            <a:endParaRPr lang="de-AT" sz="11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lnSpc>
                <a:spcPct val="107000"/>
              </a:lnSpc>
              <a:buFont typeface="Courier New" panose="02070309020205020404" pitchFamily="49" charset="0"/>
              <a:buChar char="o"/>
            </a:pPr>
            <a:r>
              <a:rPr lang="de-AT" sz="1100" dirty="0">
                <a:effectLst/>
                <a:highlight>
                  <a:srgbClr val="FFFF00"/>
                </a:highlight>
                <a:latin typeface="Times New Roman" panose="02020603050405020304" pitchFamily="18" charset="0"/>
                <a:ea typeface="Calibri" panose="020F0502020204030204" pitchFamily="34" charset="0"/>
                <a:cs typeface="Arial" panose="020B0604020202020204" pitchFamily="34" charset="0"/>
              </a:rPr>
              <a:t>87,2%</a:t>
            </a:r>
            <a:r>
              <a:rPr lang="de-AT" sz="1100" dirty="0">
                <a:effectLst/>
                <a:latin typeface="Times New Roman" panose="02020603050405020304" pitchFamily="18" charset="0"/>
                <a:ea typeface="Calibri" panose="020F0502020204030204" pitchFamily="34" charset="0"/>
                <a:cs typeface="Arial" panose="020B0604020202020204" pitchFamily="34" charset="0"/>
              </a:rPr>
              <a:t> der AHS-MaturantInnen beginnen innerhalb von drei Jahren nach der Reifeprüfung ein Studium an einer österreichischen Hochschule.</a:t>
            </a:r>
            <a:endParaRPr lang="de-AT" sz="1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de-AT" sz="800" dirty="0">
                <a:effectLst/>
                <a:latin typeface="Times New Roman" panose="02020603050405020304" pitchFamily="18" charset="0"/>
                <a:ea typeface="Calibri" panose="020F0502020204030204" pitchFamily="34" charset="0"/>
                <a:cs typeface="Arial" panose="020B0604020202020204" pitchFamily="34" charset="0"/>
              </a:rPr>
              <a:t>Anmerkung: </a:t>
            </a:r>
            <a:endParaRPr lang="de-AT" sz="1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de-AT" sz="800" dirty="0">
                <a:effectLst/>
                <a:latin typeface="Times New Roman" panose="02020603050405020304" pitchFamily="18" charset="0"/>
                <a:ea typeface="Calibri" panose="020F0502020204030204" pitchFamily="34" charset="0"/>
                <a:cs typeface="Arial" panose="020B0604020202020204" pitchFamily="34" charset="0"/>
              </a:rPr>
              <a:t>HAK-MaturantInnen: 59,9%</a:t>
            </a:r>
            <a:endParaRPr lang="de-AT" sz="11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07000"/>
              </a:lnSpc>
            </a:pPr>
            <a:r>
              <a:rPr lang="de-AT" sz="800" dirty="0">
                <a:effectLst/>
                <a:latin typeface="Times New Roman" panose="02020603050405020304" pitchFamily="18" charset="0"/>
                <a:ea typeface="Calibri" panose="020F0502020204030204" pitchFamily="34" charset="0"/>
                <a:cs typeface="Arial" panose="020B0604020202020204" pitchFamily="34" charset="0"/>
              </a:rPr>
              <a:t>HTL-MaturantInnen: 50,6%</a:t>
            </a:r>
            <a:endParaRPr lang="de-AT" sz="1100" dirty="0">
              <a:effectLst/>
              <a:latin typeface="Calibri" panose="020F0502020204030204" pitchFamily="34" charset="0"/>
              <a:ea typeface="Calibri" panose="020F0502020204030204" pitchFamily="34" charset="0"/>
              <a:cs typeface="Arial" panose="020B0604020202020204" pitchFamily="34" charset="0"/>
            </a:endParaRPr>
          </a:p>
          <a:p>
            <a:pPr marL="457200" indent="-34290">
              <a:lnSpc>
                <a:spcPct val="107000"/>
              </a:lnSpc>
            </a:pPr>
            <a:r>
              <a:rPr lang="de-AT" sz="800" dirty="0">
                <a:effectLst/>
                <a:highlight>
                  <a:srgbClr val="FF0000"/>
                </a:highlight>
                <a:latin typeface="Times New Roman" panose="02020603050405020304" pitchFamily="18" charset="0"/>
                <a:ea typeface="Calibri" panose="020F0502020204030204" pitchFamily="34" charset="0"/>
                <a:cs typeface="Arial" panose="020B0604020202020204" pitchFamily="34" charset="0"/>
              </a:rPr>
              <a:t>alle</a:t>
            </a:r>
            <a:r>
              <a:rPr lang="de-AT" sz="800" dirty="0">
                <a:effectLst/>
                <a:latin typeface="Times New Roman" panose="02020603050405020304" pitchFamily="18" charset="0"/>
                <a:ea typeface="Calibri" panose="020F0502020204030204" pitchFamily="34" charset="0"/>
                <a:cs typeface="Arial" panose="020B0604020202020204" pitchFamily="34" charset="0"/>
              </a:rPr>
              <a:t> MaturantInnen: 58,7%</a:t>
            </a:r>
            <a:endParaRPr lang="de-AT" sz="1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ourier New" panose="02070309020205020404" pitchFamily="49" charset="0"/>
              <a:buChar char="o"/>
            </a:pPr>
            <a:r>
              <a:rPr lang="de-AT" sz="1100" dirty="0">
                <a:effectLst/>
                <a:highlight>
                  <a:srgbClr val="FFFF00"/>
                </a:highlight>
                <a:latin typeface="Times New Roman" panose="02020603050405020304" pitchFamily="18" charset="0"/>
                <a:ea typeface="Calibri" panose="020F0502020204030204" pitchFamily="34" charset="0"/>
                <a:cs typeface="Arial" panose="020B0604020202020204" pitchFamily="34" charset="0"/>
              </a:rPr>
              <a:t>38,2%</a:t>
            </a:r>
            <a:r>
              <a:rPr lang="de-AT" sz="1100" dirty="0">
                <a:effectLst/>
                <a:latin typeface="Times New Roman" panose="02020603050405020304" pitchFamily="18" charset="0"/>
                <a:ea typeface="Calibri" panose="020F0502020204030204" pitchFamily="34" charset="0"/>
                <a:cs typeface="Arial" panose="020B0604020202020204" pitchFamily="34" charset="0"/>
              </a:rPr>
              <a:t> der inländischen Studierenden brechen innerhalb der ersten drei Semester ihr Bachelor-Studium an einer Universität wieder ab.</a:t>
            </a:r>
            <a:endParaRPr lang="de-AT" sz="1100" dirty="0">
              <a:effectLst/>
              <a:latin typeface="Calibri" panose="020F0502020204030204" pitchFamily="34" charset="0"/>
              <a:ea typeface="Calibri" panose="020F0502020204030204" pitchFamily="34" charset="0"/>
              <a:cs typeface="Arial" panose="020B0604020202020204" pitchFamily="34" charset="0"/>
            </a:endParaRPr>
          </a:p>
          <a:p>
            <a:pPr marL="685800">
              <a:lnSpc>
                <a:spcPct val="107000"/>
              </a:lnSpc>
            </a:pPr>
            <a:r>
              <a:rPr lang="de-AT" sz="800" dirty="0">
                <a:effectLst/>
                <a:latin typeface="Times New Roman" panose="02020603050405020304" pitchFamily="18" charset="0"/>
                <a:ea typeface="Calibri" panose="020F0502020204030204" pitchFamily="34" charset="0"/>
                <a:cs typeface="Arial" panose="020B0604020202020204" pitchFamily="34" charset="0"/>
              </a:rPr>
              <a:t>Anmerkung: </a:t>
            </a:r>
            <a:endParaRPr lang="de-AT" sz="1100" dirty="0">
              <a:effectLst/>
              <a:latin typeface="Calibri" panose="020F0502020204030204" pitchFamily="34" charset="0"/>
              <a:ea typeface="Calibri" panose="020F0502020204030204" pitchFamily="34" charset="0"/>
              <a:cs typeface="Arial" panose="020B0604020202020204" pitchFamily="34" charset="0"/>
            </a:endParaRPr>
          </a:p>
          <a:p>
            <a:pPr marL="685800">
              <a:lnSpc>
                <a:spcPct val="107000"/>
              </a:lnSpc>
            </a:pPr>
            <a:r>
              <a:rPr lang="de-AT" sz="800" dirty="0">
                <a:effectLst/>
                <a:latin typeface="Times New Roman" panose="02020603050405020304" pitchFamily="18" charset="0"/>
                <a:ea typeface="Calibri" panose="020F0502020204030204" pitchFamily="34" charset="0"/>
                <a:cs typeface="Arial" panose="020B0604020202020204" pitchFamily="34" charset="0"/>
              </a:rPr>
              <a:t>Universität</a:t>
            </a:r>
            <a:r>
              <a:rPr lang="de-AT" sz="800" b="1" dirty="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 –</a:t>
            </a:r>
            <a:r>
              <a:rPr lang="de-AT" sz="800" dirty="0">
                <a:effectLst/>
                <a:latin typeface="Times New Roman" panose="02020603050405020304" pitchFamily="18" charset="0"/>
                <a:ea typeface="Calibri" panose="020F0502020204030204" pitchFamily="34" charset="0"/>
                <a:cs typeface="Arial" panose="020B0604020202020204" pitchFamily="34" charset="0"/>
              </a:rPr>
              <a:t> Diplom: 26,0% </a:t>
            </a:r>
            <a:endParaRPr lang="de-AT" sz="1100" dirty="0">
              <a:effectLst/>
              <a:latin typeface="Calibri" panose="020F0502020204030204" pitchFamily="34" charset="0"/>
              <a:ea typeface="Calibri" panose="020F0502020204030204" pitchFamily="34" charset="0"/>
              <a:cs typeface="Arial" panose="020B0604020202020204" pitchFamily="34" charset="0"/>
            </a:endParaRPr>
          </a:p>
          <a:p>
            <a:pPr marL="685800">
              <a:lnSpc>
                <a:spcPct val="107000"/>
              </a:lnSpc>
            </a:pPr>
            <a:r>
              <a:rPr lang="de-AT" sz="800" dirty="0">
                <a:effectLst/>
                <a:latin typeface="Times New Roman" panose="02020603050405020304" pitchFamily="18" charset="0"/>
                <a:ea typeface="Calibri" panose="020F0502020204030204" pitchFamily="34" charset="0"/>
                <a:cs typeface="Arial" panose="020B0604020202020204" pitchFamily="34" charset="0"/>
              </a:rPr>
              <a:t>Fachhochschule</a:t>
            </a:r>
            <a:r>
              <a:rPr lang="de-AT" sz="800" b="1" dirty="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 –</a:t>
            </a:r>
            <a:r>
              <a:rPr lang="de-AT" sz="800" dirty="0">
                <a:effectLst/>
                <a:latin typeface="Times New Roman" panose="02020603050405020304" pitchFamily="18" charset="0"/>
                <a:ea typeface="Calibri" panose="020F0502020204030204" pitchFamily="34" charset="0"/>
                <a:cs typeface="Arial" panose="020B0604020202020204" pitchFamily="34" charset="0"/>
              </a:rPr>
              <a:t> Bachelor: 17,7% </a:t>
            </a:r>
            <a:endParaRPr lang="de-AT" sz="1100" dirty="0">
              <a:effectLst/>
              <a:latin typeface="Calibri" panose="020F0502020204030204" pitchFamily="34" charset="0"/>
              <a:ea typeface="Calibri" panose="020F0502020204030204" pitchFamily="34" charset="0"/>
              <a:cs typeface="Arial" panose="020B0604020202020204" pitchFamily="34" charset="0"/>
            </a:endParaRPr>
          </a:p>
          <a:p>
            <a:pPr marL="685800">
              <a:lnSpc>
                <a:spcPct val="107000"/>
              </a:lnSpc>
              <a:spcAft>
                <a:spcPts val="800"/>
              </a:spcAft>
            </a:pPr>
            <a:r>
              <a:rPr lang="de-AT" sz="800" dirty="0">
                <a:effectLst/>
                <a:latin typeface="Times New Roman" panose="02020603050405020304" pitchFamily="18" charset="0"/>
                <a:ea typeface="Calibri" panose="020F0502020204030204" pitchFamily="34" charset="0"/>
                <a:cs typeface="Arial" panose="020B0604020202020204" pitchFamily="34" charset="0"/>
              </a:rPr>
              <a:t>Pädagogische Hochschule </a:t>
            </a:r>
            <a:r>
              <a:rPr lang="de-AT" sz="800" b="1" dirty="0">
                <a:solidFill>
                  <a:srgbClr val="333333"/>
                </a:solidFill>
                <a:effectLst/>
                <a:latin typeface="Times New Roman" panose="02020603050405020304" pitchFamily="18" charset="0"/>
                <a:ea typeface="Calibri" panose="020F0502020204030204" pitchFamily="34" charset="0"/>
                <a:cs typeface="Arial" panose="020B0604020202020204" pitchFamily="34" charset="0"/>
              </a:rPr>
              <a:t>–</a:t>
            </a:r>
            <a:r>
              <a:rPr lang="de-AT" sz="800" dirty="0">
                <a:effectLst/>
                <a:latin typeface="Times New Roman" panose="02020603050405020304" pitchFamily="18" charset="0"/>
                <a:ea typeface="Calibri" panose="020F0502020204030204" pitchFamily="34" charset="0"/>
                <a:cs typeface="Arial" panose="020B0604020202020204" pitchFamily="34" charset="0"/>
              </a:rPr>
              <a:t> Bachelor: 23,0%</a:t>
            </a:r>
            <a:endParaRPr lang="de-AT" sz="1100" dirty="0">
              <a:effectLst/>
              <a:latin typeface="Calibri" panose="020F0502020204030204" pitchFamily="34" charset="0"/>
              <a:ea typeface="Calibri" panose="020F0502020204030204" pitchFamily="34" charset="0"/>
              <a:cs typeface="Arial" panose="020B0604020202020204" pitchFamily="34" charset="0"/>
            </a:endParaRPr>
          </a:p>
          <a:p>
            <a:pPr marL="236220" indent="449580">
              <a:lnSpc>
                <a:spcPct val="107000"/>
              </a:lnSpc>
              <a:spcAft>
                <a:spcPts val="800"/>
              </a:spcAft>
            </a:pPr>
            <a:r>
              <a:rPr lang="de-AT" sz="1100" dirty="0">
                <a:effectLst/>
                <a:latin typeface="Times New Roman" panose="02020603050405020304" pitchFamily="18" charset="0"/>
                <a:ea typeface="Calibri" panose="020F0502020204030204" pitchFamily="34" charset="0"/>
                <a:cs typeface="Arial" panose="020B0604020202020204" pitchFamily="34" charset="0"/>
              </a:rPr>
              <a:t>(</a:t>
            </a:r>
            <a:r>
              <a:rPr lang="de-AT" sz="1100" dirty="0">
                <a:effectLst/>
                <a:highlight>
                  <a:srgbClr val="FF0000"/>
                </a:highlight>
                <a:latin typeface="Times New Roman" panose="02020603050405020304" pitchFamily="18" charset="0"/>
                <a:ea typeface="Calibri" panose="020F0502020204030204" pitchFamily="34" charset="0"/>
                <a:cs typeface="Arial" panose="020B0604020202020204" pitchFamily="34" charset="0"/>
              </a:rPr>
              <a:t>Quelle</a:t>
            </a:r>
            <a:r>
              <a:rPr lang="de-AT" sz="1100" dirty="0">
                <a:effectLst/>
                <a:latin typeface="Times New Roman" panose="02020603050405020304" pitchFamily="18" charset="0"/>
                <a:ea typeface="Calibri" panose="020F0502020204030204" pitchFamily="34" charset="0"/>
                <a:cs typeface="Arial" panose="020B0604020202020204" pitchFamily="34" charset="0"/>
              </a:rPr>
              <a:t>: STATISTIK AUSTRIA (2021). Bildung in Zahlen Schuljahr 2020/21 -  </a:t>
            </a:r>
            <a:r>
              <a:rPr lang="de-AT" sz="1100" u="sng" dirty="0">
                <a:solidFill>
                  <a:srgbClr val="0563C1"/>
                </a:solidFill>
                <a:effectLst/>
                <a:latin typeface="Times New Roman" panose="02020603050405020304" pitchFamily="18" charset="0"/>
                <a:ea typeface="Calibri" panose="020F0502020204030204" pitchFamily="34" charset="0"/>
                <a:cs typeface="Arial" panose="020B0604020202020204" pitchFamily="34" charset="0"/>
                <a:hlinkClick r:id="rId3"/>
              </a:rPr>
              <a:t>LINK</a:t>
            </a:r>
            <a:r>
              <a:rPr lang="de-AT" sz="1100" dirty="0">
                <a:effectLst/>
                <a:latin typeface="Times New Roman" panose="02020603050405020304" pitchFamily="18" charset="0"/>
                <a:ea typeface="Calibri" panose="020F0502020204030204" pitchFamily="34" charset="0"/>
                <a:cs typeface="Arial" panose="020B0604020202020204" pitchFamily="34" charset="0"/>
              </a:rPr>
              <a:t>)</a:t>
            </a:r>
            <a:endParaRPr lang="de-AT" sz="1100" dirty="0">
              <a:effectLst/>
              <a:latin typeface="Calibri" panose="020F0502020204030204" pitchFamily="34" charset="0"/>
              <a:ea typeface="Calibri" panose="020F0502020204030204" pitchFamily="34" charset="0"/>
              <a:cs typeface="Arial" panose="020B0604020202020204" pitchFamily="34" charset="0"/>
            </a:endParaRPr>
          </a:p>
          <a:p>
            <a:endParaRPr lang="de-AT" dirty="0"/>
          </a:p>
        </p:txBody>
      </p:sp>
      <p:sp>
        <p:nvSpPr>
          <p:cNvPr id="4" name="Foliennummernplatzhalt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A5DA3B-92D6-4D4B-9895-D15CB563B5E4}" type="slidenum">
              <a:rPr kumimoji="0" lang="de-AT"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de-A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94117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Das BMBWF unterstützt die Umsetzung von </a:t>
            </a:r>
            <a:r>
              <a:rPr lang="de-DE" b="1" dirty="0" err="1"/>
              <a:t>ibobb</a:t>
            </a:r>
            <a:r>
              <a:rPr lang="de-DE" b="1" dirty="0"/>
              <a:t> durch die Bereitstellung vieler Materialien: siehe </a:t>
            </a:r>
            <a:r>
              <a:rPr lang="de-AT" dirty="0" err="1"/>
              <a:t>ibobb</a:t>
            </a:r>
            <a:r>
              <a:rPr lang="de-AT" dirty="0"/>
              <a:t>-Portal</a:t>
            </a:r>
            <a:endParaRPr lang="de-DE" b="1" dirty="0"/>
          </a:p>
        </p:txBody>
      </p:sp>
      <p:sp>
        <p:nvSpPr>
          <p:cNvPr id="4" name="Foliennummernplatzhalt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546DFA-415F-4C0A-90C6-826B2BAF34F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03631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AT" sz="1200" kern="1200" baseline="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F0A5DA3B-92D6-4D4B-9895-D15CB563B5E4}" type="slidenum">
              <a:rPr lang="de-AT" smtClean="0"/>
              <a:pPr/>
              <a:t>33</a:t>
            </a:fld>
            <a:endParaRPr lang="de-AT"/>
          </a:p>
        </p:txBody>
      </p:sp>
    </p:spTree>
    <p:extLst>
      <p:ext uri="{BB962C8B-B14F-4D97-AF65-F5344CB8AC3E}">
        <p14:creationId xmlns:p14="http://schemas.microsoft.com/office/powerpoint/2010/main" val="10155302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F0A5DA3B-92D6-4D4B-9895-D15CB563B5E4}" type="slidenum">
              <a:rPr lang="de-AT" smtClean="0"/>
              <a:pPr/>
              <a:t>34</a:t>
            </a:fld>
            <a:endParaRPr lang="de-AT"/>
          </a:p>
        </p:txBody>
      </p:sp>
    </p:spTree>
    <p:extLst>
      <p:ext uri="{BB962C8B-B14F-4D97-AF65-F5344CB8AC3E}">
        <p14:creationId xmlns:p14="http://schemas.microsoft.com/office/powerpoint/2010/main" val="37843596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F0A5DA3B-92D6-4D4B-9895-D15CB563B5E4}" type="slidenum">
              <a:rPr lang="de-AT" smtClean="0"/>
              <a:pPr/>
              <a:t>35</a:t>
            </a:fld>
            <a:endParaRPr lang="de-AT"/>
          </a:p>
        </p:txBody>
      </p:sp>
    </p:spTree>
    <p:extLst>
      <p:ext uri="{BB962C8B-B14F-4D97-AF65-F5344CB8AC3E}">
        <p14:creationId xmlns:p14="http://schemas.microsoft.com/office/powerpoint/2010/main" val="39236729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F0A5DA3B-92D6-4D4B-9895-D15CB563B5E4}" type="slidenum">
              <a:rPr lang="de-AT" smtClean="0"/>
              <a:pPr/>
              <a:t>36</a:t>
            </a:fld>
            <a:endParaRPr lang="de-AT"/>
          </a:p>
        </p:txBody>
      </p:sp>
    </p:spTree>
    <p:extLst>
      <p:ext uri="{BB962C8B-B14F-4D97-AF65-F5344CB8AC3E}">
        <p14:creationId xmlns:p14="http://schemas.microsoft.com/office/powerpoint/2010/main" val="30667659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F0A5DA3B-92D6-4D4B-9895-D15CB563B5E4}" type="slidenum">
              <a:rPr lang="de-AT" smtClean="0"/>
              <a:pPr/>
              <a:t>37</a:t>
            </a:fld>
            <a:endParaRPr lang="de-AT"/>
          </a:p>
        </p:txBody>
      </p:sp>
    </p:spTree>
    <p:extLst>
      <p:ext uri="{BB962C8B-B14F-4D97-AF65-F5344CB8AC3E}">
        <p14:creationId xmlns:p14="http://schemas.microsoft.com/office/powerpoint/2010/main" val="32140129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AT" sz="1200" kern="1200" baseline="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F0A5DA3B-92D6-4D4B-9895-D15CB563B5E4}" type="slidenum">
              <a:rPr lang="de-AT" smtClean="0"/>
              <a:pPr/>
              <a:t>38</a:t>
            </a:fld>
            <a:endParaRPr lang="de-AT"/>
          </a:p>
        </p:txBody>
      </p:sp>
    </p:spTree>
    <p:extLst>
      <p:ext uri="{BB962C8B-B14F-4D97-AF65-F5344CB8AC3E}">
        <p14:creationId xmlns:p14="http://schemas.microsoft.com/office/powerpoint/2010/main" val="40361361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Auf der Plattform DeineZukunft.ibobb.at sind über den Lehrer/innen-Login zeitgerecht vor der Durchführung des </a:t>
            </a:r>
            <a:r>
              <a:rPr lang="de-DE" b="1" dirty="0" err="1"/>
              <a:t>BBO</a:t>
            </a:r>
            <a:r>
              <a:rPr lang="de-DE" b="1" dirty="0"/>
              <a:t>-Tools die Schulkennzahl und das erhaltene zentral gesetzte Passwort sowie unter „Neuer Fragebogen &gt; erstellen“ anschließend statistische Daten zur Schule und die Anzahl der Schüler/innen sowie bei Bedarf (optional) eigene Notizen einzugeben.</a:t>
            </a:r>
          </a:p>
          <a:p>
            <a:endParaRPr lang="de-DE" b="1" dirty="0"/>
          </a:p>
          <a:p>
            <a:endParaRPr lang="de-DE" dirty="0"/>
          </a:p>
          <a:p>
            <a:endParaRPr lang="de-DE" dirty="0"/>
          </a:p>
          <a:p>
            <a:endParaRPr lang="de-DE" dirty="0"/>
          </a:p>
          <a:p>
            <a:r>
              <a:rPr lang="de-DE" dirty="0"/>
              <a:t>Vorbereitende Tätigkeiten zu Beginn des jeweiligen Schuljahres  Die teilnehmenden Schulen wenden sich an die </a:t>
            </a:r>
            <a:r>
              <a:rPr lang="de-DE" dirty="0" err="1"/>
              <a:t>ibobb</a:t>
            </a:r>
            <a:r>
              <a:rPr lang="de-DE" dirty="0"/>
              <a:t>-Ansprechperson des jeweiligen Bundeslandes und erhalten daraufhin ihre schulspezifischen Zugangsdaten inkl. erforderliche Unterlagen an die Office-Adresse der Schule.  Der Fragebogen steht dann auf der Online-Plattform DeineZukunft.ibobb.at zur Verfügung.  Die Schulleitung entscheidet mit der BO-Koordination (so diese am Schulstandort vorhanden ist), wer das Online-Tool im BO-Unterricht zu welchem Zeitpunkt durchführt (z.B. Klassenlehrer/in, BO-Lehrer/in …). Als Durchführungszeitraum wird Mitte September bis Mitte November empfohlen.  Die Eltern sollten zu Schulbeginn über das Klassenforum / den SGA über die Durchführung der Befragung informiert werden, ebenso die Schüler/innen in einer der ersten BO-Stunden. Dazu sollte das entsprechende Elterninformationsblatt verwendet werden bzw. den Schüler/inne/n das Elterninformationsblatt (siehe Anhang) mit nach Hause gegeben werden.  Die durchführende Lehrkraft muss zeitgerecht einen Computerraum mit ausreichend Einzelplätzen für die Durchführung des Online-Tools reservieren (die Teilung der Klasse könnte aufgrund begrenzter Computerkapazitäten notwendig sein, die Verwendung von Smartphones ist jedoch zulässig). Prinzipiell kann das Tool ortsungebunden verwendet werden.</a:t>
            </a:r>
          </a:p>
          <a:p>
            <a:r>
              <a:rPr lang="de-DE" b="1" dirty="0"/>
              <a:t> Prozessablauf ca. 3 – 5 Tage vor der Durchführung des Online-Tools </a:t>
            </a:r>
          </a:p>
          <a:p>
            <a:r>
              <a:rPr lang="de-DE" dirty="0"/>
              <a:t>Die durchführende Lehrkraft informiert die Schüler/innen über den genauen Termin der </a:t>
            </a:r>
            <a:r>
              <a:rPr lang="de-DE" dirty="0" err="1"/>
              <a:t>OnlineBefragung</a:t>
            </a:r>
            <a:r>
              <a:rPr lang="de-DE" dirty="0"/>
              <a:t> und gibt Schüler/inne/n zeitnah die Infos, dass sie am Tag der Online-Befragung ihr Handy und/oder einen Stick, etwas zum Notieren bzw. ihre E-Mail-Adresse mitnehmen, um die Ergebnisdatei selbst bzw. den individuellen Code zur Abrufung der Daten speichern bzw. versenden zu können.  Die Lehrkraft übergibt den Schüler/inne/n (und damit deren Eltern) das Informationsblatt mit den wichtigsten Informationen zur Online-Befragung (so dies nicht bereits bei einem Elternabend geschehen ist). Die Eltern wissen, dass das </a:t>
            </a:r>
            <a:r>
              <a:rPr lang="de-DE" dirty="0" err="1"/>
              <a:t>BBO</a:t>
            </a:r>
            <a:r>
              <a:rPr lang="de-DE" dirty="0"/>
              <a:t>-Tool als Auftakt der Berufsorientierung durchgeführt wird und die Schüler/innen ein individuelles, vertrauliches Ergebnis erhalten, mit dem sie auch eine Beratung am Schulstandort aufsuchen können.  Die Lehrkraft überlegt Möglichkeiten für den (Sofort-)Druck auf Papier für die </a:t>
            </a:r>
            <a:r>
              <a:rPr lang="de-DE" dirty="0" err="1"/>
              <a:t>pdf</a:t>
            </a:r>
            <a:r>
              <a:rPr lang="de-DE" dirty="0"/>
              <a:t>-Datei mit den Individualergebnissen (am Drucker zuhause oder am Schuldrucker). WICHTIGSTER SCHRITT:  Auf der Plattform DeineZukunft.ibobb.at sind über den Lehrer/innen-Login zeitgerecht vor der Durchführung des </a:t>
            </a:r>
            <a:r>
              <a:rPr lang="de-DE" dirty="0" err="1"/>
              <a:t>BBO</a:t>
            </a:r>
            <a:r>
              <a:rPr lang="de-DE" dirty="0"/>
              <a:t>-Tools die Schulkennzahl und das erhaltene zentral gesetzte Passwort sowie unter „Neuer Fragebogen &gt; erstellen“ anschließend statistische Daten zur Schule und die Anzahl der Schüler/innen sowie bei Bedarf (optional) eigene Notizen einzugeben</a:t>
            </a:r>
            <a:endParaRPr lang="de-AT" b="1"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39</a:t>
            </a:fld>
            <a:endParaRPr lang="de-AT"/>
          </a:p>
        </p:txBody>
      </p:sp>
    </p:spTree>
    <p:extLst>
      <p:ext uri="{BB962C8B-B14F-4D97-AF65-F5344CB8AC3E}">
        <p14:creationId xmlns:p14="http://schemas.microsoft.com/office/powerpoint/2010/main" val="22021236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Damit wird zufällig generiert o ein „Klassencode“ für die spätere Durchführung mit den Schülern bzw. Schülerinnen o sowie auch ein „Klassenlehrer/innen-Code“, mit dem die aggregierten (zusammengeführten) Klassenergebnisse abgerufen und administrative Aufgaben durchgeführt werden können. o Diese Codes werden Ihnen angezeigt und müssen entsprechend notiert werden. Hierzu wird auch ein deutlicher Hinweis in der Lehrer/</a:t>
            </a:r>
            <a:r>
              <a:rPr lang="de-DE" b="1" dirty="0" err="1"/>
              <a:t>innenmaske</a:t>
            </a:r>
            <a:r>
              <a:rPr lang="de-DE" b="1" dirty="0"/>
              <a:t> angezeigt. o Weiters kann auch eine </a:t>
            </a:r>
            <a:r>
              <a:rPr lang="de-DE" b="1" dirty="0" err="1"/>
              <a:t>pdf</a:t>
            </a:r>
            <a:r>
              <a:rPr lang="de-DE" b="1" dirty="0"/>
              <a:t>-Datei generiert (bzw. exportiert) werden, auf der die Codes angeführt sind. Diese </a:t>
            </a:r>
            <a:r>
              <a:rPr lang="de-DE" b="1" dirty="0" err="1"/>
              <a:t>pdf</a:t>
            </a:r>
            <a:r>
              <a:rPr lang="de-DE" b="1" dirty="0"/>
              <a:t>-Datei kann ausgedruckt bzw. gespeichert werden.  Der Klassencode wird am Tag der Durchführung des Tools den Schüler/inne/n mitgeteilt – und muss bitte unbedingt dokumentiert werden!</a:t>
            </a:r>
          </a:p>
          <a:p>
            <a:endParaRPr lang="de-DE" dirty="0"/>
          </a:p>
          <a:p>
            <a:r>
              <a:rPr lang="de-DE" b="1" dirty="0"/>
              <a:t>Prozessablauf am Tag der Durchführung des </a:t>
            </a:r>
            <a:r>
              <a:rPr lang="de-DE" b="1" dirty="0" err="1"/>
              <a:t>BBO</a:t>
            </a:r>
            <a:r>
              <a:rPr lang="de-DE" b="1" dirty="0"/>
              <a:t>-Tools</a:t>
            </a:r>
          </a:p>
          <a:p>
            <a:r>
              <a:rPr lang="de-DE" dirty="0"/>
              <a:t>  Die Lehrkraft geht am Tag der Durchführung mit den Schüler/inne/n in den Computerraum (das Tool kann jedoch auch am Smartphone durchgeführt werden). Im Falle der Durchführung am Computer braucht jede/r Schüler/in einen eigenen Computer bzw. ein Smartphone zur Nutzung des Online-Tools. Der zuvor generierte Klassencode wird auf die Tafel geschrieben, alle Schüler/innen geben diesen nach Einstieg in das Tool in die dortige Eingabemaske ein. </a:t>
            </a:r>
          </a:p>
          <a:p>
            <a:r>
              <a:rPr lang="de-DE" dirty="0"/>
              <a:t> Jede/r Schüler/in kann unter DeineZukunft.ibobb.at durch die Eingabe des Klassencodes in den Fragebogen einsteigen. Sollte ein/e Schüler/in krank sein, kann die Lehrkraft den Klassencode an die fehlenden Schüler/innen (z.B. per E-Mail, SMS etc.) übermitteln und diese können die Umfrage von zuhause aus durchführen. Prinzipiell ist die Durchführung des Tools auch im </a:t>
            </a:r>
            <a:r>
              <a:rPr lang="de-DE" dirty="0" err="1"/>
              <a:t>Distance</a:t>
            </a:r>
            <a:r>
              <a:rPr lang="de-DE" dirty="0"/>
              <a:t> Learning möglich.  Nach Eingabe des Klassencodes kann die/der jeweilige Schüler/in die Umfrage durchführen. Für Schüler/innen besteht optional die Möglichkeit, einen „Nickname“ oder ein persönliches Kürzel einzugeben, um im Falle eines Ausdrucks des Ergebnisses auf einem Gemeinschaftsdrucker das eigene Ergebnis rasch identifizieren zu können. </a:t>
            </a:r>
          </a:p>
          <a:p>
            <a:r>
              <a:rPr lang="de-DE" dirty="0"/>
              <a:t> Die Schüler/innen führen das Online-Tool durch. Dies dauert ca. 15 – 20 Minuten. </a:t>
            </a:r>
          </a:p>
          <a:p>
            <a:r>
              <a:rPr lang="de-DE" dirty="0"/>
              <a:t> Zum Abschluss der Umfrage werden eine individuelle Ergebnis-</a:t>
            </a:r>
            <a:r>
              <a:rPr lang="de-DE" dirty="0" err="1"/>
              <a:t>pdf</a:t>
            </a:r>
            <a:r>
              <a:rPr lang="de-DE" dirty="0"/>
              <a:t>-Datei und ein individueller Ergebniscode generiert, den sich die Schüler/innen aufschreiben oder am besten ins Handy einspeichern, um später die Individualergebnisse abrufen zu können. Der Code kann z.B. auch mit dem Smartphone fotografiert werden. In der individuellen Ergebnisdatei wird das Resultat der Umfrage mit entsprechenden Empfehlungstexten inklusive der Empfehlungen für die Weiterarbeit mit Arbeitsblättern dargestellt. </a:t>
            </a:r>
          </a:p>
          <a:p>
            <a:r>
              <a:rPr lang="de-DE" dirty="0"/>
              <a:t> Die </a:t>
            </a:r>
            <a:r>
              <a:rPr lang="de-DE" dirty="0" err="1"/>
              <a:t>pdf</a:t>
            </a:r>
            <a:r>
              <a:rPr lang="de-DE" dirty="0"/>
              <a:t>-Datei beinhaltet weiters ein Unterschriftenfeld für die Erziehungsberechtigten. Mit der Unterschrift wird Beratungspersonen (in der Regel Lehrkräfte bzw. Schülerberater/innen) erlaubt, im Rahmen individueller Beratungen vertiefte Ergebnisse der/des jeweiligen Jugendlichen einzusehen. Dazu wird in der Lehrer/</a:t>
            </a:r>
            <a:r>
              <a:rPr lang="de-DE" dirty="0" err="1"/>
              <a:t>innenmaske</a:t>
            </a:r>
            <a:r>
              <a:rPr lang="de-DE" dirty="0"/>
              <a:t> rechts der individuelle Schüler/innen-Code eingegeben (siehe Grafik 5).</a:t>
            </a:r>
          </a:p>
          <a:p>
            <a:r>
              <a:rPr lang="de-DE" dirty="0"/>
              <a:t>  Der individuelle Ergebniscode ist anonym und kann nicht einer bestimmten Person zugeordnet werden. Die Lehrkraft kann mittels des Lehrer/innen-Codes in Kombination mit dem Klassencode keine individuellen Ergebnisse, sondern nur das aggregierte (zusammengeführte) Klassenergebnis einsehen.</a:t>
            </a:r>
          </a:p>
          <a:p>
            <a:r>
              <a:rPr lang="de-DE" dirty="0"/>
              <a:t>  Um die Ergebnis-</a:t>
            </a:r>
            <a:r>
              <a:rPr lang="de-DE" dirty="0" err="1"/>
              <a:t>pdf</a:t>
            </a:r>
            <a:r>
              <a:rPr lang="de-DE" dirty="0"/>
              <a:t>-Datei zu sichern, gibt es die Möglichkeit, dass sich der/die Schüler/in durch Eingabe seiner/ihrer E-Mail-Adresse diese selbst übermittelt (die eingegebene E-</a:t>
            </a:r>
            <a:r>
              <a:rPr lang="de-DE" dirty="0" err="1"/>
              <a:t>MailAdresse</a:t>
            </a:r>
            <a:r>
              <a:rPr lang="de-DE" dirty="0"/>
              <a:t> wird jedoch nicht gespeichert und ausschließlich für den Versand verwendet). Ebenso besteht die Möglichkeit, das Ergebnis gleich auszudrucken oder auf einem mitgebrachten Daten-Stick abzuspeichern. </a:t>
            </a:r>
          </a:p>
          <a:p>
            <a:r>
              <a:rPr lang="de-DE" dirty="0"/>
              <a:t> Es besteht für die Schüler/innen auch die Möglichkeit, das Ergebnis nochmals abzurufen.</a:t>
            </a:r>
          </a:p>
          <a:p>
            <a:r>
              <a:rPr lang="de-DE" dirty="0"/>
              <a:t>BITTE weisen Sie die Schüler/innen darauf hin, dass der individuelle Code unbedingt gespeichert werden muss! </a:t>
            </a:r>
          </a:p>
          <a:p>
            <a:r>
              <a:rPr lang="de-DE" b="1" dirty="0"/>
              <a:t>Prozessablauf nach Generierung der Ergebnisse (unmittelbar nach der Durchführung)</a:t>
            </a:r>
            <a:r>
              <a:rPr lang="de-DE" dirty="0"/>
              <a:t> </a:t>
            </a:r>
          </a:p>
          <a:p>
            <a:r>
              <a:rPr lang="de-DE" dirty="0"/>
              <a:t> Die individuellen Ergebnisse sind vertraulich und persönlich. Zur Ergebnisbesprechung bzw. bei Fragen kann sich der/die Schüler/in an eine Lehrkraft (BO-Lehrer/in, Schülerberater/in oder Klassenvorstand) wenden und die persönlichen Ergebnisse – entsprechend den jeweiligen Empfehlungen – vertieft besprechen (eine Elternunterschrift ist dazu notwendig!).</a:t>
            </a:r>
          </a:p>
          <a:p>
            <a:r>
              <a:rPr lang="de-DE" dirty="0"/>
              <a:t>  Der durchführenden Lehrkraft sind nur die aggregierten (also zusammengeführten) Klassenergebnisse zugänglich; diese sollen in den weiteren BO-Prozess einfließen bzw. mit der BO-Koordination besprochen werden (z.B. für Planung von Realbegegnungen, Exkursionen, weiteren Testungen etc.). </a:t>
            </a:r>
          </a:p>
          <a:p>
            <a:r>
              <a:rPr lang="de-DE" b="1" dirty="0"/>
              <a:t>Auseinandersetzung mit den Ergebnissen im BO-Unterricht</a:t>
            </a:r>
            <a:r>
              <a:rPr lang="de-DE" dirty="0"/>
              <a:t> </a:t>
            </a:r>
          </a:p>
          <a:p>
            <a:r>
              <a:rPr lang="de-DE" dirty="0"/>
              <a:t> Nun beginnt die Auseinandersetzung mit den Ergebnissen. Mit den individuellen Ergebnissen, bestehend aus Empfehlungen für die nächsten Schritte im Orientierungsprozess sowie aus entsprechenden Arbeitsblättern, kann nun individuell und im BO-Unterricht weitergearbeitet werden. Bitte beziehen Sie die Ergebnisse des </a:t>
            </a:r>
            <a:r>
              <a:rPr lang="de-DE" dirty="0" err="1"/>
              <a:t>BBO</a:t>
            </a:r>
            <a:r>
              <a:rPr lang="de-DE" dirty="0"/>
              <a:t>-Tools in die Umsetzung des standortspezifischen </a:t>
            </a:r>
            <a:r>
              <a:rPr lang="de-DE" dirty="0" err="1"/>
              <a:t>ibobb</a:t>
            </a:r>
            <a:r>
              <a:rPr lang="de-DE" dirty="0"/>
              <a:t>-Konzepts ein. </a:t>
            </a:r>
          </a:p>
          <a:p>
            <a:r>
              <a:rPr lang="de-DE" dirty="0"/>
              <a:t> Das </a:t>
            </a:r>
            <a:r>
              <a:rPr lang="de-DE" dirty="0" err="1"/>
              <a:t>BBO</a:t>
            </a:r>
            <a:r>
              <a:rPr lang="de-DE" dirty="0"/>
              <a:t>-Tool ist der Auftakt zur Berufsorientierung am Anfang der 7. Schulstufe. Nutzen Sie daher bestmöglich die Ergebnisse, um den BO-Prozess am Schulstandort individueller und zielgruppenspezifischer zu gestalten. Gehen Sie auf die individuell notwendigen Beratungs- und Orientierungsprozesse ein, die mit den Ergebnissen des </a:t>
            </a:r>
            <a:r>
              <a:rPr lang="de-DE" dirty="0" err="1"/>
              <a:t>BBO</a:t>
            </a:r>
            <a:r>
              <a:rPr lang="de-DE" dirty="0"/>
              <a:t>-Tools sichtbar werden</a:t>
            </a:r>
            <a:r>
              <a:rPr lang="de-DE"/>
              <a:t>. </a:t>
            </a:r>
          </a:p>
          <a:p>
            <a:r>
              <a:rPr lang="de-DE"/>
              <a:t>Nutzen </a:t>
            </a:r>
            <a:r>
              <a:rPr lang="de-DE" dirty="0"/>
              <a:t>Sie das </a:t>
            </a:r>
            <a:r>
              <a:rPr lang="de-DE" dirty="0" err="1"/>
              <a:t>ibobb</a:t>
            </a:r>
            <a:r>
              <a:rPr lang="de-DE" dirty="0"/>
              <a:t>-Portal sowie Angebote der Sozialpartner und des AMS</a:t>
            </a:r>
          </a:p>
          <a:p>
            <a:endParaRPr lang="de-DE"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40</a:t>
            </a:fld>
            <a:endParaRPr lang="de-AT"/>
          </a:p>
        </p:txBody>
      </p:sp>
    </p:spTree>
    <p:extLst>
      <p:ext uri="{BB962C8B-B14F-4D97-AF65-F5344CB8AC3E}">
        <p14:creationId xmlns:p14="http://schemas.microsoft.com/office/powerpoint/2010/main" val="36467960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AT" sz="1200" kern="1200" baseline="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F0A5DA3B-92D6-4D4B-9895-D15CB563B5E4}" type="slidenum">
              <a:rPr lang="de-AT" smtClean="0"/>
              <a:pPr/>
              <a:t>41</a:t>
            </a:fld>
            <a:endParaRPr lang="de-AT"/>
          </a:p>
        </p:txBody>
      </p:sp>
    </p:spTree>
    <p:extLst>
      <p:ext uri="{BB962C8B-B14F-4D97-AF65-F5344CB8AC3E}">
        <p14:creationId xmlns:p14="http://schemas.microsoft.com/office/powerpoint/2010/main" val="983365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Berufsorientierung muss als Schulentwicklungsaufgabe verstanden werden, die von allen Beteiligten getragen wird.</a:t>
            </a:r>
          </a:p>
          <a:p>
            <a:r>
              <a:rPr lang="de-AT" dirty="0"/>
              <a:t>Die Leitung soll unter der Vision „ BO als Aufgabe der gesamten Schule“ stehen und als Motor berufswahlkompetenter Schulen gelten. </a:t>
            </a:r>
          </a:p>
          <a:p>
            <a:r>
              <a:rPr lang="de-AT" dirty="0"/>
              <a:t>Anstoß von schulinternen Entwicklungsprozessen sollte von der Schulleitung kommen. </a:t>
            </a:r>
          </a:p>
          <a:p>
            <a:r>
              <a:rPr lang="de-AT" dirty="0"/>
              <a:t>Klärung von Ressourcen und organisatorischen Rahmenbedingungen</a:t>
            </a:r>
          </a:p>
          <a:p>
            <a:endParaRPr lang="de-AT" dirty="0"/>
          </a:p>
          <a:p>
            <a:r>
              <a:rPr lang="de-AT" dirty="0"/>
              <a:t>Entwicklung einer qualitätsvollen BO am Schulstandort: </a:t>
            </a:r>
          </a:p>
          <a:p>
            <a:pPr marL="171450" indent="-171450">
              <a:buFont typeface="Arial" panose="020B0604020202020204" pitchFamily="34" charset="0"/>
              <a:buChar char="•"/>
            </a:pPr>
            <a:r>
              <a:rPr lang="de-AT" dirty="0"/>
              <a:t>Verankerung im Schulkonzept</a:t>
            </a:r>
          </a:p>
          <a:p>
            <a:pPr marL="171450" indent="-171450">
              <a:buFont typeface="Arial" panose="020B0604020202020204" pitchFamily="34" charset="0"/>
              <a:buChar char="•"/>
            </a:pPr>
            <a:r>
              <a:rPr lang="de-AT" dirty="0"/>
              <a:t>Fokus auf den Lernprozess der Jugendlichen</a:t>
            </a:r>
          </a:p>
          <a:p>
            <a:pPr marL="171450" indent="-171450">
              <a:buFont typeface="Arial" panose="020B0604020202020204" pitchFamily="34" charset="0"/>
              <a:buChar char="•"/>
            </a:pPr>
            <a:r>
              <a:rPr lang="de-AT" dirty="0"/>
              <a:t>Verknüpfung mit Landesprogrammen und nationalen Strategien </a:t>
            </a:r>
          </a:p>
        </p:txBody>
      </p:sp>
      <p:sp>
        <p:nvSpPr>
          <p:cNvPr id="4" name="Foliennummernplatzhalt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4546DFA-415F-4C0A-90C6-826B2BAF34F6}"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00584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Nach der Durchführung des Bildungs- und Berufsorientierungstools werden über die Plattform des </a:t>
            </a:r>
            <a:r>
              <a:rPr lang="de-DE" b="1" dirty="0" err="1"/>
              <a:t>BBO</a:t>
            </a:r>
            <a:r>
              <a:rPr lang="de-DE" b="1" dirty="0"/>
              <a:t>-Tools folgende Ergebnisse generiert: </a:t>
            </a:r>
          </a:p>
          <a:p>
            <a:pPr marL="228600" indent="-228600">
              <a:buAutoNum type="arabicPeriod"/>
            </a:pPr>
            <a:r>
              <a:rPr lang="de-DE" b="1" dirty="0">
                <a:solidFill>
                  <a:srgbClr val="E6EFF3">
                    <a:lumMod val="10000"/>
                  </a:srgbClr>
                </a:solidFill>
              </a:rPr>
              <a:t>Individuelle Handlungsvorschläge für Schüler/innen</a:t>
            </a:r>
            <a:r>
              <a:rPr lang="de-DE" dirty="0">
                <a:solidFill>
                  <a:srgbClr val="E6EFF3">
                    <a:lumMod val="10000"/>
                  </a:srgbClr>
                </a:solidFill>
              </a:rPr>
              <a:t> : </a:t>
            </a:r>
            <a:r>
              <a:rPr lang="de-DE" b="1" dirty="0"/>
              <a:t>Schüler/innen bekommen Handlungsvorschläge für empfehlenswerte, nächste Schritte hin zu einer guten Berufs- und Schullaufbahnentscheidung. Dazu werden so genannte Empfehlungstexte für die Schüler/innen auf Basis der individuellen Ergebnisse ausgegeben. Damit verbunden sind Empfehlungen für Arbeitsblätter, die zur Weiterarbeit am eigenen Orientierungsprozess ermuntern sollen.</a:t>
            </a:r>
            <a:r>
              <a:rPr lang="de-DE" dirty="0"/>
              <a:t> </a:t>
            </a:r>
          </a:p>
          <a:p>
            <a:pPr marL="228600" indent="-228600">
              <a:buAutoNum type="arabicPeriod"/>
            </a:pPr>
            <a:r>
              <a:rPr lang="de-DE" b="1" dirty="0">
                <a:solidFill>
                  <a:srgbClr val="E6EFF3">
                    <a:lumMod val="10000"/>
                  </a:srgbClr>
                </a:solidFill>
              </a:rPr>
              <a:t>Aggregierte Klassenergebnisse</a:t>
            </a:r>
            <a:r>
              <a:rPr lang="de-DE" dirty="0">
                <a:solidFill>
                  <a:srgbClr val="E6EFF3">
                    <a:lumMod val="10000"/>
                  </a:srgbClr>
                </a:solidFill>
              </a:rPr>
              <a:t>: </a:t>
            </a:r>
            <a:r>
              <a:rPr lang="de-DE" b="1" dirty="0">
                <a:solidFill>
                  <a:srgbClr val="E6EFF3">
                    <a:lumMod val="10000"/>
                  </a:srgbClr>
                </a:solidFill>
              </a:rPr>
              <a:t>Schulen bzw. d</a:t>
            </a:r>
            <a:r>
              <a:rPr lang="de-DE" b="1" dirty="0"/>
              <a:t>ie durchführenden (BO-)Lehrkräfte erhalten mit den aggregierten (zusammengeführten) Klassenergebnissen Ansatzpunkte für einen stärker individualisierten BO-Unterricht auf der Klassenebene.</a:t>
            </a:r>
            <a:endParaRPr lang="de-AT" b="1" dirty="0"/>
          </a:p>
          <a:p>
            <a:endParaRPr lang="de-AT" dirty="0"/>
          </a:p>
        </p:txBody>
      </p:sp>
      <p:sp>
        <p:nvSpPr>
          <p:cNvPr id="4" name="Foliennummernplatzhalter 3"/>
          <p:cNvSpPr>
            <a:spLocks noGrp="1"/>
          </p:cNvSpPr>
          <p:nvPr>
            <p:ph type="sldNum" sz="quarter" idx="5"/>
          </p:nvPr>
        </p:nvSpPr>
        <p:spPr/>
        <p:txBody>
          <a:bodyPr/>
          <a:lstStyle/>
          <a:p>
            <a:fld id="{F0A5DA3B-92D6-4D4B-9895-D15CB563B5E4}" type="slidenum">
              <a:rPr lang="de-AT" smtClean="0"/>
              <a:pPr/>
              <a:t>42</a:t>
            </a:fld>
            <a:endParaRPr lang="de-AT"/>
          </a:p>
        </p:txBody>
      </p:sp>
    </p:spTree>
    <p:extLst>
      <p:ext uri="{BB962C8B-B14F-4D97-AF65-F5344CB8AC3E}">
        <p14:creationId xmlns:p14="http://schemas.microsoft.com/office/powerpoint/2010/main" val="33345058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f6f607055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9" name="Google Shape;619;gf6f6070555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f6f6070555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f6f607055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b4a8d9819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gcb4a8d981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f6f6070555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f6f607055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f6f6070555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6" name="Google Shape;646;gf6f6070555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f6f6070555_0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f6f6070555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cb4a8d9819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cb4a8d981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A5DA3B-92D6-4D4B-9895-D15CB563B5E4}" type="slidenum">
              <a:rPr kumimoji="0" lang="de-AT"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de-A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6207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Ausblick auf eine erfolgreiche Orientierung: </a:t>
            </a:r>
          </a:p>
          <a:p>
            <a:r>
              <a:rPr lang="de-AT" dirty="0"/>
              <a:t>Das programmatische und systematisierte Zusammenspiel aller Schulentwicklungsebenen wie </a:t>
            </a:r>
            <a:r>
              <a:rPr lang="de-AT" b="1" dirty="0"/>
              <a:t>Unterricht, Schulorganisation und Personal</a:t>
            </a:r>
            <a:r>
              <a:rPr lang="de-AT" dirty="0"/>
              <a:t> sind Voraussetzung für die Gestaltung und Konzeption individualisierter Unterstützung.</a:t>
            </a:r>
          </a:p>
          <a:p>
            <a:endParaRPr lang="de-AT" dirty="0"/>
          </a:p>
          <a:p>
            <a:r>
              <a:rPr lang="de-AT" dirty="0"/>
              <a:t>Es braucht: </a:t>
            </a:r>
          </a:p>
          <a:p>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i="1" dirty="0"/>
              <a:t>Berufsorientierung als durchgängige Aufgabe der Schule wahrnehmen – Berufsorientierung als Gesamtanliegen der Schule (Unterstützungsstruktur seitens der Schulaufsicht)</a:t>
            </a:r>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AT" i="1"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i="1" dirty="0"/>
              <a:t>Bedarfsgerechte und individualisierte Berufsorientierung, um den persönlichen und individuellen Entscheidungs- und Orientierungsprozess der Jugendlichen gerecht zu werden.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de-AT" i="1" dirty="0"/>
              <a:t>Schulische Netzwerke als berufswahlunterstützende Maßnahmen der Berufsorientierung, </a:t>
            </a:r>
            <a:r>
              <a:rPr lang="de-AT" sz="1200" dirty="0"/>
              <a:t>sog. Community </a:t>
            </a:r>
            <a:r>
              <a:rPr lang="de-AT" sz="1200" dirty="0" err="1"/>
              <a:t>of</a:t>
            </a:r>
            <a:r>
              <a:rPr lang="de-AT" sz="1200" dirty="0"/>
              <a:t> Practice</a:t>
            </a:r>
            <a:r>
              <a:rPr lang="de-AT" i="1" dirty="0"/>
              <a:t> </a:t>
            </a:r>
            <a:r>
              <a:rPr lang="de-AT" b="1" i="1" dirty="0"/>
              <a:t>Vorteile von Netzwerken: (1) Ressourcen besser ausschöpfen, (2) Aktivitäten effizienter aufeinander abstimmen, (3) Doppelstrukturen und Angebotslücken vermeiden, (4) gemeinsame regionale Interessen bündeln und (5) Wissende als Gruppe stärken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b="1"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AT"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AT" i="1" dirty="0"/>
          </a:p>
          <a:p>
            <a:r>
              <a:rPr lang="de-AT" dirty="0"/>
              <a:t> </a:t>
            </a:r>
          </a:p>
        </p:txBody>
      </p:sp>
      <p:sp>
        <p:nvSpPr>
          <p:cNvPr id="4" name="Foliennummernplatzhalt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08D14CA-30A2-452F-8BBC-F568A2DE82B5}" type="slidenum">
              <a:rPr kumimoji="0" lang="de-AT"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de-A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8034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57200">
              <a:lnSpc>
                <a:spcPct val="107000"/>
              </a:lnSpc>
            </a:pPr>
            <a:r>
              <a:rPr lang="de-AT" sz="1800" b="1" dirty="0">
                <a:solidFill>
                  <a:srgbClr val="333333"/>
                </a:solidFill>
                <a:effectLst/>
                <a:latin typeface="Calibri" panose="020F0502020204030204" pitchFamily="34" charset="0"/>
                <a:ea typeface="Calibri" panose="020F0502020204030204" pitchFamily="34" charset="0"/>
                <a:cs typeface="Arial" panose="020B0604020202020204" pitchFamily="34" charset="0"/>
              </a:rPr>
              <a:t>Abschließend möchte ich noch anführen, dass gerade jetzt auf Grund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ourier New" panose="02070309020205020404" pitchFamily="49" charset="0"/>
              <a:buChar char="o"/>
            </a:pPr>
            <a:r>
              <a:rPr lang="de-AT" sz="1800" b="1" dirty="0">
                <a:solidFill>
                  <a:srgbClr val="333333"/>
                </a:solidFill>
                <a:effectLst/>
                <a:latin typeface="Calibri" panose="020F0502020204030204" pitchFamily="34" charset="0"/>
                <a:ea typeface="Calibri" panose="020F0502020204030204" pitchFamily="34" charset="0"/>
                <a:cs typeface="Arial" panose="020B0604020202020204" pitchFamily="34" charset="0"/>
              </a:rPr>
              <a:t>des </a:t>
            </a:r>
            <a:r>
              <a:rPr lang="de-AT" sz="1800" b="1" dirty="0">
                <a:solidFill>
                  <a:srgbClr val="333333"/>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neue</a:t>
            </a:r>
            <a:r>
              <a:rPr lang="de-AT" sz="1800" b="1" dirty="0">
                <a:solidFill>
                  <a:srgbClr val="333333"/>
                </a:solidFill>
                <a:effectLst/>
                <a:latin typeface="Calibri" panose="020F0502020204030204" pitchFamily="34" charset="0"/>
                <a:ea typeface="Calibri" panose="020F0502020204030204" pitchFamily="34" charset="0"/>
                <a:cs typeface="Arial" panose="020B0604020202020204" pitchFamily="34" charset="0"/>
              </a:rPr>
              <a:t>n </a:t>
            </a:r>
            <a:r>
              <a:rPr lang="de-AT" sz="1800" b="1" dirty="0" err="1">
                <a:solidFill>
                  <a:srgbClr val="333333"/>
                </a:solidFill>
                <a:effectLst/>
                <a:latin typeface="Calibri" panose="020F0502020204030204" pitchFamily="34" charset="0"/>
                <a:ea typeface="Calibri" panose="020F0502020204030204" pitchFamily="34" charset="0"/>
                <a:cs typeface="Arial" panose="020B0604020202020204" pitchFamily="34" charset="0"/>
              </a:rPr>
              <a:t>Lehrer</a:t>
            </a:r>
            <a:r>
              <a:rPr lang="de-AT" sz="1800" b="1" dirty="0" err="1">
                <a:solidFill>
                  <a:srgbClr val="333333"/>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Innen</a:t>
            </a:r>
            <a:r>
              <a:rPr lang="de-AT" sz="1800" b="1" dirty="0" err="1">
                <a:solidFill>
                  <a:srgbClr val="333333"/>
                </a:solidFill>
                <a:effectLst/>
                <a:latin typeface="Calibri" panose="020F0502020204030204" pitchFamily="34" charset="0"/>
                <a:ea typeface="Calibri" panose="020F0502020204030204" pitchFamily="34" charset="0"/>
                <a:cs typeface="Arial" panose="020B0604020202020204" pitchFamily="34" charset="0"/>
              </a:rPr>
              <a:t>dienstrechts</a:t>
            </a:r>
            <a:r>
              <a:rPr lang="de-AT" sz="1800" b="1" dirty="0">
                <a:solidFill>
                  <a:srgbClr val="333333"/>
                </a:solidFill>
                <a:effectLst/>
                <a:latin typeface="Calibri" panose="020F0502020204030204" pitchFamily="34" charset="0"/>
                <a:ea typeface="Calibri" panose="020F0502020204030204" pitchFamily="34" charset="0"/>
                <a:cs typeface="Arial" panose="020B0604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ourier New" panose="02070309020205020404" pitchFamily="49" charset="0"/>
              <a:buChar char="o"/>
            </a:pPr>
            <a:r>
              <a:rPr lang="de-AT" sz="1800" b="1" dirty="0">
                <a:solidFill>
                  <a:srgbClr val="333333"/>
                </a:solidFill>
                <a:effectLst/>
                <a:latin typeface="Calibri" panose="020F0502020204030204" pitchFamily="34" charset="0"/>
                <a:ea typeface="Calibri" panose="020F0502020204030204" pitchFamily="34" charset="0"/>
                <a:cs typeface="Arial" panose="020B0604020202020204" pitchFamily="34" charset="0"/>
              </a:rPr>
              <a:t>des neuen Unterstufenlehrplans,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ourier New" panose="02070309020205020404" pitchFamily="49" charset="0"/>
              <a:buChar char="o"/>
            </a:pPr>
            <a:r>
              <a:rPr lang="de-AT" sz="1800" b="1" dirty="0">
                <a:solidFill>
                  <a:srgbClr val="333333"/>
                </a:solidFill>
                <a:effectLst/>
                <a:latin typeface="Calibri" panose="020F0502020204030204" pitchFamily="34" charset="0"/>
                <a:ea typeface="Calibri" panose="020F0502020204030204" pitchFamily="34" charset="0"/>
                <a:cs typeface="Arial" panose="020B0604020202020204" pitchFamily="34" charset="0"/>
              </a:rPr>
              <a:t>des </a:t>
            </a:r>
            <a:r>
              <a:rPr lang="de-AT" sz="1800" b="1" dirty="0" err="1">
                <a:solidFill>
                  <a:srgbClr val="333333"/>
                </a:solidFill>
                <a:effectLst/>
                <a:latin typeface="Calibri" panose="020F0502020204030204" pitchFamily="34" charset="0"/>
                <a:ea typeface="Calibri" panose="020F0502020204030204" pitchFamily="34" charset="0"/>
                <a:cs typeface="Arial" panose="020B0604020202020204" pitchFamily="34" charset="0"/>
              </a:rPr>
              <a:t>QMS</a:t>
            </a:r>
            <a:r>
              <a:rPr lang="de-AT" sz="1800" b="1" dirty="0">
                <a:solidFill>
                  <a:srgbClr val="333333"/>
                </a:solidFill>
                <a:effectLst/>
                <a:latin typeface="Calibri" panose="020F0502020204030204" pitchFamily="34" charset="0"/>
                <a:ea typeface="Calibri" panose="020F0502020204030204" pitchFamily="34" charset="0"/>
                <a:cs typeface="Arial" panose="020B0604020202020204" pitchFamily="34" charset="0"/>
              </a:rPr>
              <a:t> (Qualitätsrahmen für Schulen),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ourier New" panose="02070309020205020404" pitchFamily="49" charset="0"/>
              <a:buChar char="o"/>
            </a:pPr>
            <a:r>
              <a:rPr lang="de-AT" sz="1800" b="1" dirty="0">
                <a:solidFill>
                  <a:srgbClr val="333333"/>
                </a:solidFill>
                <a:effectLst/>
                <a:latin typeface="Calibri" panose="020F0502020204030204" pitchFamily="34" charset="0"/>
                <a:ea typeface="Calibri" panose="020F0502020204030204" pitchFamily="34" charset="0"/>
                <a:cs typeface="Arial" panose="020B0604020202020204" pitchFamily="34" charset="0"/>
              </a:rPr>
              <a:t>des </a:t>
            </a:r>
            <a:r>
              <a:rPr lang="de-AT" sz="1800" b="1" dirty="0" err="1">
                <a:solidFill>
                  <a:srgbClr val="333333"/>
                </a:solidFill>
                <a:effectLst/>
                <a:latin typeface="Calibri" panose="020F0502020204030204" pitchFamily="34" charset="0"/>
                <a:ea typeface="Calibri" panose="020F0502020204030204" pitchFamily="34" charset="0"/>
                <a:cs typeface="Arial" panose="020B0604020202020204" pitchFamily="34" charset="0"/>
              </a:rPr>
              <a:t>BBO</a:t>
            </a:r>
            <a:r>
              <a:rPr lang="de-AT" sz="1800" b="1" dirty="0">
                <a:solidFill>
                  <a:srgbClr val="333333"/>
                </a:solidFill>
                <a:effectLst/>
                <a:latin typeface="Calibri" panose="020F0502020204030204" pitchFamily="34" charset="0"/>
                <a:ea typeface="Calibri" panose="020F0502020204030204" pitchFamily="34" charset="0"/>
                <a:cs typeface="Arial" panose="020B0604020202020204" pitchFamily="34" charset="0"/>
              </a:rPr>
              <a:t>-Tools,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Courier New" panose="02070309020205020404" pitchFamily="49" charset="0"/>
              <a:buChar char="o"/>
            </a:pPr>
            <a:r>
              <a:rPr lang="de-AT" sz="1800" b="1" dirty="0">
                <a:solidFill>
                  <a:srgbClr val="333333"/>
                </a:solidFill>
                <a:effectLst/>
                <a:latin typeface="Calibri" panose="020F0502020204030204" pitchFamily="34" charset="0"/>
                <a:ea typeface="Calibri" panose="020F0502020204030204" pitchFamily="34" charset="0"/>
                <a:cs typeface="Arial" panose="020B0604020202020204" pitchFamily="34" charset="0"/>
              </a:rPr>
              <a:t>der aktuellen Nahtstellenproblematik,</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ourier New" panose="02070309020205020404" pitchFamily="49" charset="0"/>
              <a:buChar char="o"/>
            </a:pPr>
            <a:r>
              <a:rPr lang="de-AT" sz="1800" b="1" dirty="0">
                <a:solidFill>
                  <a:srgbClr val="333333"/>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und der von mir sehr hoch geschätzten Hofrätin Doris Wagner</a:t>
            </a:r>
            <a:r>
              <a:rPr lang="de-AT" sz="1800" b="1" dirty="0">
                <a:solidFill>
                  <a:srgbClr val="333333"/>
                </a:solidFill>
                <a:effectLst/>
                <a:latin typeface="Calibri" panose="020F0502020204030204" pitchFamily="34" charset="0"/>
                <a:ea typeface="Calibri" panose="020F0502020204030204" pitchFamily="34" charset="0"/>
                <a:cs typeface="Arial" panose="020B0604020202020204" pitchFamily="34" charset="0"/>
              </a:rPr>
              <a:t>, </a:t>
            </a:r>
            <a:r>
              <a:rPr lang="de-AT" sz="1800" b="1" dirty="0" err="1">
                <a:solidFill>
                  <a:srgbClr val="333333"/>
                </a:solidFill>
                <a:effectLst/>
                <a:latin typeface="Calibri" panose="020F0502020204030204" pitchFamily="34" charset="0"/>
                <a:ea typeface="Calibri" panose="020F0502020204030204" pitchFamily="34" charset="0"/>
                <a:cs typeface="Arial" panose="020B0604020202020204" pitchFamily="34" charset="0"/>
              </a:rPr>
              <a:t>MEd</a:t>
            </a:r>
            <a:r>
              <a:rPr lang="de-AT" sz="1800" b="1" dirty="0">
                <a:solidFill>
                  <a:srgbClr val="333333"/>
                </a:solidFill>
                <a:effectLst/>
                <a:latin typeface="Calibri" panose="020F0502020204030204" pitchFamily="34" charset="0"/>
                <a:ea typeface="Calibri" panose="020F0502020204030204" pitchFamily="34" charset="0"/>
                <a:cs typeface="Arial" panose="020B0604020202020204" pitchFamily="34" charset="0"/>
              </a:rPr>
              <a:t>, </a:t>
            </a:r>
            <a:r>
              <a:rPr lang="de-AT" sz="1800" b="1" dirty="0" err="1">
                <a:solidFill>
                  <a:srgbClr val="333333"/>
                </a:solidFill>
                <a:effectLst/>
                <a:latin typeface="Calibri" panose="020F0502020204030204" pitchFamily="34" charset="0"/>
                <a:ea typeface="Calibri" panose="020F0502020204030204" pitchFamily="34" charset="0"/>
                <a:cs typeface="Arial" panose="020B0604020202020204" pitchFamily="34" charset="0"/>
              </a:rPr>
              <a:t>BEd</a:t>
            </a:r>
            <a:r>
              <a:rPr lang="de-AT" sz="1800" b="1" dirty="0">
                <a:solidFill>
                  <a:srgbClr val="333333"/>
                </a:solidFill>
                <a:effectLst/>
                <a:latin typeface="Calibri" panose="020F0502020204030204" pitchFamily="34" charset="0"/>
                <a:ea typeface="Calibri" panose="020F0502020204030204" pitchFamily="34" charset="0"/>
                <a:cs typeface="Arial" panose="020B0604020202020204" pitchFamily="34" charset="0"/>
              </a:rPr>
              <a:t> als Sektionschefin im Bundesministerium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449580">
              <a:lnSpc>
                <a:spcPct val="107000"/>
              </a:lnSpc>
              <a:spcAft>
                <a:spcPts val="800"/>
              </a:spcAft>
            </a:pPr>
            <a:r>
              <a:rPr lang="de-AT" sz="1800" b="1" dirty="0">
                <a:solidFill>
                  <a:srgbClr val="333333"/>
                </a:solidFill>
                <a:effectLst/>
                <a:latin typeface="Calibri" panose="020F0502020204030204" pitchFamily="34" charset="0"/>
                <a:ea typeface="Calibri" panose="020F0502020204030204" pitchFamily="34" charset="0"/>
                <a:cs typeface="Arial" panose="020B0604020202020204" pitchFamily="34" charset="0"/>
              </a:rPr>
              <a:t>die beste Chance besteht, </a:t>
            </a:r>
            <a:r>
              <a:rPr lang="de-AT" sz="1800" b="1" dirty="0">
                <a:solidFill>
                  <a:srgbClr val="333333"/>
                </a:solidFill>
                <a:effectLst/>
                <a:highlight>
                  <a:srgbClr val="FFFF00"/>
                </a:highlight>
                <a:latin typeface="Calibri" panose="020F0502020204030204" pitchFamily="34" charset="0"/>
                <a:ea typeface="Calibri" panose="020F0502020204030204" pitchFamily="34" charset="0"/>
                <a:cs typeface="Arial" panose="020B0604020202020204" pitchFamily="34" charset="0"/>
              </a:rPr>
              <a:t>all meine Visionen</a:t>
            </a:r>
            <a:r>
              <a:rPr lang="de-AT" sz="1800" b="1" dirty="0">
                <a:solidFill>
                  <a:srgbClr val="333333"/>
                </a:solidFill>
                <a:effectLst/>
                <a:latin typeface="Calibri" panose="020F0502020204030204" pitchFamily="34" charset="0"/>
                <a:ea typeface="Calibri" panose="020F0502020204030204" pitchFamily="34" charset="0"/>
                <a:cs typeface="Arial" panose="020B0604020202020204" pitchFamily="34" charset="0"/>
              </a:rPr>
              <a:t> zu realisieren, damit unsere SchülerInnen in Zukunft ihre Bildungs- und Berufswahl gezielt und selbstbestimmt aufgrund ihrer Begabungen bzw. ihrer Talente treffen können!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endParaRPr lang="de-AT" dirty="0"/>
          </a:p>
        </p:txBody>
      </p:sp>
      <p:sp>
        <p:nvSpPr>
          <p:cNvPr id="4" name="Foliennummernplatzhalt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A5DA3B-92D6-4D4B-9895-D15CB563B5E4}" type="slidenum">
              <a:rPr kumimoji="0" lang="de-AT"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de-A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4217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AT" sz="1200" kern="1200" baseline="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A5DA3B-92D6-4D4B-9895-D15CB563B5E4}" type="slidenum">
              <a:rPr kumimoji="0" lang="de-AT"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de-A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2006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Das Bildungs- und Berufsorientierungstool besteht aus einem Online-Fragebogen, der von Schüler/inne/n am Beginn der 7. Schulstufe im Rahmen einer BO-Unterrichtsstunde oder integrativ in einer anderen Unterrichtsstunde (in der AHS) bearbeitet wird. Zielsetzung des Instruments ist es, die Berufswahlreife und die Grundinteressen abzufragen. Der Fragebogen dient dem Auftakt für den Prozess der Bildungs-, Berufs- und Lebensorientierung. </a:t>
            </a:r>
            <a:endParaRPr lang="de-AT" b="1" dirty="0"/>
          </a:p>
          <a:p>
            <a:pPr marL="0" marR="0" lvl="0" indent="0" algn="l" defTabSz="914400" rtl="0" eaLnBrk="1" fontAlgn="auto" latinLnBrk="0" hangingPunct="1">
              <a:lnSpc>
                <a:spcPct val="100000"/>
              </a:lnSpc>
              <a:spcBef>
                <a:spcPts val="200"/>
              </a:spcBef>
              <a:spcAft>
                <a:spcPts val="0"/>
              </a:spcAft>
              <a:buClrTx/>
              <a:buSzTx/>
              <a:buFontTx/>
              <a:buNone/>
              <a:tabLst/>
              <a:defRPr/>
            </a:pPr>
            <a:r>
              <a:rPr lang="de-DE" b="1" dirty="0"/>
              <a:t>Darüber hinaus gibt der Fragebogen Hinweise, ob individuelle Risiken vorliegen, die die Schullaufbahn gefährden könnten. </a:t>
            </a:r>
          </a:p>
          <a:p>
            <a:endParaRPr lang="de-AT" dirty="0"/>
          </a:p>
        </p:txBody>
      </p:sp>
      <p:sp>
        <p:nvSpPr>
          <p:cNvPr id="4" name="Foliennummernplatzhalt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0A5DA3B-92D6-4D4B-9895-D15CB563B5E4}" type="slidenum">
              <a:rPr kumimoji="0" lang="de-AT"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de-A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955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1" name="Picture 2" descr="C:\BKA-2018\BKA2018-Brief\REPUBLIK-AT-DOKUMENTVORLAGEN\POTX\HG_Powerpoint_4zu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3895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hasCustomPrompt="1"/>
          </p:nvPr>
        </p:nvSpPr>
        <p:spPr>
          <a:xfrm>
            <a:off x="539999" y="1270000"/>
            <a:ext cx="7978526" cy="1054449"/>
          </a:xfrm>
        </p:spPr>
        <p:txBody>
          <a:bodyPr anchor="b" anchorCtr="0"/>
          <a:lstStyle>
            <a:lvl1pPr>
              <a:lnSpc>
                <a:spcPts val="4000"/>
              </a:lnSpc>
              <a:defRPr sz="3600">
                <a:solidFill>
                  <a:schemeClr val="tx1"/>
                </a:solidFill>
                <a:latin typeface="+mj-lt"/>
              </a:defRPr>
            </a:lvl1pPr>
          </a:lstStyle>
          <a:p>
            <a:r>
              <a:rPr lang="de-DE" dirty="0"/>
              <a:t>Titelmasterformat </a:t>
            </a:r>
            <a:br>
              <a:rPr lang="de-DE" dirty="0"/>
            </a:br>
            <a:r>
              <a:rPr lang="de-DE" dirty="0"/>
              <a:t>durch Klicken bearbeiten</a:t>
            </a:r>
            <a:endParaRPr lang="de-AT" dirty="0"/>
          </a:p>
        </p:txBody>
      </p:sp>
      <p:sp>
        <p:nvSpPr>
          <p:cNvPr id="3" name="Untertitel 1"/>
          <p:cNvSpPr>
            <a:spLocks noGrp="1"/>
          </p:cNvSpPr>
          <p:nvPr>
            <p:ph type="subTitle" idx="1"/>
          </p:nvPr>
        </p:nvSpPr>
        <p:spPr>
          <a:xfrm>
            <a:off x="539999" y="2414799"/>
            <a:ext cx="7978526" cy="1853851"/>
          </a:xfrm>
        </p:spPr>
        <p:txBody>
          <a:bodyPr/>
          <a:lstStyle>
            <a:lvl1pPr marL="0" indent="0" algn="l">
              <a:lnSpc>
                <a:spcPts val="4000"/>
              </a:lnSpc>
              <a:spcBef>
                <a:spcPts val="0"/>
              </a:spcBef>
              <a:buNone/>
              <a:defRPr sz="3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AT" dirty="0"/>
          </a:p>
        </p:txBody>
      </p:sp>
      <p:sp>
        <p:nvSpPr>
          <p:cNvPr id="5" name="Textplatzhalter 4"/>
          <p:cNvSpPr>
            <a:spLocks noGrp="1"/>
          </p:cNvSpPr>
          <p:nvPr>
            <p:ph type="body" sz="quarter" idx="10"/>
          </p:nvPr>
        </p:nvSpPr>
        <p:spPr>
          <a:xfrm>
            <a:off x="539750" y="5588000"/>
            <a:ext cx="3422650" cy="554038"/>
          </a:xfrm>
        </p:spPr>
        <p:txBody>
          <a:bodyPr anchor="b" anchorCtr="0"/>
          <a:lstStyle>
            <a:lvl1pPr marL="0" indent="0">
              <a:lnSpc>
                <a:spcPts val="1800"/>
              </a:lnSpc>
              <a:spcAft>
                <a:spcPts val="0"/>
              </a:spcAft>
              <a:buNone/>
              <a:defRPr sz="1400"/>
            </a:lvl1pPr>
          </a:lstStyle>
          <a:p>
            <a:pPr lvl="0"/>
            <a:r>
              <a:rPr lang="de-DE"/>
              <a:t>Formatvorlagen des Textmasters bearbeiten</a:t>
            </a:r>
          </a:p>
        </p:txBody>
      </p:sp>
      <p:pic>
        <p:nvPicPr>
          <p:cNvPr id="10" name="Grafik 9"/>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26802" y="208971"/>
            <a:ext cx="2746416" cy="665478"/>
          </a:xfrm>
          <a:prstGeom prst="rect">
            <a:avLst/>
          </a:prstGeom>
          <a:noFill/>
          <a:ln>
            <a:noFill/>
          </a:ln>
        </p:spPr>
      </p:pic>
      <p:pic>
        <p:nvPicPr>
          <p:cNvPr id="9"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80124" y="430677"/>
            <a:ext cx="1171902" cy="443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Grafik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00020" y="170979"/>
            <a:ext cx="3111074" cy="703470"/>
          </a:xfrm>
          <a:prstGeom prst="rect">
            <a:avLst/>
          </a:prstGeom>
        </p:spPr>
      </p:pic>
    </p:spTree>
    <p:extLst>
      <p:ext uri="{BB962C8B-B14F-4D97-AF65-F5344CB8AC3E}">
        <p14:creationId xmlns:p14="http://schemas.microsoft.com/office/powerpoint/2010/main" val="38974822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1" name="Picture 2" descr="C:\BKA-2018\BKA2018-Brief\REPUBLIK-AT-DOKUMENTVORLAGEN\POTX\HG_Powerpoint_4zu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3895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hasCustomPrompt="1"/>
          </p:nvPr>
        </p:nvSpPr>
        <p:spPr>
          <a:xfrm>
            <a:off x="539999" y="1270000"/>
            <a:ext cx="7978526" cy="1054449"/>
          </a:xfrm>
        </p:spPr>
        <p:txBody>
          <a:bodyPr anchor="b" anchorCtr="0"/>
          <a:lstStyle>
            <a:lvl1pPr>
              <a:lnSpc>
                <a:spcPts val="4000"/>
              </a:lnSpc>
              <a:defRPr sz="3600">
                <a:solidFill>
                  <a:schemeClr val="tx1"/>
                </a:solidFill>
                <a:latin typeface="+mj-lt"/>
              </a:defRPr>
            </a:lvl1pPr>
          </a:lstStyle>
          <a:p>
            <a:r>
              <a:rPr lang="de-DE" dirty="0"/>
              <a:t>Titelmasterformat </a:t>
            </a:r>
            <a:br>
              <a:rPr lang="de-DE" dirty="0"/>
            </a:br>
            <a:r>
              <a:rPr lang="de-DE" dirty="0"/>
              <a:t>durch Klicken bearbeiten</a:t>
            </a:r>
            <a:endParaRPr lang="de-AT" dirty="0"/>
          </a:p>
        </p:txBody>
      </p:sp>
      <p:sp>
        <p:nvSpPr>
          <p:cNvPr id="3" name="Untertitel 1"/>
          <p:cNvSpPr>
            <a:spLocks noGrp="1"/>
          </p:cNvSpPr>
          <p:nvPr>
            <p:ph type="subTitle" idx="1"/>
          </p:nvPr>
        </p:nvSpPr>
        <p:spPr>
          <a:xfrm>
            <a:off x="539999" y="2414799"/>
            <a:ext cx="7978526" cy="1853851"/>
          </a:xfrm>
        </p:spPr>
        <p:txBody>
          <a:bodyPr/>
          <a:lstStyle>
            <a:lvl1pPr marL="0" indent="0" algn="l">
              <a:lnSpc>
                <a:spcPts val="4000"/>
              </a:lnSpc>
              <a:spcBef>
                <a:spcPts val="0"/>
              </a:spcBef>
              <a:buNone/>
              <a:defRPr sz="3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AT" dirty="0"/>
          </a:p>
        </p:txBody>
      </p:sp>
      <p:sp>
        <p:nvSpPr>
          <p:cNvPr id="5" name="Textplatzhalter 4"/>
          <p:cNvSpPr>
            <a:spLocks noGrp="1"/>
          </p:cNvSpPr>
          <p:nvPr>
            <p:ph type="body" sz="quarter" idx="10"/>
          </p:nvPr>
        </p:nvSpPr>
        <p:spPr>
          <a:xfrm>
            <a:off x="539750" y="5588000"/>
            <a:ext cx="3422650" cy="554038"/>
          </a:xfrm>
        </p:spPr>
        <p:txBody>
          <a:bodyPr anchor="b" anchorCtr="0"/>
          <a:lstStyle>
            <a:lvl1pPr marL="0" indent="0">
              <a:lnSpc>
                <a:spcPts val="1800"/>
              </a:lnSpc>
              <a:spcAft>
                <a:spcPts val="0"/>
              </a:spcAft>
              <a:buNone/>
              <a:defRPr sz="1400"/>
            </a:lvl1pPr>
          </a:lstStyle>
          <a:p>
            <a:pPr lvl="0"/>
            <a:r>
              <a:rPr lang="de-DE"/>
              <a:t>Formatvorlagen des Textmasters bearbeiten</a:t>
            </a:r>
          </a:p>
        </p:txBody>
      </p:sp>
      <p:pic>
        <p:nvPicPr>
          <p:cNvPr id="10" name="Grafik 9"/>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26802" y="208971"/>
            <a:ext cx="2746416" cy="665478"/>
          </a:xfrm>
          <a:prstGeom prst="rect">
            <a:avLst/>
          </a:prstGeom>
          <a:noFill/>
          <a:ln>
            <a:noFill/>
          </a:ln>
        </p:spPr>
      </p:pic>
      <p:pic>
        <p:nvPicPr>
          <p:cNvPr id="9"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80124" y="430677"/>
            <a:ext cx="1171902" cy="443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Grafik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00020" y="170979"/>
            <a:ext cx="3111074" cy="703470"/>
          </a:xfrm>
          <a:prstGeom prst="rect">
            <a:avLst/>
          </a:prstGeom>
        </p:spPr>
      </p:pic>
    </p:spTree>
    <p:extLst>
      <p:ext uri="{BB962C8B-B14F-4D97-AF65-F5344CB8AC3E}">
        <p14:creationId xmlns:p14="http://schemas.microsoft.com/office/powerpoint/2010/main" val="6129922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folie mit 1-zeiligem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8" name="Textplatzhalter 7"/>
          <p:cNvSpPr>
            <a:spLocks noGrp="1"/>
          </p:cNvSpPr>
          <p:nvPr>
            <p:ph type="body" sz="quarter" idx="13"/>
          </p:nvPr>
        </p:nvSpPr>
        <p:spPr>
          <a:xfrm>
            <a:off x="539750" y="2077200"/>
            <a:ext cx="7978775" cy="3922713"/>
          </a:xfrm>
        </p:spPr>
        <p:txBody>
          <a:bodyPr/>
          <a:lstStyle/>
          <a:p>
            <a:pPr lvl="0"/>
            <a:r>
              <a:rPr lang="de-DE"/>
              <a:t>Formatvorlagen des Textmasters bearbeiten</a:t>
            </a:r>
          </a:p>
          <a:p>
            <a:pPr lvl="1"/>
            <a:r>
              <a:rPr lang="de-DE"/>
              <a:t>Zweite Ebene</a:t>
            </a:r>
          </a:p>
          <a:p>
            <a:pPr lvl="2"/>
            <a:r>
              <a:rPr lang="de-DE"/>
              <a:t>Dritte Ebene</a:t>
            </a:r>
          </a:p>
        </p:txBody>
      </p:sp>
      <p:sp>
        <p:nvSpPr>
          <p:cNvPr id="4" name="Fußzeilenplatzhalter 3"/>
          <p:cNvSpPr>
            <a:spLocks noGrp="1"/>
          </p:cNvSpPr>
          <p:nvPr>
            <p:ph type="ftr" sz="quarter" idx="11"/>
          </p:nvPr>
        </p:nvSpPr>
        <p:spPr/>
        <p:txBody>
          <a:bodyPr/>
          <a:lstStyle/>
          <a:p>
            <a:r>
              <a:rPr lang="de-AT"/>
              <a:t>Präsentationstitel</a:t>
            </a:r>
            <a:endParaRPr lang="de-AT" dirty="0"/>
          </a:p>
        </p:txBody>
      </p:sp>
      <p:sp>
        <p:nvSpPr>
          <p:cNvPr id="5" name="Foliennummernplatzhalter 4"/>
          <p:cNvSpPr>
            <a:spLocks noGrp="1"/>
          </p:cNvSpPr>
          <p:nvPr>
            <p:ph type="sldNum" sz="quarter" idx="12"/>
          </p:nvPr>
        </p:nvSpPr>
        <p:spPr>
          <a:xfrm>
            <a:off x="7704003" y="6387002"/>
            <a:ext cx="814522" cy="266700"/>
          </a:xfrm>
        </p:spPr>
        <p:txBody>
          <a:bodyPr/>
          <a:lstStyle/>
          <a:p>
            <a:fld id="{1206269C-C24E-4E80-9A4B-E7E19BB59A67}" type="slidenum">
              <a:rPr lang="de-AT" smtClean="0"/>
              <a:pPr/>
              <a:t>‹Nr.›</a:t>
            </a:fld>
            <a:endParaRPr lang="de-AT" dirty="0"/>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53409" y="249653"/>
            <a:ext cx="2773257" cy="627084"/>
          </a:xfrm>
          <a:prstGeom prst="rect">
            <a:avLst/>
          </a:prstGeom>
        </p:spPr>
      </p:pic>
    </p:spTree>
    <p:extLst>
      <p:ext uri="{BB962C8B-B14F-4D97-AF65-F5344CB8AC3E}">
        <p14:creationId xmlns:p14="http://schemas.microsoft.com/office/powerpoint/2010/main" val="39051018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2" name="Titel 1"/>
          <p:cNvSpPr>
            <a:spLocks noGrp="1"/>
          </p:cNvSpPr>
          <p:nvPr>
            <p:ph type="title"/>
          </p:nvPr>
        </p:nvSpPr>
        <p:spPr>
          <a:xfrm>
            <a:off x="540000" y="1316047"/>
            <a:ext cx="7978525" cy="829455"/>
          </a:xfrm>
        </p:spPr>
        <p:txBody>
          <a:bodyPr/>
          <a:lstStyle/>
          <a:p>
            <a:r>
              <a:rPr lang="de-DE"/>
              <a:t>Titelmasterformat durch Klicken bearbeiten</a:t>
            </a:r>
            <a:endParaRPr lang="de-DE" dirty="0"/>
          </a:p>
        </p:txBody>
      </p:sp>
      <p:sp>
        <p:nvSpPr>
          <p:cNvPr id="7" name="Bildplatzhalter 6"/>
          <p:cNvSpPr>
            <a:spLocks noGrp="1"/>
          </p:cNvSpPr>
          <p:nvPr>
            <p:ph type="pic" sz="quarter" idx="13"/>
          </p:nvPr>
        </p:nvSpPr>
        <p:spPr>
          <a:xfrm>
            <a:off x="539750" y="2075647"/>
            <a:ext cx="7978775" cy="4066391"/>
          </a:xfrm>
        </p:spPr>
        <p:txBody>
          <a:bodyPr/>
          <a:lstStyle/>
          <a:p>
            <a:r>
              <a:rPr lang="de-DE"/>
              <a:t>Bild durch Klicken auf Symbol hinzufügen</a:t>
            </a:r>
            <a:endParaRPr lang="de-DE" dirty="0"/>
          </a:p>
        </p:txBody>
      </p:sp>
      <p:sp>
        <p:nvSpPr>
          <p:cNvPr id="4" name="Fußzeilenplatzhalter 3"/>
          <p:cNvSpPr>
            <a:spLocks noGrp="1"/>
          </p:cNvSpPr>
          <p:nvPr>
            <p:ph type="ftr" sz="quarter" idx="11"/>
          </p:nvPr>
        </p:nvSpPr>
        <p:spPr/>
        <p:txBody>
          <a:bodyPr/>
          <a:lstStyle/>
          <a:p>
            <a:r>
              <a:rPr lang="de-AT"/>
              <a:t>Präsentationstitel</a:t>
            </a:r>
            <a:endParaRPr lang="de-AT" dirty="0"/>
          </a:p>
        </p:txBody>
      </p:sp>
      <p:sp>
        <p:nvSpPr>
          <p:cNvPr id="5" name="Foliennummernplatzhalter 4"/>
          <p:cNvSpPr>
            <a:spLocks noGrp="1"/>
          </p:cNvSpPr>
          <p:nvPr>
            <p:ph type="sldNum" sz="quarter" idx="12"/>
          </p:nvPr>
        </p:nvSpPr>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34454378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 Text nebeneinan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r>
              <a:rPr lang="de-AT"/>
              <a:t>Präsentationstitel</a:t>
            </a:r>
            <a:endParaRPr lang="de-AT" dirty="0"/>
          </a:p>
        </p:txBody>
      </p:sp>
      <p:sp>
        <p:nvSpPr>
          <p:cNvPr id="4" name="Foliennummernplatzhalter 3"/>
          <p:cNvSpPr>
            <a:spLocks noGrp="1"/>
          </p:cNvSpPr>
          <p:nvPr>
            <p:ph type="sldNum" sz="quarter" idx="11"/>
          </p:nvPr>
        </p:nvSpPr>
        <p:spPr/>
        <p:txBody>
          <a:bodyPr/>
          <a:lstStyle/>
          <a:p>
            <a:fld id="{1206269C-C24E-4E80-9A4B-E7E19BB59A67}" type="slidenum">
              <a:rPr lang="de-AT" smtClean="0"/>
              <a:pPr/>
              <a:t>‹Nr.›</a:t>
            </a:fld>
            <a:endParaRPr lang="de-AT" dirty="0"/>
          </a:p>
        </p:txBody>
      </p:sp>
      <p:sp>
        <p:nvSpPr>
          <p:cNvPr id="5" name="Bildplatzhalter 6"/>
          <p:cNvSpPr>
            <a:spLocks noGrp="1"/>
          </p:cNvSpPr>
          <p:nvPr>
            <p:ph type="pic" sz="quarter" idx="13"/>
          </p:nvPr>
        </p:nvSpPr>
        <p:spPr>
          <a:xfrm>
            <a:off x="539750" y="2077200"/>
            <a:ext cx="3813175" cy="4064838"/>
          </a:xfrm>
        </p:spPr>
        <p:txBody>
          <a:bodyPr/>
          <a:lstStyle/>
          <a:p>
            <a:r>
              <a:rPr lang="de-DE"/>
              <a:t>Bild durch Klicken auf Symbol hinzufügen</a:t>
            </a:r>
            <a:endParaRPr lang="de-DE" dirty="0"/>
          </a:p>
        </p:txBody>
      </p:sp>
      <p:sp>
        <p:nvSpPr>
          <p:cNvPr id="7" name="Textplatzhalter 6"/>
          <p:cNvSpPr>
            <a:spLocks noGrp="1"/>
          </p:cNvSpPr>
          <p:nvPr>
            <p:ph type="body" sz="quarter" idx="14"/>
          </p:nvPr>
        </p:nvSpPr>
        <p:spPr>
          <a:xfrm>
            <a:off x="4706125" y="2077200"/>
            <a:ext cx="3812400" cy="4064838"/>
          </a:xfrm>
        </p:spPr>
        <p:txBody>
          <a:bodyPr/>
          <a:lstStyle/>
          <a:p>
            <a:pPr lvl="0"/>
            <a:r>
              <a:rPr lang="de-DE"/>
              <a:t>Formatvorlagen des Textmasters bearbeiten</a:t>
            </a:r>
          </a:p>
        </p:txBody>
      </p:sp>
    </p:spTree>
    <p:extLst>
      <p:ext uri="{BB962C8B-B14F-4D97-AF65-F5344CB8AC3E}">
        <p14:creationId xmlns:p14="http://schemas.microsoft.com/office/powerpoint/2010/main" val="2331449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Inhalte beliebig - nebeneinan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r>
              <a:rPr lang="de-AT"/>
              <a:t>Präsentationstitel</a:t>
            </a:r>
            <a:endParaRPr lang="de-AT" dirty="0"/>
          </a:p>
        </p:txBody>
      </p:sp>
      <p:sp>
        <p:nvSpPr>
          <p:cNvPr id="4" name="Foliennummernplatzhalter 3"/>
          <p:cNvSpPr>
            <a:spLocks noGrp="1"/>
          </p:cNvSpPr>
          <p:nvPr>
            <p:ph type="sldNum" sz="quarter" idx="11"/>
          </p:nvPr>
        </p:nvSpPr>
        <p:spPr/>
        <p:txBody>
          <a:bodyPr/>
          <a:lstStyle/>
          <a:p>
            <a:fld id="{1206269C-C24E-4E80-9A4B-E7E19BB59A67}" type="slidenum">
              <a:rPr lang="de-AT" smtClean="0"/>
              <a:pPr/>
              <a:t>‹Nr.›</a:t>
            </a:fld>
            <a:endParaRPr lang="de-AT" dirty="0"/>
          </a:p>
        </p:txBody>
      </p:sp>
      <p:sp>
        <p:nvSpPr>
          <p:cNvPr id="8" name="Inhaltsplatzhalter 7"/>
          <p:cNvSpPr>
            <a:spLocks noGrp="1"/>
          </p:cNvSpPr>
          <p:nvPr>
            <p:ph sz="quarter" idx="15"/>
          </p:nvPr>
        </p:nvSpPr>
        <p:spPr>
          <a:xfrm>
            <a:off x="540000" y="2077200"/>
            <a:ext cx="3838575" cy="4064838"/>
          </a:xfrm>
        </p:spPr>
        <p:txBody>
          <a:bodyPr/>
          <a:lstStyle/>
          <a:p>
            <a:pPr lvl="0"/>
            <a:r>
              <a:rPr lang="de-DE"/>
              <a:t>Formatvorlagen des Textmasters bearbeiten</a:t>
            </a:r>
          </a:p>
          <a:p>
            <a:pPr lvl="1"/>
            <a:r>
              <a:rPr lang="de-DE"/>
              <a:t>Zweite Ebene</a:t>
            </a:r>
          </a:p>
          <a:p>
            <a:pPr lvl="2"/>
            <a:r>
              <a:rPr lang="de-DE"/>
              <a:t>Dritte Ebene</a:t>
            </a:r>
          </a:p>
        </p:txBody>
      </p:sp>
      <p:sp>
        <p:nvSpPr>
          <p:cNvPr id="9" name="Inhaltsplatzhalter 7"/>
          <p:cNvSpPr>
            <a:spLocks noGrp="1"/>
          </p:cNvSpPr>
          <p:nvPr>
            <p:ph sz="quarter" idx="16"/>
          </p:nvPr>
        </p:nvSpPr>
        <p:spPr>
          <a:xfrm>
            <a:off x="4679950" y="2077200"/>
            <a:ext cx="3838575" cy="4064838"/>
          </a:xfrm>
        </p:spPr>
        <p:txBody>
          <a:bodyPr/>
          <a:lstStyle/>
          <a:p>
            <a:pPr lvl="0"/>
            <a:r>
              <a:rPr lang="de-DE"/>
              <a:t>Formatvorlagen des Textmasters bearbeiten</a:t>
            </a:r>
          </a:p>
          <a:p>
            <a:pPr lvl="1"/>
            <a:r>
              <a:rPr lang="de-DE"/>
              <a:t>Zweite Ebene</a:t>
            </a:r>
          </a:p>
          <a:p>
            <a:pPr lvl="2"/>
            <a:r>
              <a:rPr lang="de-DE"/>
              <a:t>Dritte Ebene</a:t>
            </a:r>
          </a:p>
        </p:txBody>
      </p:sp>
    </p:spTree>
    <p:extLst>
      <p:ext uri="{BB962C8B-B14F-4D97-AF65-F5344CB8AC3E}">
        <p14:creationId xmlns:p14="http://schemas.microsoft.com/office/powerpoint/2010/main" val="10227510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alt-beliebig mit 1-zeiligem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9" name="Inhaltsplatzhalter 8"/>
          <p:cNvSpPr>
            <a:spLocks noGrp="1"/>
          </p:cNvSpPr>
          <p:nvPr>
            <p:ph sz="quarter" idx="13"/>
          </p:nvPr>
        </p:nvSpPr>
        <p:spPr>
          <a:xfrm>
            <a:off x="539750" y="2077200"/>
            <a:ext cx="7978775" cy="4064838"/>
          </a:xfrm>
        </p:spPr>
        <p:txBody>
          <a:bodyPr/>
          <a:lstStyle/>
          <a:p>
            <a:pPr lvl="0"/>
            <a:r>
              <a:rPr lang="de-DE"/>
              <a:t>Formatvorlagen des Textmasters bearbeiten</a:t>
            </a:r>
          </a:p>
          <a:p>
            <a:pPr lvl="1"/>
            <a:r>
              <a:rPr lang="de-DE"/>
              <a:t>Zweite Ebene</a:t>
            </a:r>
          </a:p>
          <a:p>
            <a:pPr lvl="2"/>
            <a:r>
              <a:rPr lang="de-DE"/>
              <a:t>Dritte Ebene</a:t>
            </a:r>
          </a:p>
        </p:txBody>
      </p:sp>
      <p:sp>
        <p:nvSpPr>
          <p:cNvPr id="4" name="Fußzeilenplatzhalter 3"/>
          <p:cNvSpPr>
            <a:spLocks noGrp="1"/>
          </p:cNvSpPr>
          <p:nvPr>
            <p:ph type="ftr" sz="quarter" idx="11"/>
          </p:nvPr>
        </p:nvSpPr>
        <p:spPr/>
        <p:txBody>
          <a:bodyPr/>
          <a:lstStyle/>
          <a:p>
            <a:r>
              <a:rPr lang="de-AT"/>
              <a:t>Präsentationstitel</a:t>
            </a:r>
            <a:endParaRPr lang="de-AT" dirty="0"/>
          </a:p>
        </p:txBody>
      </p:sp>
      <p:sp>
        <p:nvSpPr>
          <p:cNvPr id="5" name="Foliennummernplatzhalter 4"/>
          <p:cNvSpPr>
            <a:spLocks noGrp="1"/>
          </p:cNvSpPr>
          <p:nvPr>
            <p:ph type="sldNum" sz="quarter" idx="12"/>
          </p:nvPr>
        </p:nvSpPr>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12121404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9999" y="1266450"/>
            <a:ext cx="5389200" cy="1117613"/>
          </a:xfrm>
        </p:spPr>
        <p:txBody>
          <a:bodyPr/>
          <a:lstStyle>
            <a:lvl1pPr>
              <a:lnSpc>
                <a:spcPts val="4000"/>
              </a:lnSpc>
              <a:defRPr sz="3000" b="0">
                <a:solidFill>
                  <a:schemeClr val="tx1"/>
                </a:solidFill>
              </a:defRPr>
            </a:lvl1pPr>
          </a:lstStyle>
          <a:p>
            <a:r>
              <a:rPr lang="de-DE" dirty="0"/>
              <a:t>Titelmasterformat durch Klicken </a:t>
            </a:r>
            <a:br>
              <a:rPr lang="de-DE" dirty="0"/>
            </a:br>
            <a:r>
              <a:rPr lang="de-DE" dirty="0"/>
              <a:t>bearbeiten</a:t>
            </a:r>
          </a:p>
        </p:txBody>
      </p:sp>
      <p:sp>
        <p:nvSpPr>
          <p:cNvPr id="9" name="Textplatzhalter 8"/>
          <p:cNvSpPr>
            <a:spLocks noGrp="1"/>
          </p:cNvSpPr>
          <p:nvPr>
            <p:ph type="body" sz="quarter" idx="10"/>
          </p:nvPr>
        </p:nvSpPr>
        <p:spPr>
          <a:xfrm>
            <a:off x="539750" y="4857750"/>
            <a:ext cx="3423600" cy="1284288"/>
          </a:xfrm>
        </p:spPr>
        <p:txBody>
          <a:bodyPr anchor="b" anchorCtr="0"/>
          <a:lstStyle>
            <a:lvl1pPr marL="0" indent="0">
              <a:lnSpc>
                <a:spcPts val="1800"/>
              </a:lnSpc>
              <a:spcAft>
                <a:spcPts val="0"/>
              </a:spcAft>
              <a:buNone/>
              <a:defRPr sz="1400"/>
            </a:lvl1pPr>
          </a:lstStyle>
          <a:p>
            <a:pPr lvl="0"/>
            <a:r>
              <a:rPr lang="de-DE"/>
              <a:t>Formatvorlagen des Textmasters bearbeiten</a:t>
            </a:r>
          </a:p>
        </p:txBody>
      </p:sp>
    </p:spTree>
    <p:extLst>
      <p:ext uri="{BB962C8B-B14F-4D97-AF65-F5344CB8AC3E}">
        <p14:creationId xmlns:p14="http://schemas.microsoft.com/office/powerpoint/2010/main" val="5813578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C1DB20EB-3DD1-43CA-A649-315C032279A8}" type="datetimeFigureOut">
              <a:rPr lang="de-AT" smtClean="0"/>
              <a:t>03.02.2022</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D7DF8C73-B50F-4D79-9070-E1DFDADD8D07}" type="slidenum">
              <a:rPr lang="de-AT" smtClean="0"/>
              <a:t>‹Nr.›</a:t>
            </a:fld>
            <a:endParaRPr lang="de-AT"/>
          </a:p>
        </p:txBody>
      </p:sp>
    </p:spTree>
    <p:extLst>
      <p:ext uri="{BB962C8B-B14F-4D97-AF65-F5344CB8AC3E}">
        <p14:creationId xmlns:p14="http://schemas.microsoft.com/office/powerpoint/2010/main" val="9480629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2051720" y="274638"/>
            <a:ext cx="6552728" cy="1143000"/>
          </a:xfrm>
        </p:spPr>
        <p:txBody>
          <a:bodyPr/>
          <a:lstStyle>
            <a:lvl1pPr>
              <a:defRPr sz="3200">
                <a:solidFill>
                  <a:srgbClr val="92AF2F"/>
                </a:solidFill>
              </a:defRPr>
            </a:lvl1pPr>
          </a:lstStyle>
          <a:p>
            <a:r>
              <a:rPr lang="de-DE" dirty="0"/>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81D1F642-02CC-413E-9617-D11C429FBDE4}" type="datetimeFigureOut">
              <a:rPr lang="de-DE" smtClean="0"/>
              <a:pPr/>
              <a:t>03.02.2022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9039B4DA-72D9-4550-95F3-FFE870AE5806}" type="slidenum">
              <a:rPr lang="de-DE" smtClean="0"/>
              <a:pPr/>
              <a:t>‹Nr.›</a:t>
            </a:fld>
            <a:endParaRPr lang="de-DE"/>
          </a:p>
        </p:txBody>
      </p:sp>
    </p:spTree>
    <p:extLst>
      <p:ext uri="{BB962C8B-B14F-4D97-AF65-F5344CB8AC3E}">
        <p14:creationId xmlns:p14="http://schemas.microsoft.com/office/powerpoint/2010/main" val="3300627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3"/>
          <p:cNvSpPr>
            <a:spLocks noGrp="1"/>
          </p:cNvSpPr>
          <p:nvPr>
            <p:ph type="dt" sz="half" idx="2"/>
          </p:nvPr>
        </p:nvSpPr>
        <p:spPr>
          <a:xfrm>
            <a:off x="278606" y="6363494"/>
            <a:ext cx="2057400" cy="365125"/>
          </a:xfrm>
          <a:prstGeom prst="rect">
            <a:avLst/>
          </a:prstGeom>
        </p:spPr>
        <p:txBody>
          <a:bodyPr/>
          <a:lstStyle>
            <a:lvl1pPr>
              <a:defRPr sz="1200">
                <a:solidFill>
                  <a:srgbClr val="595959"/>
                </a:solidFill>
              </a:defRPr>
            </a:lvl1pPr>
          </a:lstStyle>
          <a:p>
            <a:fld id="{D40DDB74-9F1A-4226-AA9D-C000C69B7389}" type="datetime1">
              <a:rPr lang="de-DE" smtClean="0"/>
              <a:pPr/>
              <a:t>03.02.2022</a:t>
            </a:fld>
            <a:endParaRPr lang="de-DE" dirty="0"/>
          </a:p>
        </p:txBody>
      </p:sp>
      <p:sp>
        <p:nvSpPr>
          <p:cNvPr id="3" name="Foliennummernplatzhalter 5"/>
          <p:cNvSpPr>
            <a:spLocks noGrp="1"/>
          </p:cNvSpPr>
          <p:nvPr>
            <p:ph type="sldNum" sz="quarter" idx="4"/>
          </p:nvPr>
        </p:nvSpPr>
        <p:spPr>
          <a:xfrm>
            <a:off x="3543300" y="6366647"/>
            <a:ext cx="2057400" cy="365125"/>
          </a:xfrm>
          <a:prstGeom prst="rect">
            <a:avLst/>
          </a:prstGeom>
        </p:spPr>
        <p:txBody>
          <a:bodyPr anchor="ctr"/>
          <a:lstStyle>
            <a:lvl1pPr algn="ctr">
              <a:defRPr sz="1200">
                <a:solidFill>
                  <a:srgbClr val="595959"/>
                </a:solidFill>
              </a:defRPr>
            </a:lvl1pPr>
          </a:lstStyle>
          <a:p>
            <a:fld id="{C9FD63C8-80C0-4A72-8B82-3EF818665A3D}" type="slidenum">
              <a:rPr lang="de-DE" smtClean="0"/>
              <a:pPr/>
              <a:t>‹Nr.›</a:t>
            </a:fld>
            <a:endParaRPr lang="de-DE"/>
          </a:p>
        </p:txBody>
      </p:sp>
    </p:spTree>
    <p:extLst>
      <p:ext uri="{BB962C8B-B14F-4D97-AF65-F5344CB8AC3E}">
        <p14:creationId xmlns:p14="http://schemas.microsoft.com/office/powerpoint/2010/main" val="24757826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folie mit 1-zeiligem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8" name="Textplatzhalter 7"/>
          <p:cNvSpPr>
            <a:spLocks noGrp="1"/>
          </p:cNvSpPr>
          <p:nvPr>
            <p:ph type="body" sz="quarter" idx="13"/>
          </p:nvPr>
        </p:nvSpPr>
        <p:spPr>
          <a:xfrm>
            <a:off x="539750" y="2077200"/>
            <a:ext cx="7978775" cy="3922713"/>
          </a:xfrm>
        </p:spPr>
        <p:txBody>
          <a:bodyPr/>
          <a:lstStyle/>
          <a:p>
            <a:pPr lvl="0"/>
            <a:r>
              <a:rPr lang="de-DE"/>
              <a:t>Formatvorlagen des Textmasters bearbeiten</a:t>
            </a:r>
          </a:p>
          <a:p>
            <a:pPr lvl="1"/>
            <a:r>
              <a:rPr lang="de-DE"/>
              <a:t>Zweite Ebene</a:t>
            </a:r>
          </a:p>
          <a:p>
            <a:pPr lvl="2"/>
            <a:r>
              <a:rPr lang="de-DE"/>
              <a:t>Dritte Ebene</a:t>
            </a:r>
          </a:p>
        </p:txBody>
      </p:sp>
      <p:sp>
        <p:nvSpPr>
          <p:cNvPr id="4" name="Fußzeilenplatzhalter 3"/>
          <p:cNvSpPr>
            <a:spLocks noGrp="1"/>
          </p:cNvSpPr>
          <p:nvPr>
            <p:ph type="ftr" sz="quarter" idx="11"/>
          </p:nvPr>
        </p:nvSpPr>
        <p:spPr/>
        <p:txBody>
          <a:bodyPr/>
          <a:lstStyle/>
          <a:p>
            <a:r>
              <a:rPr lang="de-AT"/>
              <a:t>Präsentationstitel</a:t>
            </a:r>
            <a:endParaRPr lang="de-AT" dirty="0"/>
          </a:p>
        </p:txBody>
      </p:sp>
      <p:sp>
        <p:nvSpPr>
          <p:cNvPr id="5" name="Foliennummernplatzhalter 4"/>
          <p:cNvSpPr>
            <a:spLocks noGrp="1"/>
          </p:cNvSpPr>
          <p:nvPr>
            <p:ph type="sldNum" sz="quarter" idx="12"/>
          </p:nvPr>
        </p:nvSpPr>
        <p:spPr>
          <a:xfrm>
            <a:off x="7704003" y="6387002"/>
            <a:ext cx="814522" cy="266700"/>
          </a:xfrm>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29531689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05819-9C26-4923-AA34-298A1B6B8C0E}"/>
              </a:ext>
            </a:extLst>
          </p:cNvPr>
          <p:cNvSpPr>
            <a:spLocks noGrp="1"/>
          </p:cNvSpPr>
          <p:nvPr>
            <p:ph type="title"/>
          </p:nvPr>
        </p:nvSpPr>
        <p:spPr/>
        <p:txBody>
          <a:bodyPr/>
          <a:lstStyle/>
          <a:p>
            <a:r>
              <a:rPr lang="en-US"/>
              <a:t>Click to edit Master title style</a:t>
            </a:r>
            <a:endParaRPr lang="lb-LU"/>
          </a:p>
        </p:txBody>
      </p:sp>
      <p:sp>
        <p:nvSpPr>
          <p:cNvPr id="3" name="Content Placeholder 2">
            <a:extLst>
              <a:ext uri="{FF2B5EF4-FFF2-40B4-BE49-F238E27FC236}">
                <a16:creationId xmlns:a16="http://schemas.microsoft.com/office/drawing/2014/main" id="{3AED8B8B-0C8C-4B17-9C2A-3DA98BD5BB21}"/>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b-LU"/>
          </a:p>
        </p:txBody>
      </p:sp>
      <p:sp>
        <p:nvSpPr>
          <p:cNvPr id="4" name="Content Placeholder 3">
            <a:extLst>
              <a:ext uri="{FF2B5EF4-FFF2-40B4-BE49-F238E27FC236}">
                <a16:creationId xmlns:a16="http://schemas.microsoft.com/office/drawing/2014/main" id="{9A918783-E2D4-4F57-9431-EA59E2D02AE3}"/>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b-LU"/>
          </a:p>
        </p:txBody>
      </p:sp>
      <p:sp>
        <p:nvSpPr>
          <p:cNvPr id="5" name="Date Placeholder 4">
            <a:extLst>
              <a:ext uri="{FF2B5EF4-FFF2-40B4-BE49-F238E27FC236}">
                <a16:creationId xmlns:a16="http://schemas.microsoft.com/office/drawing/2014/main" id="{AD794FE0-39B1-4851-86DB-54FA436AE8AF}"/>
              </a:ext>
            </a:extLst>
          </p:cNvPr>
          <p:cNvSpPr>
            <a:spLocks noGrp="1"/>
          </p:cNvSpPr>
          <p:nvPr>
            <p:ph type="dt" sz="half" idx="10"/>
          </p:nvPr>
        </p:nvSpPr>
        <p:spPr/>
        <p:txBody>
          <a:bodyPr/>
          <a:lstStyle/>
          <a:p>
            <a:fld id="{45BC9EF2-9C93-4C95-BF6D-A99179615E09}" type="datetime1">
              <a:rPr lang="lb-LU" smtClean="0"/>
              <a:t>03.02.22</a:t>
            </a:fld>
            <a:endParaRPr lang="lb-LU"/>
          </a:p>
        </p:txBody>
      </p:sp>
      <p:sp>
        <p:nvSpPr>
          <p:cNvPr id="6" name="Footer Placeholder 5">
            <a:extLst>
              <a:ext uri="{FF2B5EF4-FFF2-40B4-BE49-F238E27FC236}">
                <a16:creationId xmlns:a16="http://schemas.microsoft.com/office/drawing/2014/main" id="{477142C0-B407-4E64-B675-DB0A125ECE53}"/>
              </a:ext>
            </a:extLst>
          </p:cNvPr>
          <p:cNvSpPr>
            <a:spLocks noGrp="1"/>
          </p:cNvSpPr>
          <p:nvPr>
            <p:ph type="ftr" sz="quarter" idx="11"/>
          </p:nvPr>
        </p:nvSpPr>
        <p:spPr/>
        <p:txBody>
          <a:bodyPr/>
          <a:lstStyle/>
          <a:p>
            <a:r>
              <a:rPr lang="lb-LU"/>
              <a:t>CePAS 2020</a:t>
            </a:r>
          </a:p>
        </p:txBody>
      </p:sp>
      <p:sp>
        <p:nvSpPr>
          <p:cNvPr id="7" name="Slide Number Placeholder 6">
            <a:extLst>
              <a:ext uri="{FF2B5EF4-FFF2-40B4-BE49-F238E27FC236}">
                <a16:creationId xmlns:a16="http://schemas.microsoft.com/office/drawing/2014/main" id="{1AABA6DD-2A95-4FA5-A1A7-C76E636E5877}"/>
              </a:ext>
            </a:extLst>
          </p:cNvPr>
          <p:cNvSpPr>
            <a:spLocks noGrp="1"/>
          </p:cNvSpPr>
          <p:nvPr>
            <p:ph type="sldNum" sz="quarter" idx="12"/>
          </p:nvPr>
        </p:nvSpPr>
        <p:spPr/>
        <p:txBody>
          <a:bodyPr/>
          <a:lstStyle/>
          <a:p>
            <a:fld id="{A8242113-5E7B-45D3-B3EE-1EC949CD1F3A}" type="slidenum">
              <a:rPr lang="lb-LU" smtClean="0"/>
              <a:t>‹Nr.›</a:t>
            </a:fld>
            <a:endParaRPr lang="lb-LU"/>
          </a:p>
        </p:txBody>
      </p:sp>
    </p:spTree>
    <p:extLst>
      <p:ext uri="{BB962C8B-B14F-4D97-AF65-F5344CB8AC3E}">
        <p14:creationId xmlns:p14="http://schemas.microsoft.com/office/powerpoint/2010/main" val="4051288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bschnitts-&#10;überschrift" type="secHead">
  <p:cSld name="Abschnitts-&#10;überschrift">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623792" y="1709664"/>
            <a:ext cx="7886826" cy="28526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181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7"/>
          <p:cNvSpPr txBox="1">
            <a:spLocks noGrp="1"/>
          </p:cNvSpPr>
          <p:nvPr>
            <p:ph type="body" idx="1"/>
          </p:nvPr>
        </p:nvSpPr>
        <p:spPr>
          <a:xfrm>
            <a:off x="623792" y="4589311"/>
            <a:ext cx="7886826" cy="1500410"/>
          </a:xfrm>
          <a:prstGeom prst="rect">
            <a:avLst/>
          </a:prstGeom>
          <a:noFill/>
          <a:ln>
            <a:noFill/>
          </a:ln>
        </p:spPr>
        <p:txBody>
          <a:bodyPr spcFirstLastPara="1" wrap="square" lIns="91425" tIns="45700" rIns="91425" bIns="45700" anchor="t" anchorCtr="0">
            <a:normAutofit/>
          </a:bodyPr>
          <a:lstStyle>
            <a:lvl1pPr marL="138074" lvl="0" indent="-69037" algn="l">
              <a:lnSpc>
                <a:spcPct val="90000"/>
              </a:lnSpc>
              <a:spcBef>
                <a:spcPts val="302"/>
              </a:spcBef>
              <a:spcAft>
                <a:spcPts val="0"/>
              </a:spcAft>
              <a:buClr>
                <a:srgbClr val="888888"/>
              </a:buClr>
              <a:buSzPts val="2400"/>
              <a:buNone/>
              <a:defRPr sz="725">
                <a:solidFill>
                  <a:srgbClr val="888888"/>
                </a:solidFill>
              </a:defRPr>
            </a:lvl1pPr>
            <a:lvl2pPr marL="276149" lvl="1" indent="-69037" algn="l">
              <a:lnSpc>
                <a:spcPct val="90000"/>
              </a:lnSpc>
              <a:spcBef>
                <a:spcPts val="151"/>
              </a:spcBef>
              <a:spcAft>
                <a:spcPts val="0"/>
              </a:spcAft>
              <a:buClr>
                <a:srgbClr val="888888"/>
              </a:buClr>
              <a:buSzPts val="2000"/>
              <a:buNone/>
              <a:defRPr sz="604">
                <a:solidFill>
                  <a:srgbClr val="888888"/>
                </a:solidFill>
              </a:defRPr>
            </a:lvl2pPr>
            <a:lvl3pPr marL="414223" lvl="2" indent="-69037" algn="l">
              <a:lnSpc>
                <a:spcPct val="90000"/>
              </a:lnSpc>
              <a:spcBef>
                <a:spcPts val="151"/>
              </a:spcBef>
              <a:spcAft>
                <a:spcPts val="0"/>
              </a:spcAft>
              <a:buClr>
                <a:srgbClr val="888888"/>
              </a:buClr>
              <a:buSzPts val="1800"/>
              <a:buNone/>
              <a:defRPr sz="544">
                <a:solidFill>
                  <a:srgbClr val="888888"/>
                </a:solidFill>
              </a:defRPr>
            </a:lvl3pPr>
            <a:lvl4pPr marL="552298" lvl="3" indent="-69037" algn="l">
              <a:lnSpc>
                <a:spcPct val="90000"/>
              </a:lnSpc>
              <a:spcBef>
                <a:spcPts val="151"/>
              </a:spcBef>
              <a:spcAft>
                <a:spcPts val="0"/>
              </a:spcAft>
              <a:buClr>
                <a:srgbClr val="888888"/>
              </a:buClr>
              <a:buSzPts val="1600"/>
              <a:buNone/>
              <a:defRPr sz="483">
                <a:solidFill>
                  <a:srgbClr val="888888"/>
                </a:solidFill>
              </a:defRPr>
            </a:lvl4pPr>
            <a:lvl5pPr marL="690372" lvl="4" indent="-69037" algn="l">
              <a:lnSpc>
                <a:spcPct val="90000"/>
              </a:lnSpc>
              <a:spcBef>
                <a:spcPts val="151"/>
              </a:spcBef>
              <a:spcAft>
                <a:spcPts val="0"/>
              </a:spcAft>
              <a:buClr>
                <a:srgbClr val="888888"/>
              </a:buClr>
              <a:buSzPts val="1600"/>
              <a:buNone/>
              <a:defRPr sz="483">
                <a:solidFill>
                  <a:srgbClr val="888888"/>
                </a:solidFill>
              </a:defRPr>
            </a:lvl5pPr>
            <a:lvl6pPr marL="828446" lvl="5" indent="-69037" algn="l">
              <a:lnSpc>
                <a:spcPct val="90000"/>
              </a:lnSpc>
              <a:spcBef>
                <a:spcPts val="151"/>
              </a:spcBef>
              <a:spcAft>
                <a:spcPts val="0"/>
              </a:spcAft>
              <a:buClr>
                <a:srgbClr val="888888"/>
              </a:buClr>
              <a:buSzPts val="1600"/>
              <a:buNone/>
              <a:defRPr sz="483">
                <a:solidFill>
                  <a:srgbClr val="888888"/>
                </a:solidFill>
              </a:defRPr>
            </a:lvl6pPr>
            <a:lvl7pPr marL="966521" lvl="6" indent="-69037" algn="l">
              <a:lnSpc>
                <a:spcPct val="90000"/>
              </a:lnSpc>
              <a:spcBef>
                <a:spcPts val="151"/>
              </a:spcBef>
              <a:spcAft>
                <a:spcPts val="0"/>
              </a:spcAft>
              <a:buClr>
                <a:srgbClr val="888888"/>
              </a:buClr>
              <a:buSzPts val="1600"/>
              <a:buNone/>
              <a:defRPr sz="483">
                <a:solidFill>
                  <a:srgbClr val="888888"/>
                </a:solidFill>
              </a:defRPr>
            </a:lvl7pPr>
            <a:lvl8pPr marL="1104595" lvl="7" indent="-69037" algn="l">
              <a:lnSpc>
                <a:spcPct val="90000"/>
              </a:lnSpc>
              <a:spcBef>
                <a:spcPts val="151"/>
              </a:spcBef>
              <a:spcAft>
                <a:spcPts val="0"/>
              </a:spcAft>
              <a:buClr>
                <a:srgbClr val="888888"/>
              </a:buClr>
              <a:buSzPts val="1600"/>
              <a:buNone/>
              <a:defRPr sz="483">
                <a:solidFill>
                  <a:srgbClr val="888888"/>
                </a:solidFill>
              </a:defRPr>
            </a:lvl8pPr>
            <a:lvl9pPr marL="1242670" lvl="8" indent="-69037" algn="l">
              <a:lnSpc>
                <a:spcPct val="90000"/>
              </a:lnSpc>
              <a:spcBef>
                <a:spcPts val="151"/>
              </a:spcBef>
              <a:spcAft>
                <a:spcPts val="0"/>
              </a:spcAft>
              <a:buClr>
                <a:srgbClr val="888888"/>
              </a:buClr>
              <a:buSzPts val="1600"/>
              <a:buNone/>
              <a:defRPr sz="483">
                <a:solidFill>
                  <a:srgbClr val="888888"/>
                </a:solidFill>
              </a:defRPr>
            </a:lvl9pPr>
          </a:lstStyle>
          <a:p>
            <a:endParaRPr/>
          </a:p>
        </p:txBody>
      </p:sp>
      <p:sp>
        <p:nvSpPr>
          <p:cNvPr id="104" name="Google Shape;104;p17"/>
          <p:cNvSpPr txBox="1">
            <a:spLocks noGrp="1"/>
          </p:cNvSpPr>
          <p:nvPr>
            <p:ph type="dt" idx="10"/>
          </p:nvPr>
        </p:nvSpPr>
        <p:spPr>
          <a:xfrm>
            <a:off x="628587" y="6356506"/>
            <a:ext cx="2057412" cy="36504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7"/>
          <p:cNvSpPr txBox="1">
            <a:spLocks noGrp="1"/>
          </p:cNvSpPr>
          <p:nvPr>
            <p:ph type="ftr" idx="11"/>
          </p:nvPr>
        </p:nvSpPr>
        <p:spPr>
          <a:xfrm>
            <a:off x="3028821" y="6356506"/>
            <a:ext cx="3086358" cy="36504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7"/>
          <p:cNvSpPr txBox="1">
            <a:spLocks noGrp="1"/>
          </p:cNvSpPr>
          <p:nvPr>
            <p:ph type="sldNum" idx="12"/>
          </p:nvPr>
        </p:nvSpPr>
        <p:spPr>
          <a:xfrm>
            <a:off x="6458001" y="6356506"/>
            <a:ext cx="2057412" cy="36504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de-AT" smtClean="0"/>
              <a:pPr/>
              <a:t>‹Nr.›</a:t>
            </a:fld>
            <a:endParaRPr lang="de-AT"/>
          </a:p>
        </p:txBody>
      </p:sp>
    </p:spTree>
    <p:extLst>
      <p:ext uri="{BB962C8B-B14F-4D97-AF65-F5344CB8AC3E}">
        <p14:creationId xmlns:p14="http://schemas.microsoft.com/office/powerpoint/2010/main" val="589765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2" name="Titel 1"/>
          <p:cNvSpPr>
            <a:spLocks noGrp="1"/>
          </p:cNvSpPr>
          <p:nvPr>
            <p:ph type="title"/>
          </p:nvPr>
        </p:nvSpPr>
        <p:spPr>
          <a:xfrm>
            <a:off x="540000" y="1316047"/>
            <a:ext cx="7978525" cy="829455"/>
          </a:xfrm>
        </p:spPr>
        <p:txBody>
          <a:bodyPr/>
          <a:lstStyle/>
          <a:p>
            <a:r>
              <a:rPr lang="de-DE"/>
              <a:t>Titelmasterformat durch Klicken bearbeiten</a:t>
            </a:r>
            <a:endParaRPr lang="de-DE" dirty="0"/>
          </a:p>
        </p:txBody>
      </p:sp>
      <p:sp>
        <p:nvSpPr>
          <p:cNvPr id="7" name="Bildplatzhalter 6"/>
          <p:cNvSpPr>
            <a:spLocks noGrp="1"/>
          </p:cNvSpPr>
          <p:nvPr>
            <p:ph type="pic" sz="quarter" idx="13"/>
          </p:nvPr>
        </p:nvSpPr>
        <p:spPr>
          <a:xfrm>
            <a:off x="539750" y="2075647"/>
            <a:ext cx="7978775" cy="4066391"/>
          </a:xfrm>
        </p:spPr>
        <p:txBody>
          <a:bodyPr/>
          <a:lstStyle/>
          <a:p>
            <a:r>
              <a:rPr lang="de-DE"/>
              <a:t>Bild durch Klicken auf Symbol hinzufügen</a:t>
            </a:r>
            <a:endParaRPr lang="de-DE" dirty="0"/>
          </a:p>
        </p:txBody>
      </p:sp>
      <p:sp>
        <p:nvSpPr>
          <p:cNvPr id="4" name="Fußzeilenplatzhalter 3"/>
          <p:cNvSpPr>
            <a:spLocks noGrp="1"/>
          </p:cNvSpPr>
          <p:nvPr>
            <p:ph type="ftr" sz="quarter" idx="11"/>
          </p:nvPr>
        </p:nvSpPr>
        <p:spPr/>
        <p:txBody>
          <a:bodyPr/>
          <a:lstStyle/>
          <a:p>
            <a:r>
              <a:rPr lang="de-AT"/>
              <a:t>Präsentationstitel</a:t>
            </a:r>
            <a:endParaRPr lang="de-AT" dirty="0"/>
          </a:p>
        </p:txBody>
      </p:sp>
      <p:sp>
        <p:nvSpPr>
          <p:cNvPr id="5" name="Foliennummernplatzhalter 4"/>
          <p:cNvSpPr>
            <a:spLocks noGrp="1"/>
          </p:cNvSpPr>
          <p:nvPr>
            <p:ph type="sldNum" sz="quarter" idx="12"/>
          </p:nvPr>
        </p:nvSpPr>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22607327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 Text nebeneinan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r>
              <a:rPr lang="de-AT"/>
              <a:t>Präsentationstitel</a:t>
            </a:r>
            <a:endParaRPr lang="de-AT" dirty="0"/>
          </a:p>
        </p:txBody>
      </p:sp>
      <p:sp>
        <p:nvSpPr>
          <p:cNvPr id="4" name="Foliennummernplatzhalter 3"/>
          <p:cNvSpPr>
            <a:spLocks noGrp="1"/>
          </p:cNvSpPr>
          <p:nvPr>
            <p:ph type="sldNum" sz="quarter" idx="11"/>
          </p:nvPr>
        </p:nvSpPr>
        <p:spPr/>
        <p:txBody>
          <a:bodyPr/>
          <a:lstStyle/>
          <a:p>
            <a:fld id="{1206269C-C24E-4E80-9A4B-E7E19BB59A67}" type="slidenum">
              <a:rPr lang="de-AT" smtClean="0"/>
              <a:pPr/>
              <a:t>‹Nr.›</a:t>
            </a:fld>
            <a:endParaRPr lang="de-AT" dirty="0"/>
          </a:p>
        </p:txBody>
      </p:sp>
      <p:sp>
        <p:nvSpPr>
          <p:cNvPr id="5" name="Bildplatzhalter 6"/>
          <p:cNvSpPr>
            <a:spLocks noGrp="1"/>
          </p:cNvSpPr>
          <p:nvPr>
            <p:ph type="pic" sz="quarter" idx="13"/>
          </p:nvPr>
        </p:nvSpPr>
        <p:spPr>
          <a:xfrm>
            <a:off x="539750" y="2077200"/>
            <a:ext cx="3813175" cy="4064838"/>
          </a:xfrm>
        </p:spPr>
        <p:txBody>
          <a:bodyPr/>
          <a:lstStyle/>
          <a:p>
            <a:r>
              <a:rPr lang="de-DE"/>
              <a:t>Bild durch Klicken auf Symbol hinzufügen</a:t>
            </a:r>
            <a:endParaRPr lang="de-DE" dirty="0"/>
          </a:p>
        </p:txBody>
      </p:sp>
      <p:sp>
        <p:nvSpPr>
          <p:cNvPr id="7" name="Textplatzhalter 6"/>
          <p:cNvSpPr>
            <a:spLocks noGrp="1"/>
          </p:cNvSpPr>
          <p:nvPr>
            <p:ph type="body" sz="quarter" idx="14"/>
          </p:nvPr>
        </p:nvSpPr>
        <p:spPr>
          <a:xfrm>
            <a:off x="4706125" y="2077200"/>
            <a:ext cx="3812400" cy="4064838"/>
          </a:xfrm>
        </p:spPr>
        <p:txBody>
          <a:bodyPr/>
          <a:lstStyle/>
          <a:p>
            <a:pPr lvl="0"/>
            <a:r>
              <a:rPr lang="de-DE"/>
              <a:t>Formatvorlagen des Textmasters bearbeiten</a:t>
            </a:r>
          </a:p>
        </p:txBody>
      </p:sp>
    </p:spTree>
    <p:extLst>
      <p:ext uri="{BB962C8B-B14F-4D97-AF65-F5344CB8AC3E}">
        <p14:creationId xmlns:p14="http://schemas.microsoft.com/office/powerpoint/2010/main" val="23942684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Inhalte beliebig - nebeneinan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r>
              <a:rPr lang="de-AT"/>
              <a:t>Präsentationstitel</a:t>
            </a:r>
            <a:endParaRPr lang="de-AT" dirty="0"/>
          </a:p>
        </p:txBody>
      </p:sp>
      <p:sp>
        <p:nvSpPr>
          <p:cNvPr id="4" name="Foliennummernplatzhalter 3"/>
          <p:cNvSpPr>
            <a:spLocks noGrp="1"/>
          </p:cNvSpPr>
          <p:nvPr>
            <p:ph type="sldNum" sz="quarter" idx="11"/>
          </p:nvPr>
        </p:nvSpPr>
        <p:spPr/>
        <p:txBody>
          <a:bodyPr/>
          <a:lstStyle/>
          <a:p>
            <a:fld id="{1206269C-C24E-4E80-9A4B-E7E19BB59A67}" type="slidenum">
              <a:rPr lang="de-AT" smtClean="0"/>
              <a:pPr/>
              <a:t>‹Nr.›</a:t>
            </a:fld>
            <a:endParaRPr lang="de-AT" dirty="0"/>
          </a:p>
        </p:txBody>
      </p:sp>
      <p:sp>
        <p:nvSpPr>
          <p:cNvPr id="8" name="Inhaltsplatzhalter 7"/>
          <p:cNvSpPr>
            <a:spLocks noGrp="1"/>
          </p:cNvSpPr>
          <p:nvPr>
            <p:ph sz="quarter" idx="15"/>
          </p:nvPr>
        </p:nvSpPr>
        <p:spPr>
          <a:xfrm>
            <a:off x="540000" y="2077200"/>
            <a:ext cx="3838575" cy="4064838"/>
          </a:xfrm>
        </p:spPr>
        <p:txBody>
          <a:bodyPr/>
          <a:lstStyle/>
          <a:p>
            <a:pPr lvl="0"/>
            <a:r>
              <a:rPr lang="de-DE"/>
              <a:t>Formatvorlagen des Textmasters bearbeiten</a:t>
            </a:r>
          </a:p>
          <a:p>
            <a:pPr lvl="1"/>
            <a:r>
              <a:rPr lang="de-DE"/>
              <a:t>Zweite Ebene</a:t>
            </a:r>
          </a:p>
          <a:p>
            <a:pPr lvl="2"/>
            <a:r>
              <a:rPr lang="de-DE"/>
              <a:t>Dritte Ebene</a:t>
            </a:r>
          </a:p>
        </p:txBody>
      </p:sp>
      <p:sp>
        <p:nvSpPr>
          <p:cNvPr id="9" name="Inhaltsplatzhalter 7"/>
          <p:cNvSpPr>
            <a:spLocks noGrp="1"/>
          </p:cNvSpPr>
          <p:nvPr>
            <p:ph sz="quarter" idx="16"/>
          </p:nvPr>
        </p:nvSpPr>
        <p:spPr>
          <a:xfrm>
            <a:off x="4679950" y="2077200"/>
            <a:ext cx="3838575" cy="4064838"/>
          </a:xfrm>
        </p:spPr>
        <p:txBody>
          <a:bodyPr/>
          <a:lstStyle/>
          <a:p>
            <a:pPr lvl="0"/>
            <a:r>
              <a:rPr lang="de-DE"/>
              <a:t>Formatvorlagen des Textmasters bearbeiten</a:t>
            </a:r>
          </a:p>
          <a:p>
            <a:pPr lvl="1"/>
            <a:r>
              <a:rPr lang="de-DE"/>
              <a:t>Zweite Ebene</a:t>
            </a:r>
          </a:p>
          <a:p>
            <a:pPr lvl="2"/>
            <a:r>
              <a:rPr lang="de-DE"/>
              <a:t>Dritte Ebene</a:t>
            </a:r>
          </a:p>
        </p:txBody>
      </p:sp>
    </p:spTree>
    <p:extLst>
      <p:ext uri="{BB962C8B-B14F-4D97-AF65-F5344CB8AC3E}">
        <p14:creationId xmlns:p14="http://schemas.microsoft.com/office/powerpoint/2010/main" val="6661924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beliebig mit 1-zeiligem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9" name="Inhaltsplatzhalter 8"/>
          <p:cNvSpPr>
            <a:spLocks noGrp="1"/>
          </p:cNvSpPr>
          <p:nvPr>
            <p:ph sz="quarter" idx="13"/>
          </p:nvPr>
        </p:nvSpPr>
        <p:spPr>
          <a:xfrm>
            <a:off x="539750" y="2077200"/>
            <a:ext cx="7978775" cy="4064838"/>
          </a:xfrm>
        </p:spPr>
        <p:txBody>
          <a:bodyPr/>
          <a:lstStyle/>
          <a:p>
            <a:pPr lvl="0"/>
            <a:r>
              <a:rPr lang="de-DE"/>
              <a:t>Formatvorlagen des Textmasters bearbeiten</a:t>
            </a:r>
          </a:p>
          <a:p>
            <a:pPr lvl="1"/>
            <a:r>
              <a:rPr lang="de-DE"/>
              <a:t>Zweite Ebene</a:t>
            </a:r>
          </a:p>
          <a:p>
            <a:pPr lvl="2"/>
            <a:r>
              <a:rPr lang="de-DE"/>
              <a:t>Dritte Ebene</a:t>
            </a:r>
          </a:p>
        </p:txBody>
      </p:sp>
      <p:sp>
        <p:nvSpPr>
          <p:cNvPr id="4" name="Fußzeilenplatzhalter 3"/>
          <p:cNvSpPr>
            <a:spLocks noGrp="1"/>
          </p:cNvSpPr>
          <p:nvPr>
            <p:ph type="ftr" sz="quarter" idx="11"/>
          </p:nvPr>
        </p:nvSpPr>
        <p:spPr/>
        <p:txBody>
          <a:bodyPr/>
          <a:lstStyle/>
          <a:p>
            <a:r>
              <a:rPr lang="de-AT"/>
              <a:t>Präsentationstitel</a:t>
            </a:r>
            <a:endParaRPr lang="de-AT" dirty="0"/>
          </a:p>
        </p:txBody>
      </p:sp>
      <p:sp>
        <p:nvSpPr>
          <p:cNvPr id="5" name="Foliennummernplatzhalter 4"/>
          <p:cNvSpPr>
            <a:spLocks noGrp="1"/>
          </p:cNvSpPr>
          <p:nvPr>
            <p:ph type="sldNum" sz="quarter" idx="12"/>
          </p:nvPr>
        </p:nvSpPr>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25504490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9999" y="1266450"/>
            <a:ext cx="5389200" cy="1117613"/>
          </a:xfrm>
        </p:spPr>
        <p:txBody>
          <a:bodyPr/>
          <a:lstStyle>
            <a:lvl1pPr>
              <a:lnSpc>
                <a:spcPts val="4000"/>
              </a:lnSpc>
              <a:defRPr sz="3000" b="0">
                <a:solidFill>
                  <a:schemeClr val="tx1"/>
                </a:solidFill>
              </a:defRPr>
            </a:lvl1pPr>
          </a:lstStyle>
          <a:p>
            <a:r>
              <a:rPr lang="de-DE" dirty="0"/>
              <a:t>Titelmasterformat durch Klicken </a:t>
            </a:r>
            <a:br>
              <a:rPr lang="de-DE" dirty="0"/>
            </a:br>
            <a:r>
              <a:rPr lang="de-DE" dirty="0"/>
              <a:t>bearbeiten</a:t>
            </a:r>
          </a:p>
        </p:txBody>
      </p:sp>
      <p:sp>
        <p:nvSpPr>
          <p:cNvPr id="9" name="Textplatzhalter 8"/>
          <p:cNvSpPr>
            <a:spLocks noGrp="1"/>
          </p:cNvSpPr>
          <p:nvPr>
            <p:ph type="body" sz="quarter" idx="10"/>
          </p:nvPr>
        </p:nvSpPr>
        <p:spPr>
          <a:xfrm>
            <a:off x="539750" y="4857750"/>
            <a:ext cx="3423600" cy="1284288"/>
          </a:xfrm>
        </p:spPr>
        <p:txBody>
          <a:bodyPr anchor="b" anchorCtr="0"/>
          <a:lstStyle>
            <a:lvl1pPr marL="0" indent="0">
              <a:lnSpc>
                <a:spcPts val="1800"/>
              </a:lnSpc>
              <a:spcAft>
                <a:spcPts val="0"/>
              </a:spcAft>
              <a:buNone/>
              <a:defRPr sz="1400"/>
            </a:lvl1pPr>
          </a:lstStyle>
          <a:p>
            <a:pPr lvl="0"/>
            <a:r>
              <a:rPr lang="de-DE"/>
              <a:t>Formatvorlagen des Textmasters bearbeiten</a:t>
            </a:r>
          </a:p>
        </p:txBody>
      </p:sp>
    </p:spTree>
    <p:extLst>
      <p:ext uri="{BB962C8B-B14F-4D97-AF65-F5344CB8AC3E}">
        <p14:creationId xmlns:p14="http://schemas.microsoft.com/office/powerpoint/2010/main" val="1274369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C1DB20EB-3DD1-43CA-A649-315C032279A8}" type="datetimeFigureOut">
              <a:rPr lang="de-AT" smtClean="0"/>
              <a:t>03.02.2022</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D7DF8C73-B50F-4D79-9070-E1DFDADD8D07}" type="slidenum">
              <a:rPr lang="de-AT" smtClean="0"/>
              <a:t>‹Nr.›</a:t>
            </a:fld>
            <a:endParaRPr lang="de-AT"/>
          </a:p>
        </p:txBody>
      </p:sp>
    </p:spTree>
    <p:extLst>
      <p:ext uri="{BB962C8B-B14F-4D97-AF65-F5344CB8AC3E}">
        <p14:creationId xmlns:p14="http://schemas.microsoft.com/office/powerpoint/2010/main" val="12119384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3"/>
          <p:cNvSpPr>
            <a:spLocks noGrp="1"/>
          </p:cNvSpPr>
          <p:nvPr>
            <p:ph type="dt" sz="half" idx="2"/>
          </p:nvPr>
        </p:nvSpPr>
        <p:spPr>
          <a:xfrm>
            <a:off x="278606" y="6363494"/>
            <a:ext cx="2057400" cy="365125"/>
          </a:xfrm>
          <a:prstGeom prst="rect">
            <a:avLst/>
          </a:prstGeom>
        </p:spPr>
        <p:txBody>
          <a:bodyPr/>
          <a:lstStyle>
            <a:lvl1pPr>
              <a:defRPr sz="1200">
                <a:solidFill>
                  <a:srgbClr val="595959"/>
                </a:solidFill>
              </a:defRPr>
            </a:lvl1pPr>
          </a:lstStyle>
          <a:p>
            <a:fld id="{D40DDB74-9F1A-4226-AA9D-C000C69B7389}" type="datetime1">
              <a:rPr lang="de-DE" smtClean="0"/>
              <a:pPr/>
              <a:t>03.02.2022</a:t>
            </a:fld>
            <a:endParaRPr lang="de-DE" dirty="0"/>
          </a:p>
        </p:txBody>
      </p:sp>
      <p:sp>
        <p:nvSpPr>
          <p:cNvPr id="3" name="Foliennummernplatzhalter 5"/>
          <p:cNvSpPr>
            <a:spLocks noGrp="1"/>
          </p:cNvSpPr>
          <p:nvPr>
            <p:ph type="sldNum" sz="quarter" idx="4"/>
          </p:nvPr>
        </p:nvSpPr>
        <p:spPr>
          <a:xfrm>
            <a:off x="3543300" y="6366647"/>
            <a:ext cx="2057400" cy="365125"/>
          </a:xfrm>
          <a:prstGeom prst="rect">
            <a:avLst/>
          </a:prstGeom>
        </p:spPr>
        <p:txBody>
          <a:bodyPr anchor="ctr"/>
          <a:lstStyle>
            <a:lvl1pPr algn="ctr">
              <a:defRPr sz="1200">
                <a:solidFill>
                  <a:srgbClr val="595959"/>
                </a:solidFill>
              </a:defRPr>
            </a:lvl1pPr>
          </a:lstStyle>
          <a:p>
            <a:fld id="{C9FD63C8-80C0-4A72-8B82-3EF818665A3D}" type="slidenum">
              <a:rPr lang="de-DE" smtClean="0"/>
              <a:pPr/>
              <a:t>‹Nr.›</a:t>
            </a:fld>
            <a:endParaRPr lang="de-DE"/>
          </a:p>
        </p:txBody>
      </p:sp>
    </p:spTree>
    <p:extLst>
      <p:ext uri="{BB962C8B-B14F-4D97-AF65-F5344CB8AC3E}">
        <p14:creationId xmlns:p14="http://schemas.microsoft.com/office/powerpoint/2010/main" val="7233287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6" Type="http://schemas.openxmlformats.org/officeDocument/2006/relationships/image" Target="../media/image3.jpe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2.pn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26" name="Picture 2" descr="C:\BKA-2018\BKA2018-Brief\REPUBLIK-AT-DOKUMENTVORLAGEN\POTX\HG_Powerpoint_4zu3.pn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0"/>
            <a:ext cx="9144000" cy="6838951"/>
          </a:xfrm>
          <a:prstGeom prst="rect">
            <a:avLst/>
          </a:prstGeom>
          <a:noFill/>
          <a:extLst>
            <a:ext uri="{909E8E84-426E-40DD-AFC4-6F175D3DCCD1}">
              <a14:hiddenFill xmlns:a14="http://schemas.microsoft.com/office/drawing/2010/main">
                <a:solidFill>
                  <a:srgbClr val="FFFFFF"/>
                </a:solidFill>
              </a14:hiddenFill>
            </a:ext>
          </a:extLst>
        </p:spPr>
      </p:pic>
      <p:sp>
        <p:nvSpPr>
          <p:cNvPr id="2" name="Titelplatzhalter 1"/>
          <p:cNvSpPr>
            <a:spLocks noGrp="1"/>
          </p:cNvSpPr>
          <p:nvPr>
            <p:ph type="title"/>
          </p:nvPr>
        </p:nvSpPr>
        <p:spPr>
          <a:xfrm>
            <a:off x="540000" y="1317625"/>
            <a:ext cx="7978525" cy="829455"/>
          </a:xfrm>
          <a:prstGeom prst="rect">
            <a:avLst/>
          </a:prstGeom>
        </p:spPr>
        <p:txBody>
          <a:bodyPr vert="horz" wrap="none" lIns="0" tIns="0" rIns="0" bIns="0" rtlCol="0" anchor="t" anchorCtr="0">
            <a:noAutofit/>
          </a:bodyPr>
          <a:lstStyle/>
          <a:p>
            <a:r>
              <a:rPr lang="de-DE" dirty="0"/>
              <a:t>Titelmasterformat durch Klicken bearbeiten</a:t>
            </a:r>
            <a:endParaRPr lang="de-AT" dirty="0"/>
          </a:p>
        </p:txBody>
      </p:sp>
      <p:sp>
        <p:nvSpPr>
          <p:cNvPr id="3" name="Textplatzhalter 2"/>
          <p:cNvSpPr>
            <a:spLocks noGrp="1"/>
          </p:cNvSpPr>
          <p:nvPr>
            <p:ph type="body" idx="1"/>
          </p:nvPr>
        </p:nvSpPr>
        <p:spPr>
          <a:xfrm>
            <a:off x="540000" y="2075867"/>
            <a:ext cx="7978525" cy="4066171"/>
          </a:xfrm>
          <a:prstGeom prst="rect">
            <a:avLst/>
          </a:prstGeom>
        </p:spPr>
        <p:txBody>
          <a:bodyPr vert="horz" lIns="0" tIns="0" rIns="0" bIns="0" rtlCol="0">
            <a:noAutofit/>
          </a:bodyPr>
          <a:lstStyle/>
          <a:p>
            <a:pPr lvl="0"/>
            <a:r>
              <a:rPr lang="de-DE" dirty="0"/>
              <a:t>Textmasterformat bearbeiten </a:t>
            </a:r>
            <a:br>
              <a:rPr lang="de-DE" dirty="0"/>
            </a:br>
            <a:r>
              <a:rPr lang="de-DE" dirty="0"/>
              <a:t>Erste Ebene </a:t>
            </a:r>
          </a:p>
          <a:p>
            <a:pPr lvl="1"/>
            <a:r>
              <a:rPr lang="de-DE" dirty="0"/>
              <a:t>Zweite Ebene – wie Ebene zuvor</a:t>
            </a:r>
          </a:p>
          <a:p>
            <a:pPr lvl="2"/>
            <a:r>
              <a:rPr lang="de-DE" dirty="0"/>
              <a:t>Dritte Ebene – wie Ebene zuvor</a:t>
            </a:r>
          </a:p>
        </p:txBody>
      </p:sp>
      <p:sp>
        <p:nvSpPr>
          <p:cNvPr id="9" name="Fußzeilenplatzhalter 12"/>
          <p:cNvSpPr>
            <a:spLocks noGrp="1"/>
          </p:cNvSpPr>
          <p:nvPr>
            <p:ph type="ftr" sz="quarter" idx="3"/>
          </p:nvPr>
        </p:nvSpPr>
        <p:spPr>
          <a:xfrm>
            <a:off x="540000" y="6387002"/>
            <a:ext cx="6875916" cy="266700"/>
          </a:xfrm>
          <a:prstGeom prst="rect">
            <a:avLst/>
          </a:prstGeom>
        </p:spPr>
        <p:txBody>
          <a:bodyPr vert="horz" lIns="0" tIns="0" rIns="0" bIns="0" rtlCol="0" anchor="ctr"/>
          <a:lstStyle>
            <a:lvl1pPr algn="l">
              <a:defRPr sz="1400">
                <a:solidFill>
                  <a:schemeClr val="tx1"/>
                </a:solidFill>
              </a:defRPr>
            </a:lvl1pPr>
          </a:lstStyle>
          <a:p>
            <a:r>
              <a:rPr lang="de-AT"/>
              <a:t>Präsentationstitel</a:t>
            </a:r>
            <a:endParaRPr lang="de-AT" dirty="0"/>
          </a:p>
        </p:txBody>
      </p:sp>
      <p:sp>
        <p:nvSpPr>
          <p:cNvPr id="20" name="Foliennummernplatzhalter 13"/>
          <p:cNvSpPr>
            <a:spLocks noGrp="1"/>
          </p:cNvSpPr>
          <p:nvPr>
            <p:ph type="sldNum" sz="quarter" idx="4"/>
          </p:nvPr>
        </p:nvSpPr>
        <p:spPr>
          <a:xfrm>
            <a:off x="7558201" y="6387002"/>
            <a:ext cx="960324" cy="266700"/>
          </a:xfrm>
          <a:prstGeom prst="rect">
            <a:avLst/>
          </a:prstGeom>
        </p:spPr>
        <p:txBody>
          <a:bodyPr vert="horz" lIns="0" tIns="0" rIns="0" bIns="0" rtlCol="0" anchor="ctr"/>
          <a:lstStyle>
            <a:lvl1pPr algn="r">
              <a:defRPr sz="1400">
                <a:solidFill>
                  <a:schemeClr val="tx1"/>
                </a:solidFill>
              </a:defRPr>
            </a:lvl1pPr>
          </a:lstStyle>
          <a:p>
            <a:fld id="{1206269C-C24E-4E80-9A4B-E7E19BB59A67}" type="slidenum">
              <a:rPr lang="de-AT" smtClean="0"/>
              <a:pPr/>
              <a:t>‹Nr.›</a:t>
            </a:fld>
            <a:endParaRPr lang="de-AT" dirty="0"/>
          </a:p>
        </p:txBody>
      </p:sp>
      <p:sp>
        <p:nvSpPr>
          <p:cNvPr id="10" name="Textfeld 9"/>
          <p:cNvSpPr txBox="1"/>
          <p:nvPr userDrawn="1"/>
        </p:nvSpPr>
        <p:spPr>
          <a:xfrm>
            <a:off x="6651752" y="230400"/>
            <a:ext cx="2200274" cy="184666"/>
          </a:xfrm>
          <a:prstGeom prst="rect">
            <a:avLst/>
          </a:prstGeom>
          <a:noFill/>
        </p:spPr>
        <p:txBody>
          <a:bodyPr wrap="square" lIns="0" tIns="0" rIns="0" bIns="0" rtlCol="0">
            <a:spAutoFit/>
          </a:bodyPr>
          <a:lstStyle/>
          <a:p>
            <a:pPr algn="r"/>
            <a:r>
              <a:rPr lang="de-AT" sz="1200" dirty="0">
                <a:solidFill>
                  <a:schemeClr val="tx2"/>
                </a:solidFill>
              </a:rPr>
              <a:t>bmbwf.gv.at</a:t>
            </a:r>
          </a:p>
        </p:txBody>
      </p:sp>
      <p:pic>
        <p:nvPicPr>
          <p:cNvPr id="13" name="Grafik 12"/>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226802" y="208971"/>
            <a:ext cx="2746416" cy="665478"/>
          </a:xfrm>
          <a:prstGeom prst="rect">
            <a:avLst/>
          </a:prstGeom>
          <a:noFill/>
          <a:ln>
            <a:noFill/>
          </a:ln>
        </p:spPr>
      </p:pic>
      <p:pic>
        <p:nvPicPr>
          <p:cNvPr id="11"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680124" y="438144"/>
            <a:ext cx="1171902" cy="443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338243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7" r:id="rId3"/>
    <p:sldLayoutId id="2147483721" r:id="rId4"/>
    <p:sldLayoutId id="2147483722" r:id="rId5"/>
    <p:sldLayoutId id="2147483718" r:id="rId6"/>
    <p:sldLayoutId id="2147483720" r:id="rId7"/>
    <p:sldLayoutId id="2147483728" r:id="rId8"/>
    <p:sldLayoutId id="2147483730" r:id="rId9"/>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dt="0"/>
  <p:txStyles>
    <p:titleStyle>
      <a:lvl1pPr algn="l" defTabSz="914400" rtl="0" eaLnBrk="1" latinLnBrk="0" hangingPunct="1">
        <a:lnSpc>
          <a:spcPts val="3000"/>
        </a:lnSpc>
        <a:spcBef>
          <a:spcPct val="0"/>
        </a:spcBef>
        <a:buNone/>
        <a:defRPr sz="2400" b="1" kern="1200">
          <a:solidFill>
            <a:schemeClr val="tx2"/>
          </a:solidFill>
          <a:latin typeface="+mj-lt"/>
          <a:ea typeface="+mj-ea"/>
          <a:cs typeface="+mj-cs"/>
        </a:defRPr>
      </a:lvl1pPr>
    </p:titleStyle>
    <p:bodyStyle>
      <a:lvl1pPr marL="252000" marR="0" indent="-252000" algn="l" defTabSz="914400" rtl="0" eaLnBrk="1" fontAlgn="auto" latinLnBrk="0" hangingPunct="1">
        <a:lnSpc>
          <a:spcPts val="2400"/>
        </a:lnSpc>
        <a:spcBef>
          <a:spcPts val="0"/>
        </a:spcBef>
        <a:spcAft>
          <a:spcPts val="1425"/>
        </a:spcAft>
        <a:buClr>
          <a:schemeClr val="tx2"/>
        </a:buClr>
        <a:buSzTx/>
        <a:buFont typeface="Arial" panose="020B0604020202020204" pitchFamily="34" charset="0"/>
        <a:buChar char="•"/>
        <a:tabLst/>
        <a:defRPr sz="1800" kern="1200">
          <a:solidFill>
            <a:schemeClr val="bg1">
              <a:lumMod val="10000"/>
            </a:schemeClr>
          </a:solidFill>
          <a:latin typeface="+mn-lt"/>
          <a:ea typeface="+mn-ea"/>
          <a:cs typeface="+mn-cs"/>
        </a:defRPr>
      </a:lvl1pPr>
      <a:lvl2pPr marL="504000" marR="0" indent="-252000" algn="l" defTabSz="914400" rtl="0" eaLnBrk="1" fontAlgn="auto" latinLnBrk="0" hangingPunct="1">
        <a:lnSpc>
          <a:spcPts val="2400"/>
        </a:lnSpc>
        <a:spcBef>
          <a:spcPts val="0"/>
        </a:spcBef>
        <a:spcAft>
          <a:spcPts val="1425"/>
        </a:spcAft>
        <a:buClrTx/>
        <a:buSzTx/>
        <a:buFont typeface="Corbel" panose="020B0503020204020204" pitchFamily="34" charset="0"/>
        <a:buChar char="−"/>
        <a:tabLst/>
        <a:defRPr sz="1800" kern="1200">
          <a:solidFill>
            <a:schemeClr val="bg1">
              <a:lumMod val="10000"/>
            </a:schemeClr>
          </a:solidFill>
          <a:latin typeface="+mn-lt"/>
          <a:ea typeface="+mn-ea"/>
          <a:cs typeface="+mn-cs"/>
        </a:defRPr>
      </a:lvl2pPr>
      <a:lvl3pPr marL="756000" indent="-252000" algn="l" defTabSz="914400" rtl="0" eaLnBrk="1" latinLnBrk="0" hangingPunct="1">
        <a:lnSpc>
          <a:spcPts val="2400"/>
        </a:lnSpc>
        <a:spcBef>
          <a:spcPts val="0"/>
        </a:spcBef>
        <a:spcAft>
          <a:spcPts val="1425"/>
        </a:spcAft>
        <a:buClr>
          <a:schemeClr val="tx2"/>
        </a:buClr>
        <a:buFont typeface="Arial" pitchFamily="34" charset="0"/>
        <a:buChar char="•"/>
        <a:defRPr sz="1800" kern="1200">
          <a:solidFill>
            <a:schemeClr val="bg1">
              <a:lumMod val="10000"/>
            </a:schemeClr>
          </a:solidFill>
          <a:latin typeface="+mn-lt"/>
          <a:ea typeface="+mn-ea"/>
          <a:cs typeface="+mn-cs"/>
        </a:defRPr>
      </a:lvl3pPr>
      <a:lvl4pPr marL="1600200" indent="-228600" algn="l" defTabSz="914400" rtl="0" eaLnBrk="1" latinLnBrk="0" hangingPunct="1">
        <a:lnSpc>
          <a:spcPct val="90000"/>
        </a:lnSpc>
        <a:spcBef>
          <a:spcPts val="600"/>
        </a:spcBef>
        <a:buClr>
          <a:schemeClr val="tx2"/>
        </a:buClr>
        <a:buFont typeface="Arial" pitchFamily="34" charset="0"/>
        <a:buChar char="–"/>
        <a:defRPr sz="1800" kern="1200">
          <a:solidFill>
            <a:schemeClr val="bg1">
              <a:lumMod val="10000"/>
            </a:schemeClr>
          </a:solidFill>
          <a:latin typeface="+mn-lt"/>
          <a:ea typeface="+mn-ea"/>
          <a:cs typeface="+mn-cs"/>
        </a:defRPr>
      </a:lvl4pPr>
      <a:lvl5pPr marL="2057400" indent="-228600" algn="l" defTabSz="914400" rtl="0" eaLnBrk="1" latinLnBrk="0" hangingPunct="1">
        <a:lnSpc>
          <a:spcPct val="90000"/>
        </a:lnSpc>
        <a:spcBef>
          <a:spcPts val="400"/>
        </a:spcBef>
        <a:buClr>
          <a:schemeClr val="tx2"/>
        </a:buClr>
        <a:buFont typeface="Arial" pitchFamily="34" charset="0"/>
        <a:buChar char="»"/>
        <a:defRPr sz="1800" kern="1200">
          <a:solidFill>
            <a:schemeClr val="bg1">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26" name="Picture 2" descr="C:\BKA-2018\BKA2018-Brief\REPUBLIK-AT-DOKUMENTVORLAGEN\POTX\HG_Powerpoint_4zu3.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38951"/>
          </a:xfrm>
          <a:prstGeom prst="rect">
            <a:avLst/>
          </a:prstGeom>
          <a:noFill/>
          <a:extLst>
            <a:ext uri="{909E8E84-426E-40DD-AFC4-6F175D3DCCD1}">
              <a14:hiddenFill xmlns:a14="http://schemas.microsoft.com/office/drawing/2010/main">
                <a:solidFill>
                  <a:srgbClr val="FFFFFF"/>
                </a:solidFill>
              </a14:hiddenFill>
            </a:ext>
          </a:extLst>
        </p:spPr>
      </p:pic>
      <p:sp>
        <p:nvSpPr>
          <p:cNvPr id="2" name="Titelplatzhalter 1"/>
          <p:cNvSpPr>
            <a:spLocks noGrp="1"/>
          </p:cNvSpPr>
          <p:nvPr>
            <p:ph type="title"/>
          </p:nvPr>
        </p:nvSpPr>
        <p:spPr>
          <a:xfrm>
            <a:off x="540000" y="1317625"/>
            <a:ext cx="7978525" cy="829455"/>
          </a:xfrm>
          <a:prstGeom prst="rect">
            <a:avLst/>
          </a:prstGeom>
        </p:spPr>
        <p:txBody>
          <a:bodyPr vert="horz" wrap="none" lIns="0" tIns="0" rIns="0" bIns="0" rtlCol="0" anchor="t" anchorCtr="0">
            <a:noAutofit/>
          </a:bodyPr>
          <a:lstStyle/>
          <a:p>
            <a:r>
              <a:rPr lang="de-DE" dirty="0"/>
              <a:t>Titelmasterformat durch Klicken bearbeiten</a:t>
            </a:r>
            <a:endParaRPr lang="de-AT" dirty="0"/>
          </a:p>
        </p:txBody>
      </p:sp>
      <p:sp>
        <p:nvSpPr>
          <p:cNvPr id="3" name="Textplatzhalter 2"/>
          <p:cNvSpPr>
            <a:spLocks noGrp="1"/>
          </p:cNvSpPr>
          <p:nvPr>
            <p:ph type="body" idx="1"/>
          </p:nvPr>
        </p:nvSpPr>
        <p:spPr>
          <a:xfrm>
            <a:off x="540000" y="2075867"/>
            <a:ext cx="7978525" cy="4066171"/>
          </a:xfrm>
          <a:prstGeom prst="rect">
            <a:avLst/>
          </a:prstGeom>
        </p:spPr>
        <p:txBody>
          <a:bodyPr vert="horz" lIns="0" tIns="0" rIns="0" bIns="0" rtlCol="0">
            <a:noAutofit/>
          </a:bodyPr>
          <a:lstStyle/>
          <a:p>
            <a:pPr lvl="0"/>
            <a:r>
              <a:rPr lang="de-DE" dirty="0"/>
              <a:t>Textmasterformat bearbeiten </a:t>
            </a:r>
            <a:br>
              <a:rPr lang="de-DE" dirty="0"/>
            </a:br>
            <a:r>
              <a:rPr lang="de-DE" dirty="0"/>
              <a:t>Erste Ebene </a:t>
            </a:r>
          </a:p>
          <a:p>
            <a:pPr lvl="1"/>
            <a:r>
              <a:rPr lang="de-DE" dirty="0"/>
              <a:t>Zweite Ebene – wie Ebene zuvor</a:t>
            </a:r>
          </a:p>
          <a:p>
            <a:pPr lvl="2"/>
            <a:r>
              <a:rPr lang="de-DE" dirty="0"/>
              <a:t>Dritte Ebene – wie Ebene zuvor</a:t>
            </a:r>
          </a:p>
        </p:txBody>
      </p:sp>
      <p:sp>
        <p:nvSpPr>
          <p:cNvPr id="9" name="Fußzeilenplatzhalter 12"/>
          <p:cNvSpPr>
            <a:spLocks noGrp="1"/>
          </p:cNvSpPr>
          <p:nvPr>
            <p:ph type="ftr" sz="quarter" idx="3"/>
          </p:nvPr>
        </p:nvSpPr>
        <p:spPr>
          <a:xfrm>
            <a:off x="540000" y="6387002"/>
            <a:ext cx="6875916" cy="266700"/>
          </a:xfrm>
          <a:prstGeom prst="rect">
            <a:avLst/>
          </a:prstGeom>
        </p:spPr>
        <p:txBody>
          <a:bodyPr vert="horz" lIns="0" tIns="0" rIns="0" bIns="0" rtlCol="0" anchor="ctr"/>
          <a:lstStyle>
            <a:lvl1pPr algn="l">
              <a:defRPr sz="1400">
                <a:solidFill>
                  <a:schemeClr val="tx1"/>
                </a:solidFill>
              </a:defRPr>
            </a:lvl1pPr>
          </a:lstStyle>
          <a:p>
            <a:r>
              <a:rPr lang="de-AT"/>
              <a:t>Präsentationstitel</a:t>
            </a:r>
            <a:endParaRPr lang="de-AT" dirty="0"/>
          </a:p>
        </p:txBody>
      </p:sp>
      <p:sp>
        <p:nvSpPr>
          <p:cNvPr id="20" name="Foliennummernplatzhalter 13"/>
          <p:cNvSpPr>
            <a:spLocks noGrp="1"/>
          </p:cNvSpPr>
          <p:nvPr>
            <p:ph type="sldNum" sz="quarter" idx="4"/>
          </p:nvPr>
        </p:nvSpPr>
        <p:spPr>
          <a:xfrm>
            <a:off x="7558201" y="6387002"/>
            <a:ext cx="960324" cy="266700"/>
          </a:xfrm>
          <a:prstGeom prst="rect">
            <a:avLst/>
          </a:prstGeom>
        </p:spPr>
        <p:txBody>
          <a:bodyPr vert="horz" lIns="0" tIns="0" rIns="0" bIns="0" rtlCol="0" anchor="ctr"/>
          <a:lstStyle>
            <a:lvl1pPr algn="r">
              <a:defRPr sz="1400">
                <a:solidFill>
                  <a:schemeClr val="tx1"/>
                </a:solidFill>
              </a:defRPr>
            </a:lvl1pPr>
          </a:lstStyle>
          <a:p>
            <a:fld id="{1206269C-C24E-4E80-9A4B-E7E19BB59A67}" type="slidenum">
              <a:rPr lang="de-AT" smtClean="0"/>
              <a:pPr/>
              <a:t>‹Nr.›</a:t>
            </a:fld>
            <a:endParaRPr lang="de-AT" dirty="0"/>
          </a:p>
        </p:txBody>
      </p:sp>
      <p:sp>
        <p:nvSpPr>
          <p:cNvPr id="10" name="Textfeld 9"/>
          <p:cNvSpPr txBox="1"/>
          <p:nvPr userDrawn="1"/>
        </p:nvSpPr>
        <p:spPr>
          <a:xfrm>
            <a:off x="6651752" y="230400"/>
            <a:ext cx="2200274" cy="184666"/>
          </a:xfrm>
          <a:prstGeom prst="rect">
            <a:avLst/>
          </a:prstGeom>
          <a:noFill/>
        </p:spPr>
        <p:txBody>
          <a:bodyPr wrap="square" lIns="0" tIns="0" rIns="0" bIns="0" rtlCol="0">
            <a:spAutoFit/>
          </a:bodyPr>
          <a:lstStyle/>
          <a:p>
            <a:pPr algn="r"/>
            <a:r>
              <a:rPr lang="de-AT" sz="1200" dirty="0">
                <a:solidFill>
                  <a:schemeClr val="tx2"/>
                </a:solidFill>
              </a:rPr>
              <a:t>bmbwf.gv.at</a:t>
            </a:r>
          </a:p>
        </p:txBody>
      </p:sp>
      <p:pic>
        <p:nvPicPr>
          <p:cNvPr id="13" name="Grafik 12"/>
          <p:cNvPicPr/>
          <p:nvPr userDrawn="1"/>
        </p:nvPicPr>
        <p:blipFill>
          <a:blip r:embed="rId15" cstate="print">
            <a:extLst>
              <a:ext uri="{28A0092B-C50C-407E-A947-70E740481C1C}">
                <a14:useLocalDpi xmlns:a14="http://schemas.microsoft.com/office/drawing/2010/main" val="0"/>
              </a:ext>
            </a:extLst>
          </a:blip>
          <a:stretch>
            <a:fillRect/>
          </a:stretch>
        </p:blipFill>
        <p:spPr bwMode="auto">
          <a:xfrm>
            <a:off x="226802" y="208971"/>
            <a:ext cx="2746416" cy="665478"/>
          </a:xfrm>
          <a:prstGeom prst="rect">
            <a:avLst/>
          </a:prstGeom>
          <a:noFill/>
          <a:ln>
            <a:noFill/>
          </a:ln>
        </p:spPr>
      </p:pic>
      <p:pic>
        <p:nvPicPr>
          <p:cNvPr id="11"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680124" y="438144"/>
            <a:ext cx="1171902" cy="443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737495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dt="0"/>
  <p:txStyles>
    <p:titleStyle>
      <a:lvl1pPr algn="l" defTabSz="914400" rtl="0" eaLnBrk="1" latinLnBrk="0" hangingPunct="1">
        <a:lnSpc>
          <a:spcPts val="3000"/>
        </a:lnSpc>
        <a:spcBef>
          <a:spcPct val="0"/>
        </a:spcBef>
        <a:buNone/>
        <a:defRPr sz="2400" b="1" kern="1200">
          <a:solidFill>
            <a:schemeClr val="tx2"/>
          </a:solidFill>
          <a:latin typeface="+mj-lt"/>
          <a:ea typeface="+mj-ea"/>
          <a:cs typeface="+mj-cs"/>
        </a:defRPr>
      </a:lvl1pPr>
    </p:titleStyle>
    <p:bodyStyle>
      <a:lvl1pPr marL="252000" marR="0" indent="-252000" algn="l" defTabSz="914400" rtl="0" eaLnBrk="1" fontAlgn="auto" latinLnBrk="0" hangingPunct="1">
        <a:lnSpc>
          <a:spcPts val="2400"/>
        </a:lnSpc>
        <a:spcBef>
          <a:spcPts val="0"/>
        </a:spcBef>
        <a:spcAft>
          <a:spcPts val="1425"/>
        </a:spcAft>
        <a:buClr>
          <a:schemeClr val="tx2"/>
        </a:buClr>
        <a:buSzTx/>
        <a:buFont typeface="Arial" panose="020B0604020202020204" pitchFamily="34" charset="0"/>
        <a:buChar char="•"/>
        <a:tabLst/>
        <a:defRPr sz="1800" kern="1200">
          <a:solidFill>
            <a:schemeClr val="bg1">
              <a:lumMod val="10000"/>
            </a:schemeClr>
          </a:solidFill>
          <a:latin typeface="+mn-lt"/>
          <a:ea typeface="+mn-ea"/>
          <a:cs typeface="+mn-cs"/>
        </a:defRPr>
      </a:lvl1pPr>
      <a:lvl2pPr marL="504000" marR="0" indent="-252000" algn="l" defTabSz="914400" rtl="0" eaLnBrk="1" fontAlgn="auto" latinLnBrk="0" hangingPunct="1">
        <a:lnSpc>
          <a:spcPts val="2400"/>
        </a:lnSpc>
        <a:spcBef>
          <a:spcPts val="0"/>
        </a:spcBef>
        <a:spcAft>
          <a:spcPts val="1425"/>
        </a:spcAft>
        <a:buClrTx/>
        <a:buSzTx/>
        <a:buFont typeface="Corbel" panose="020B0503020204020204" pitchFamily="34" charset="0"/>
        <a:buChar char="−"/>
        <a:tabLst/>
        <a:defRPr sz="1800" kern="1200">
          <a:solidFill>
            <a:schemeClr val="bg1">
              <a:lumMod val="10000"/>
            </a:schemeClr>
          </a:solidFill>
          <a:latin typeface="+mn-lt"/>
          <a:ea typeface="+mn-ea"/>
          <a:cs typeface="+mn-cs"/>
        </a:defRPr>
      </a:lvl2pPr>
      <a:lvl3pPr marL="756000" indent="-252000" algn="l" defTabSz="914400" rtl="0" eaLnBrk="1" latinLnBrk="0" hangingPunct="1">
        <a:lnSpc>
          <a:spcPts val="2400"/>
        </a:lnSpc>
        <a:spcBef>
          <a:spcPts val="0"/>
        </a:spcBef>
        <a:spcAft>
          <a:spcPts val="1425"/>
        </a:spcAft>
        <a:buClr>
          <a:schemeClr val="tx2"/>
        </a:buClr>
        <a:buFont typeface="Arial" pitchFamily="34" charset="0"/>
        <a:buChar char="•"/>
        <a:defRPr sz="1800" kern="1200">
          <a:solidFill>
            <a:schemeClr val="bg1">
              <a:lumMod val="10000"/>
            </a:schemeClr>
          </a:solidFill>
          <a:latin typeface="+mn-lt"/>
          <a:ea typeface="+mn-ea"/>
          <a:cs typeface="+mn-cs"/>
        </a:defRPr>
      </a:lvl3pPr>
      <a:lvl4pPr marL="1600200" indent="-228600" algn="l" defTabSz="914400" rtl="0" eaLnBrk="1" latinLnBrk="0" hangingPunct="1">
        <a:lnSpc>
          <a:spcPct val="90000"/>
        </a:lnSpc>
        <a:spcBef>
          <a:spcPts val="600"/>
        </a:spcBef>
        <a:buClr>
          <a:schemeClr val="tx2"/>
        </a:buClr>
        <a:buFont typeface="Arial" pitchFamily="34" charset="0"/>
        <a:buChar char="–"/>
        <a:defRPr sz="1800" kern="1200">
          <a:solidFill>
            <a:schemeClr val="bg1">
              <a:lumMod val="10000"/>
            </a:schemeClr>
          </a:solidFill>
          <a:latin typeface="+mn-lt"/>
          <a:ea typeface="+mn-ea"/>
          <a:cs typeface="+mn-cs"/>
        </a:defRPr>
      </a:lvl4pPr>
      <a:lvl5pPr marL="2057400" indent="-228600" algn="l" defTabSz="914400" rtl="0" eaLnBrk="1" latinLnBrk="0" hangingPunct="1">
        <a:lnSpc>
          <a:spcPct val="90000"/>
        </a:lnSpc>
        <a:spcBef>
          <a:spcPts val="400"/>
        </a:spcBef>
        <a:buClr>
          <a:schemeClr val="tx2"/>
        </a:buClr>
        <a:buFont typeface="Arial" pitchFamily="34" charset="0"/>
        <a:buChar char="»"/>
        <a:defRPr sz="1800" kern="1200">
          <a:solidFill>
            <a:schemeClr val="bg1">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hyperlink" Target="https://bspa-my.sharepoint.com/:v:/g/personal/guenther_apflauer_bspa_at/EeedWxNb_z9Mq0kUE9gogv4BWHywcdat-l-lWSXabLh_MQ?e=H91Ekx"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3.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6.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7.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22.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8" Type="http://schemas.microsoft.com/office/2007/relationships/diagramDrawing" Target="../diagrams/drawing7.xml"/><Relationship Id="rId13" Type="http://schemas.openxmlformats.org/officeDocument/2006/relationships/image" Target="../media/image25.jpeg"/><Relationship Id="rId3" Type="http://schemas.openxmlformats.org/officeDocument/2006/relationships/notesSlide" Target="../notesSlides/notesSlide30.xml"/><Relationship Id="rId7" Type="http://schemas.openxmlformats.org/officeDocument/2006/relationships/diagramColors" Target="../diagrams/colors7.xml"/><Relationship Id="rId12" Type="http://schemas.openxmlformats.org/officeDocument/2006/relationships/image" Target="../media/image24.JPG"/><Relationship Id="rId2" Type="http://schemas.openxmlformats.org/officeDocument/2006/relationships/slideLayout" Target="../slideLayouts/slideLayout8.xml"/><Relationship Id="rId1" Type="http://schemas.openxmlformats.org/officeDocument/2006/relationships/tags" Target="../tags/tag12.xml"/><Relationship Id="rId6" Type="http://schemas.openxmlformats.org/officeDocument/2006/relationships/diagramQuickStyle" Target="../diagrams/quickStyle7.xml"/><Relationship Id="rId11" Type="http://schemas.openxmlformats.org/officeDocument/2006/relationships/image" Target="../media/image23.jpeg"/><Relationship Id="rId5" Type="http://schemas.openxmlformats.org/officeDocument/2006/relationships/diagramLayout" Target="../diagrams/layout7.xml"/><Relationship Id="rId10" Type="http://schemas.openxmlformats.org/officeDocument/2006/relationships/image" Target="../media/image22.jpeg"/><Relationship Id="rId4" Type="http://schemas.openxmlformats.org/officeDocument/2006/relationships/diagramData" Target="../diagrams/data7.xml"/><Relationship Id="rId9" Type="http://schemas.openxmlformats.org/officeDocument/2006/relationships/hyperlink" Target="https://portal.ibobb.at/fileadmin/Berufsorientierung_und_Bildung/BBO_Tool/Leitfaden_Langversion_BF.pdf" TargetMode="External"/><Relationship Id="rId14" Type="http://schemas.openxmlformats.org/officeDocument/2006/relationships/image" Target="../media/image26.jpeg"/></Relationships>
</file>

<file path=ppt/slides/_rels/slide32.xml.rels><?xml version="1.0" encoding="UTF-8" standalone="yes"?>
<Relationships xmlns="http://schemas.openxmlformats.org/package/2006/relationships"><Relationship Id="rId2" Type="http://schemas.openxmlformats.org/officeDocument/2006/relationships/hyperlink" Target="https://portal.ibobb.at/unterrichtsthemen/rechtliche-grundlagen/"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31.xml"/><Relationship Id="rId7" Type="http://schemas.openxmlformats.org/officeDocument/2006/relationships/diagramColors" Target="../diagrams/colors8.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1.xml"/><Relationship Id="rId1" Type="http://schemas.openxmlformats.org/officeDocument/2006/relationships/tags" Target="../tags/tag14.xml"/><Relationship Id="rId4" Type="http://schemas.openxmlformats.org/officeDocument/2006/relationships/hyperlink" Target="https://drive.google.com/file/d/187sDu19Sz8OInna_c4j7POIH4_OYUQ4n/view"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1.xml"/><Relationship Id="rId1" Type="http://schemas.openxmlformats.org/officeDocument/2006/relationships/tags" Target="../tags/tag1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1.xml"/><Relationship Id="rId1" Type="http://schemas.openxmlformats.org/officeDocument/2006/relationships/tags" Target="../tags/tag1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1.xml"/><Relationship Id="rId1" Type="http://schemas.openxmlformats.org/officeDocument/2006/relationships/tags" Target="../tags/tag17.xml"/></Relationships>
</file>

<file path=ppt/slides/_rels/slide3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36.xml"/><Relationship Id="rId7" Type="http://schemas.openxmlformats.org/officeDocument/2006/relationships/diagramColors" Target="../diagrams/colors9.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39.xml"/><Relationship Id="rId7" Type="http://schemas.openxmlformats.org/officeDocument/2006/relationships/diagramColors" Target="../diagrams/colors10.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1.xml"/><Relationship Id="rId1" Type="http://schemas.openxmlformats.org/officeDocument/2006/relationships/tags" Target="../tags/tag20.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8.xml"/><Relationship Id="rId7" Type="http://schemas.openxmlformats.org/officeDocument/2006/relationships/diagramColors" Target="../diagrams/colors2.xml"/><Relationship Id="rId2" Type="http://schemas.openxmlformats.org/officeDocument/2006/relationships/slideLayout" Target="../slideLayouts/slideLayout11.xml"/><Relationship Id="rId1" Type="http://schemas.openxmlformats.org/officeDocument/2006/relationships/tags" Target="../tags/tag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25475" y="1095449"/>
            <a:ext cx="7978526" cy="2765517"/>
          </a:xfrm>
        </p:spPr>
        <p:txBody>
          <a:bodyPr vert="horz" wrap="none" lIns="0" tIns="0" rIns="0" bIns="0" rtlCol="0" anchor="b" anchorCtr="0">
            <a:noAutofit/>
          </a:bodyPr>
          <a:lstStyle/>
          <a:p>
            <a:br>
              <a:rPr lang="de-DE" dirty="0"/>
            </a:br>
            <a:br>
              <a:rPr lang="de-DE" dirty="0"/>
            </a:br>
            <a:br>
              <a:rPr lang="de-DE" dirty="0"/>
            </a:br>
            <a:br>
              <a:rPr lang="de-DE" dirty="0"/>
            </a:br>
            <a:br>
              <a:rPr lang="de-DE" dirty="0"/>
            </a:br>
            <a:br>
              <a:rPr lang="de-DE" dirty="0"/>
            </a:br>
            <a:endParaRPr lang="de-AT" dirty="0"/>
          </a:p>
        </p:txBody>
      </p:sp>
      <p:sp>
        <p:nvSpPr>
          <p:cNvPr id="7" name="Inhaltsplatzhalter 6"/>
          <p:cNvSpPr>
            <a:spLocks noGrp="1"/>
          </p:cNvSpPr>
          <p:nvPr>
            <p:ph type="subTitle" idx="1"/>
          </p:nvPr>
        </p:nvSpPr>
        <p:spPr>
          <a:xfrm>
            <a:off x="625475" y="1086225"/>
            <a:ext cx="7978526" cy="1853851"/>
          </a:xfrm>
        </p:spPr>
        <p:txBody>
          <a:bodyPr vert="horz" lIns="0" tIns="0" rIns="0" bIns="0" rtlCol="0">
            <a:noAutofit/>
          </a:bodyPr>
          <a:lstStyle/>
          <a:p>
            <a:br>
              <a:rPr lang="de-DE" dirty="0"/>
            </a:br>
            <a:endParaRPr lang="de-DE" dirty="0"/>
          </a:p>
          <a:p>
            <a:endParaRPr lang="de-DE" dirty="0"/>
          </a:p>
          <a:p>
            <a:endParaRPr lang="de-DE" dirty="0"/>
          </a:p>
          <a:p>
            <a:endParaRPr lang="de-DE" dirty="0"/>
          </a:p>
        </p:txBody>
      </p:sp>
      <p:sp>
        <p:nvSpPr>
          <p:cNvPr id="3" name="Textplatzhalter 2"/>
          <p:cNvSpPr>
            <a:spLocks noGrp="1"/>
          </p:cNvSpPr>
          <p:nvPr>
            <p:ph type="body" sz="quarter" idx="10"/>
          </p:nvPr>
        </p:nvSpPr>
        <p:spPr>
          <a:xfrm>
            <a:off x="336175" y="5459506"/>
            <a:ext cx="1680883" cy="682532"/>
          </a:xfrm>
        </p:spPr>
        <p:txBody>
          <a:bodyPr vert="horz" lIns="0" tIns="0" rIns="0" bIns="0" rtlCol="0" anchor="b" anchorCtr="0">
            <a:noAutofit/>
          </a:bodyPr>
          <a:lstStyle/>
          <a:p>
            <a:r>
              <a:rPr lang="de-AT" dirty="0"/>
              <a:t>Februar 2022</a:t>
            </a:r>
          </a:p>
          <a:p>
            <a:r>
              <a:rPr lang="de-AT" dirty="0"/>
              <a:t>PH NÖ</a:t>
            </a:r>
            <a:endParaRPr lang="de-DE" dirty="0"/>
          </a:p>
          <a:p>
            <a:endParaRPr lang="de-AT" dirty="0"/>
          </a:p>
        </p:txBody>
      </p:sp>
      <p:sp>
        <p:nvSpPr>
          <p:cNvPr id="4" name="Horizontaler Bildlauf 3"/>
          <p:cNvSpPr/>
          <p:nvPr/>
        </p:nvSpPr>
        <p:spPr>
          <a:xfrm>
            <a:off x="454274" y="1729115"/>
            <a:ext cx="8064251" cy="3135853"/>
          </a:xfrm>
          <a:prstGeom prst="horizontalScroll">
            <a:avLst/>
          </a:prstGeom>
          <a:solidFill>
            <a:srgbClr val="B500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600" b="1" dirty="0"/>
          </a:p>
          <a:p>
            <a:pPr algn="ctr"/>
            <a:r>
              <a:rPr lang="de-DE" sz="3600" b="1" dirty="0">
                <a:hlinkClick r:id="rId4"/>
              </a:rPr>
              <a:t>Bildungs- und Berufsorientierungstool </a:t>
            </a:r>
            <a:br>
              <a:rPr lang="de-DE" sz="3600" b="1" dirty="0"/>
            </a:br>
            <a:endParaRPr lang="de-AT" sz="3600" b="1" dirty="0"/>
          </a:p>
        </p:txBody>
      </p:sp>
      <p:sp>
        <p:nvSpPr>
          <p:cNvPr id="6" name="Textplatzhalter 2"/>
          <p:cNvSpPr txBox="1">
            <a:spLocks/>
          </p:cNvSpPr>
          <p:nvPr/>
        </p:nvSpPr>
        <p:spPr>
          <a:xfrm>
            <a:off x="6359774" y="5498634"/>
            <a:ext cx="2158751" cy="598992"/>
          </a:xfrm>
          <a:prstGeom prst="rect">
            <a:avLst/>
          </a:prstGeom>
        </p:spPr>
        <p:txBody>
          <a:bodyPr vert="horz" lIns="0" tIns="0" rIns="0" bIns="0" rtlCol="0" anchor="b" anchorCtr="0">
            <a:noAutofit/>
          </a:bodyPr>
          <a:lstStyle>
            <a:lvl1pPr marL="0" marR="0" indent="0" algn="l" defTabSz="914400" rtl="0" eaLnBrk="1" fontAlgn="auto" latinLnBrk="0" hangingPunct="1">
              <a:lnSpc>
                <a:spcPts val="1800"/>
              </a:lnSpc>
              <a:spcBef>
                <a:spcPts val="0"/>
              </a:spcBef>
              <a:spcAft>
                <a:spcPts val="0"/>
              </a:spcAft>
              <a:buClr>
                <a:schemeClr val="tx2"/>
              </a:buClr>
              <a:buSzTx/>
              <a:buFont typeface="Arial" panose="020B0604020202020204" pitchFamily="34" charset="0"/>
              <a:buNone/>
              <a:tabLst/>
              <a:defRPr sz="1400" kern="1200">
                <a:solidFill>
                  <a:schemeClr val="bg1">
                    <a:lumMod val="10000"/>
                  </a:schemeClr>
                </a:solidFill>
                <a:latin typeface="+mn-lt"/>
                <a:ea typeface="+mn-ea"/>
                <a:cs typeface="+mn-cs"/>
              </a:defRPr>
            </a:lvl1pPr>
            <a:lvl2pPr marL="504000" marR="0" indent="-252000" algn="l" defTabSz="914400" rtl="0" eaLnBrk="1" fontAlgn="auto" latinLnBrk="0" hangingPunct="1">
              <a:lnSpc>
                <a:spcPts val="2400"/>
              </a:lnSpc>
              <a:spcBef>
                <a:spcPts val="0"/>
              </a:spcBef>
              <a:spcAft>
                <a:spcPts val="1425"/>
              </a:spcAft>
              <a:buClrTx/>
              <a:buSzTx/>
              <a:buFont typeface="Corbel" panose="020B0503020204020204" pitchFamily="34" charset="0"/>
              <a:buChar char="−"/>
              <a:tabLst/>
              <a:defRPr sz="1800" kern="1200">
                <a:solidFill>
                  <a:schemeClr val="bg1">
                    <a:lumMod val="10000"/>
                  </a:schemeClr>
                </a:solidFill>
                <a:latin typeface="+mn-lt"/>
                <a:ea typeface="+mn-ea"/>
                <a:cs typeface="+mn-cs"/>
              </a:defRPr>
            </a:lvl2pPr>
            <a:lvl3pPr marL="756000" indent="-252000" algn="l" defTabSz="914400" rtl="0" eaLnBrk="1" latinLnBrk="0" hangingPunct="1">
              <a:lnSpc>
                <a:spcPts val="2400"/>
              </a:lnSpc>
              <a:spcBef>
                <a:spcPts val="0"/>
              </a:spcBef>
              <a:spcAft>
                <a:spcPts val="1425"/>
              </a:spcAft>
              <a:buClr>
                <a:schemeClr val="tx2"/>
              </a:buClr>
              <a:buFont typeface="Arial" pitchFamily="34" charset="0"/>
              <a:buChar char="•"/>
              <a:defRPr sz="1800" kern="1200">
                <a:solidFill>
                  <a:schemeClr val="bg1">
                    <a:lumMod val="10000"/>
                  </a:schemeClr>
                </a:solidFill>
                <a:latin typeface="+mn-lt"/>
                <a:ea typeface="+mn-ea"/>
                <a:cs typeface="+mn-cs"/>
              </a:defRPr>
            </a:lvl3pPr>
            <a:lvl4pPr marL="1600200" indent="-228600" algn="l" defTabSz="914400" rtl="0" eaLnBrk="1" latinLnBrk="0" hangingPunct="1">
              <a:lnSpc>
                <a:spcPct val="90000"/>
              </a:lnSpc>
              <a:spcBef>
                <a:spcPts val="600"/>
              </a:spcBef>
              <a:buClr>
                <a:schemeClr val="tx2"/>
              </a:buClr>
              <a:buFont typeface="Arial" pitchFamily="34" charset="0"/>
              <a:buChar char="–"/>
              <a:defRPr sz="1800" kern="1200">
                <a:solidFill>
                  <a:schemeClr val="bg1">
                    <a:lumMod val="10000"/>
                  </a:schemeClr>
                </a:solidFill>
                <a:latin typeface="+mn-lt"/>
                <a:ea typeface="+mn-ea"/>
                <a:cs typeface="+mn-cs"/>
              </a:defRPr>
            </a:lvl4pPr>
            <a:lvl5pPr marL="2057400" indent="-228600" algn="l" defTabSz="914400" rtl="0" eaLnBrk="1" latinLnBrk="0" hangingPunct="1">
              <a:lnSpc>
                <a:spcPct val="90000"/>
              </a:lnSpc>
              <a:spcBef>
                <a:spcPts val="400"/>
              </a:spcBef>
              <a:buClr>
                <a:schemeClr val="tx2"/>
              </a:buClr>
              <a:buFont typeface="Arial" pitchFamily="34" charset="0"/>
              <a:buChar char="»"/>
              <a:defRPr sz="1800" kern="1200">
                <a:solidFill>
                  <a:schemeClr val="bg1">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endParaRPr lang="de-AT" dirty="0"/>
          </a:p>
          <a:p>
            <a:pPr algn="r"/>
            <a:endParaRPr lang="de-AT" dirty="0"/>
          </a:p>
          <a:p>
            <a:pPr algn="r"/>
            <a:endParaRPr lang="de-AT" dirty="0"/>
          </a:p>
          <a:p>
            <a:pPr algn="r"/>
            <a:r>
              <a:rPr lang="de-AT" dirty="0"/>
              <a:t>Margit Pichler, </a:t>
            </a:r>
            <a:r>
              <a:rPr lang="de-AT" dirty="0" err="1"/>
              <a:t>BEd</a:t>
            </a:r>
            <a:r>
              <a:rPr lang="de-AT" dirty="0"/>
              <a:t> MA</a:t>
            </a:r>
          </a:p>
          <a:p>
            <a:pPr algn="r"/>
            <a:r>
              <a:rPr lang="de-AT" dirty="0"/>
              <a:t>Mag. Andreas Breitegger</a:t>
            </a:r>
            <a:endParaRPr lang="de-DE" dirty="0"/>
          </a:p>
        </p:txBody>
      </p:sp>
    </p:spTree>
    <p:custDataLst>
      <p:tags r:id="rId1"/>
    </p:custDataLst>
    <p:extLst>
      <p:ext uri="{BB962C8B-B14F-4D97-AF65-F5344CB8AC3E}">
        <p14:creationId xmlns:p14="http://schemas.microsoft.com/office/powerpoint/2010/main" val="12539977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8033" y="1059609"/>
            <a:ext cx="4043663" cy="426695"/>
          </a:xfrm>
        </p:spPr>
        <p:txBody>
          <a:bodyPr/>
          <a:lstStyle/>
          <a:p>
            <a:r>
              <a:rPr lang="de-AT" dirty="0"/>
              <a:t>Das Instrument</a:t>
            </a:r>
          </a:p>
        </p:txBody>
      </p:sp>
      <p:sp>
        <p:nvSpPr>
          <p:cNvPr id="3" name="Textplatzhalter 2"/>
          <p:cNvSpPr>
            <a:spLocks noGrp="1"/>
          </p:cNvSpPr>
          <p:nvPr>
            <p:ph type="body" sz="quarter" idx="13"/>
          </p:nvPr>
        </p:nvSpPr>
        <p:spPr>
          <a:xfrm>
            <a:off x="439838" y="1767383"/>
            <a:ext cx="8333772" cy="4745560"/>
          </a:xfrm>
        </p:spPr>
        <p:txBody>
          <a:bodyPr/>
          <a:lstStyle/>
          <a:p>
            <a:pPr marL="361950" lvl="2" indent="-214313">
              <a:lnSpc>
                <a:spcPct val="114000"/>
              </a:lnSpc>
              <a:spcBef>
                <a:spcPts val="600"/>
              </a:spcBef>
              <a:spcAft>
                <a:spcPts val="0"/>
              </a:spcAft>
              <a:buClr>
                <a:srgbClr val="E6320F"/>
              </a:buClr>
              <a:tabLst>
                <a:tab pos="361950" algn="l"/>
              </a:tabLst>
            </a:pPr>
            <a:r>
              <a:rPr lang="de-DE" sz="2600" dirty="0">
                <a:solidFill>
                  <a:srgbClr val="E6EFF3">
                    <a:lumMod val="10000"/>
                  </a:srgbClr>
                </a:solidFill>
              </a:rPr>
              <a:t>Dreiteiliges Online-Tool für Schüler/innen der 7. Schulstufe</a:t>
            </a:r>
          </a:p>
          <a:p>
            <a:pPr marL="361950" lvl="2" indent="-214313">
              <a:lnSpc>
                <a:spcPct val="114000"/>
              </a:lnSpc>
              <a:spcBef>
                <a:spcPts val="600"/>
              </a:spcBef>
              <a:spcAft>
                <a:spcPts val="0"/>
              </a:spcAft>
              <a:buClr>
                <a:srgbClr val="E6320F"/>
              </a:buClr>
              <a:tabLst>
                <a:tab pos="361950" algn="l"/>
              </a:tabLst>
            </a:pPr>
            <a:r>
              <a:rPr lang="de-DE" sz="2600" dirty="0">
                <a:solidFill>
                  <a:srgbClr val="E6EFF3">
                    <a:lumMod val="10000"/>
                  </a:srgbClr>
                </a:solidFill>
              </a:rPr>
              <a:t>Durchführung in einer Unterrichtsstunde (Dauer ca. 15 Minuten)</a:t>
            </a:r>
          </a:p>
          <a:p>
            <a:pPr marL="361950" lvl="2" indent="-214313">
              <a:lnSpc>
                <a:spcPct val="114000"/>
              </a:lnSpc>
              <a:spcBef>
                <a:spcPts val="600"/>
              </a:spcBef>
              <a:spcAft>
                <a:spcPts val="0"/>
              </a:spcAft>
              <a:buClr>
                <a:srgbClr val="E6320F"/>
              </a:buClr>
              <a:tabLst>
                <a:tab pos="361950" algn="l"/>
              </a:tabLst>
            </a:pPr>
            <a:r>
              <a:rPr lang="de-DE" sz="2600" dirty="0">
                <a:solidFill>
                  <a:srgbClr val="E6EFF3">
                    <a:lumMod val="10000"/>
                  </a:srgbClr>
                </a:solidFill>
              </a:rPr>
              <a:t>3 thematischen Fragenkomplexe:</a:t>
            </a:r>
          </a:p>
          <a:p>
            <a:pPr marL="1173163" lvl="4" indent="-214313">
              <a:lnSpc>
                <a:spcPct val="100000"/>
              </a:lnSpc>
              <a:buClr>
                <a:srgbClr val="E6320F"/>
              </a:buClr>
            </a:pPr>
            <a:r>
              <a:rPr lang="de-DE" sz="2600" dirty="0">
                <a:solidFill>
                  <a:srgbClr val="E6EFF3">
                    <a:lumMod val="10000"/>
                  </a:srgbClr>
                </a:solidFill>
              </a:rPr>
              <a:t>aktuelle Ausprägung grundlegender </a:t>
            </a:r>
            <a:r>
              <a:rPr lang="de-DE" sz="2600" b="1" dirty="0">
                <a:solidFill>
                  <a:srgbClr val="E6EFF3">
                    <a:lumMod val="10000"/>
                  </a:srgbClr>
                </a:solidFill>
              </a:rPr>
              <a:t>Laufbahngestaltungskompetenzen</a:t>
            </a:r>
          </a:p>
          <a:p>
            <a:pPr marL="1173163" lvl="4" indent="-214313">
              <a:lnSpc>
                <a:spcPct val="100000"/>
              </a:lnSpc>
              <a:buClr>
                <a:srgbClr val="E6320F"/>
              </a:buClr>
            </a:pPr>
            <a:r>
              <a:rPr lang="de-DE" sz="2600" dirty="0">
                <a:solidFill>
                  <a:srgbClr val="E6EFF3">
                    <a:lumMod val="10000"/>
                  </a:srgbClr>
                </a:solidFill>
              </a:rPr>
              <a:t>ausgewählte Aspekte </a:t>
            </a:r>
            <a:r>
              <a:rPr lang="de-DE" sz="2600" b="1" dirty="0">
                <a:solidFill>
                  <a:srgbClr val="E6EFF3">
                    <a:lumMod val="10000"/>
                  </a:srgbClr>
                </a:solidFill>
              </a:rPr>
              <a:t>von Schulerfolg</a:t>
            </a:r>
          </a:p>
          <a:p>
            <a:pPr marL="1173163" lvl="4" indent="-214313">
              <a:lnSpc>
                <a:spcPct val="100000"/>
              </a:lnSpc>
              <a:buClr>
                <a:srgbClr val="E6320F"/>
              </a:buClr>
            </a:pPr>
            <a:r>
              <a:rPr lang="de-DE" sz="2600" b="1" dirty="0">
                <a:solidFill>
                  <a:srgbClr val="E6EFF3">
                    <a:lumMod val="10000"/>
                  </a:srgbClr>
                </a:solidFill>
              </a:rPr>
              <a:t>schulische Fächerinteressen </a:t>
            </a:r>
          </a:p>
          <a:p>
            <a:pPr marL="327422" lvl="2" indent="0">
              <a:lnSpc>
                <a:spcPct val="114000"/>
              </a:lnSpc>
              <a:spcBef>
                <a:spcPts val="600"/>
              </a:spcBef>
              <a:spcAft>
                <a:spcPts val="600"/>
              </a:spcAft>
              <a:buClr>
                <a:srgbClr val="E6320F"/>
              </a:buClr>
              <a:buNone/>
            </a:pPr>
            <a:endParaRPr lang="de-DE" dirty="0">
              <a:solidFill>
                <a:srgbClr val="E6EFF3">
                  <a:lumMod val="10000"/>
                </a:srgbClr>
              </a:solidFill>
            </a:endParaRPr>
          </a:p>
          <a:p>
            <a:pPr marL="307800" lvl="1" indent="0">
              <a:lnSpc>
                <a:spcPct val="80000"/>
              </a:lnSpc>
              <a:buClr>
                <a:srgbClr val="E6320F"/>
              </a:buClr>
              <a:buNone/>
            </a:pPr>
            <a:endParaRPr lang="de-DE" sz="1500" dirty="0">
              <a:solidFill>
                <a:srgbClr val="E6EFF3">
                  <a:lumMod val="10000"/>
                </a:srgbClr>
              </a:solidFill>
            </a:endParaRPr>
          </a:p>
          <a:p>
            <a:endParaRPr lang="de-AT" dirty="0"/>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6269C-C24E-4E80-9A4B-E7E19BB59A67}" type="slidenum">
              <a:rPr kumimoji="0" lang="de-AT" sz="1400" b="0" i="0" u="none" strike="noStrike" kern="1200" cap="none" spc="0" normalizeH="0" baseline="0" noProof="0">
                <a:ln>
                  <a:noFill/>
                </a:ln>
                <a:solidFill>
                  <a:srgbClr val="0000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AT" sz="1400" b="0" i="0" u="none" strike="noStrike" kern="1200" cap="none" spc="0" normalizeH="0" baseline="0" noProof="0" dirty="0">
              <a:ln>
                <a:noFill/>
              </a:ln>
              <a:solidFill>
                <a:srgbClr val="000000"/>
              </a:solidFill>
              <a:effectLst/>
              <a:uLnTx/>
              <a:uFillTx/>
              <a:latin typeface="Corbel"/>
              <a:ea typeface="+mn-ea"/>
              <a:cs typeface="+mn-cs"/>
            </a:endParaRPr>
          </a:p>
        </p:txBody>
      </p:sp>
    </p:spTree>
    <p:custDataLst>
      <p:tags r:id="rId1"/>
    </p:custDataLst>
    <p:extLst>
      <p:ext uri="{BB962C8B-B14F-4D97-AF65-F5344CB8AC3E}">
        <p14:creationId xmlns:p14="http://schemas.microsoft.com/office/powerpoint/2010/main" val="40884166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430389B-3353-4612-B762-7A1780057F55}"/>
              </a:ext>
            </a:extLst>
          </p:cNvPr>
          <p:cNvSpPr/>
          <p:nvPr/>
        </p:nvSpPr>
        <p:spPr>
          <a:xfrm>
            <a:off x="0" y="0"/>
            <a:ext cx="2811439" cy="124194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Rechteck 4">
            <a:extLst>
              <a:ext uri="{FF2B5EF4-FFF2-40B4-BE49-F238E27FC236}">
                <a16:creationId xmlns:a16="http://schemas.microsoft.com/office/drawing/2014/main" id="{EEAE1D50-438E-442B-80E3-3FE58DF187D4}"/>
              </a:ext>
            </a:extLst>
          </p:cNvPr>
          <p:cNvSpPr/>
          <p:nvPr/>
        </p:nvSpPr>
        <p:spPr>
          <a:xfrm>
            <a:off x="4121625" y="-5117"/>
            <a:ext cx="5022378" cy="124194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Foliennummernplatzhalter 1">
            <a:extLst>
              <a:ext uri="{FF2B5EF4-FFF2-40B4-BE49-F238E27FC236}">
                <a16:creationId xmlns:a16="http://schemas.microsoft.com/office/drawing/2014/main" id="{5547D345-EE12-4BBC-AD71-0557C24F1D90}"/>
              </a:ext>
            </a:extLst>
          </p:cNvPr>
          <p:cNvSpPr>
            <a:spLocks noGrp="1"/>
          </p:cNvSpPr>
          <p:nvPr>
            <p:ph type="sldNum" sz="quarter" idx="4"/>
          </p:nvPr>
        </p:nvSpPr>
        <p:spPr/>
        <p:txBody>
          <a:bodyPr/>
          <a:lstStyle/>
          <a:p>
            <a:fld id="{C9FD63C8-80C0-4A72-8B82-3EF818665A3D}" type="slidenum">
              <a:rPr lang="de-DE" smtClean="0"/>
              <a:pPr/>
              <a:t>11</a:t>
            </a:fld>
            <a:endParaRPr lang="de-DE"/>
          </a:p>
        </p:txBody>
      </p:sp>
      <p:pic>
        <p:nvPicPr>
          <p:cNvPr id="3" name="Grafik 2">
            <a:extLst>
              <a:ext uri="{FF2B5EF4-FFF2-40B4-BE49-F238E27FC236}">
                <a16:creationId xmlns:a16="http://schemas.microsoft.com/office/drawing/2014/main" id="{204C8C3C-0D5D-48DB-A8C4-053F08C167EB}"/>
              </a:ext>
            </a:extLst>
          </p:cNvPr>
          <p:cNvPicPr>
            <a:picLocks noChangeAspect="1"/>
          </p:cNvPicPr>
          <p:nvPr/>
        </p:nvPicPr>
        <p:blipFill>
          <a:blip r:embed="rId3"/>
          <a:stretch>
            <a:fillRect/>
          </a:stretch>
        </p:blipFill>
        <p:spPr>
          <a:xfrm>
            <a:off x="-89079" y="114525"/>
            <a:ext cx="9176937" cy="6743475"/>
          </a:xfrm>
          <a:prstGeom prst="rect">
            <a:avLst/>
          </a:prstGeom>
        </p:spPr>
      </p:pic>
      <p:sp>
        <p:nvSpPr>
          <p:cNvPr id="6" name="Pfeil nach links 5">
            <a:extLst>
              <a:ext uri="{FF2B5EF4-FFF2-40B4-BE49-F238E27FC236}">
                <a16:creationId xmlns:a16="http://schemas.microsoft.com/office/drawing/2014/main" id="{71EEE401-2EA6-4760-9731-7B6815CEE33C}"/>
              </a:ext>
            </a:extLst>
          </p:cNvPr>
          <p:cNvSpPr/>
          <p:nvPr/>
        </p:nvSpPr>
        <p:spPr>
          <a:xfrm rot="2616670">
            <a:off x="7715107" y="1342281"/>
            <a:ext cx="1403797" cy="619201"/>
          </a:xfrm>
          <a:prstGeom prst="leftArrow">
            <a:avLst/>
          </a:prstGeom>
          <a:solidFill>
            <a:srgbClr val="B5007C"/>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200" dirty="0"/>
              <a:t>Abfrage der Grundinteressen</a:t>
            </a:r>
          </a:p>
        </p:txBody>
      </p:sp>
      <p:sp>
        <p:nvSpPr>
          <p:cNvPr id="7" name="Pfeil nach links 7">
            <a:extLst>
              <a:ext uri="{FF2B5EF4-FFF2-40B4-BE49-F238E27FC236}">
                <a16:creationId xmlns:a16="http://schemas.microsoft.com/office/drawing/2014/main" id="{49D8EA04-A59D-405A-A520-2CD3D3AAEC6D}"/>
              </a:ext>
            </a:extLst>
          </p:cNvPr>
          <p:cNvSpPr/>
          <p:nvPr/>
        </p:nvSpPr>
        <p:spPr>
          <a:xfrm rot="2660619">
            <a:off x="4828613" y="1391159"/>
            <a:ext cx="1589573" cy="665018"/>
          </a:xfrm>
          <a:prstGeom prst="leftArrow">
            <a:avLst/>
          </a:prstGeom>
          <a:solidFill>
            <a:srgbClr val="B500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200" dirty="0"/>
              <a:t>Abfrage der Bildungsmotivation</a:t>
            </a:r>
          </a:p>
        </p:txBody>
      </p:sp>
      <p:sp>
        <p:nvSpPr>
          <p:cNvPr id="8" name="Pfeil nach links 6">
            <a:extLst>
              <a:ext uri="{FF2B5EF4-FFF2-40B4-BE49-F238E27FC236}">
                <a16:creationId xmlns:a16="http://schemas.microsoft.com/office/drawing/2014/main" id="{610F34DE-74CE-4755-9069-681389DCFACC}"/>
              </a:ext>
            </a:extLst>
          </p:cNvPr>
          <p:cNvSpPr/>
          <p:nvPr/>
        </p:nvSpPr>
        <p:spPr>
          <a:xfrm rot="2711519">
            <a:off x="1686532" y="1378703"/>
            <a:ext cx="1498633" cy="653602"/>
          </a:xfrm>
          <a:prstGeom prst="leftArrow">
            <a:avLst/>
          </a:prstGeom>
          <a:solidFill>
            <a:srgbClr val="B500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1200" dirty="0"/>
              <a:t>Abfrage der Berufswahlreife </a:t>
            </a:r>
          </a:p>
        </p:txBody>
      </p:sp>
    </p:spTree>
    <p:extLst>
      <p:ext uri="{BB962C8B-B14F-4D97-AF65-F5344CB8AC3E}">
        <p14:creationId xmlns:p14="http://schemas.microsoft.com/office/powerpoint/2010/main" val="28622092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8033" y="1013430"/>
            <a:ext cx="4043663" cy="426695"/>
          </a:xfrm>
        </p:spPr>
        <p:txBody>
          <a:bodyPr/>
          <a:lstStyle/>
          <a:p>
            <a:r>
              <a:rPr lang="de-AT" dirty="0"/>
              <a:t>2 Arten von Ergebnisse</a:t>
            </a:r>
          </a:p>
        </p:txBody>
      </p:sp>
      <p:sp>
        <p:nvSpPr>
          <p:cNvPr id="3" name="Textplatzhalter 2"/>
          <p:cNvSpPr>
            <a:spLocks noGrp="1"/>
          </p:cNvSpPr>
          <p:nvPr>
            <p:ph type="body" sz="quarter" idx="13"/>
          </p:nvPr>
        </p:nvSpPr>
        <p:spPr>
          <a:xfrm>
            <a:off x="578033" y="1776009"/>
            <a:ext cx="7621019" cy="4435010"/>
          </a:xfrm>
        </p:spPr>
        <p:txBody>
          <a:bodyPr/>
          <a:lstStyle/>
          <a:p>
            <a:pPr marL="564975" lvl="1" indent="-257175">
              <a:lnSpc>
                <a:spcPct val="114000"/>
              </a:lnSpc>
              <a:spcBef>
                <a:spcPts val="600"/>
              </a:spcBef>
              <a:buClr>
                <a:srgbClr val="E6320F"/>
              </a:buClr>
              <a:buFont typeface="Arial" panose="020B0604020202020204" pitchFamily="34" charset="0"/>
              <a:buChar char="•"/>
            </a:pPr>
            <a:r>
              <a:rPr lang="de-DE" b="1" dirty="0">
                <a:solidFill>
                  <a:srgbClr val="E6EFF3">
                    <a:lumMod val="10000"/>
                  </a:srgbClr>
                </a:solidFill>
              </a:rPr>
              <a:t>Individuelle Handlungsvorschläge für Schüler/innen</a:t>
            </a:r>
            <a:r>
              <a:rPr lang="de-DE" dirty="0">
                <a:solidFill>
                  <a:srgbClr val="E6EFF3">
                    <a:lumMod val="10000"/>
                  </a:srgbClr>
                </a:solidFill>
              </a:rPr>
              <a:t> zu empfehlenswerten Schritte hin zu einer guten Berufs- und Schullaufbahnentscheidung (vertrauliche Infos für Schüler/in und Erziehungsberechtigten):</a:t>
            </a:r>
            <a:r>
              <a:rPr lang="de-AT" dirty="0">
                <a:solidFill>
                  <a:srgbClr val="E6EFF3">
                    <a:lumMod val="10000"/>
                  </a:srgbClr>
                </a:solidFill>
              </a:rPr>
              <a:t> </a:t>
            </a:r>
            <a:r>
              <a:rPr lang="de-AT" dirty="0"/>
              <a:t>Eventueller Beratungsbedarf, 3-4 Hauptinteressen, Laufbahngestaltungskompetenzen mit Arbeitsblättern sowie vertiefte Infos für die Beratung</a:t>
            </a:r>
          </a:p>
          <a:p>
            <a:pPr marL="541735" lvl="2" indent="-271463">
              <a:lnSpc>
                <a:spcPct val="114000"/>
              </a:lnSpc>
              <a:spcBef>
                <a:spcPts val="600"/>
              </a:spcBef>
              <a:spcAft>
                <a:spcPts val="0"/>
              </a:spcAft>
              <a:buClr>
                <a:srgbClr val="E6320F"/>
              </a:buClr>
            </a:pPr>
            <a:r>
              <a:rPr lang="de-DE" b="1" dirty="0">
                <a:solidFill>
                  <a:srgbClr val="E6EFF3">
                    <a:lumMod val="10000"/>
                  </a:srgbClr>
                </a:solidFill>
              </a:rPr>
              <a:t>Aggregierte Klassenergebnisse</a:t>
            </a:r>
            <a:r>
              <a:rPr lang="de-DE" dirty="0">
                <a:solidFill>
                  <a:srgbClr val="E6EFF3">
                    <a:lumMod val="10000"/>
                  </a:srgbClr>
                </a:solidFill>
              </a:rPr>
              <a:t>: </a:t>
            </a:r>
            <a:br>
              <a:rPr lang="de-DE" dirty="0">
                <a:solidFill>
                  <a:srgbClr val="E6EFF3">
                    <a:lumMod val="10000"/>
                  </a:srgbClr>
                </a:solidFill>
              </a:rPr>
            </a:br>
            <a:r>
              <a:rPr lang="de-DE" dirty="0">
                <a:solidFill>
                  <a:srgbClr val="E6EFF3">
                    <a:lumMod val="10000"/>
                  </a:srgbClr>
                </a:solidFill>
              </a:rPr>
              <a:t>Hinweise zur Individualisierung des BO-Unterrichts: </a:t>
            </a:r>
          </a:p>
          <a:p>
            <a:pPr marL="735806" lvl="3" indent="-271463">
              <a:lnSpc>
                <a:spcPct val="114000"/>
              </a:lnSpc>
              <a:spcBef>
                <a:spcPts val="0"/>
              </a:spcBef>
              <a:buFont typeface="Symbol" panose="05050102010706020507" pitchFamily="18" charset="2"/>
              <a:buChar char="-"/>
            </a:pPr>
            <a:r>
              <a:rPr lang="de-AT" dirty="0">
                <a:sym typeface="Wingdings" panose="05000000000000000000" pitchFamily="2" charset="2"/>
              </a:rPr>
              <a:t>Schwerpunktsetzungen in Bezug auf die Dimensionen Planung, Ziele, Recherche und Sicherheit</a:t>
            </a:r>
          </a:p>
          <a:p>
            <a:pPr marL="735806" lvl="3" indent="-271463">
              <a:lnSpc>
                <a:spcPct val="114000"/>
              </a:lnSpc>
              <a:spcBef>
                <a:spcPts val="0"/>
              </a:spcBef>
              <a:buFont typeface="Symbol" panose="05050102010706020507" pitchFamily="18" charset="2"/>
              <a:buChar char="-"/>
            </a:pPr>
            <a:r>
              <a:rPr lang="de-AT" dirty="0"/>
              <a:t>3-4 Hauptinteressen der Schüler/innen als </a:t>
            </a:r>
            <a:r>
              <a:rPr lang="de-AT" dirty="0">
                <a:sym typeface="Wingdings" panose="05000000000000000000" pitchFamily="2" charset="2"/>
              </a:rPr>
              <a:t>Hinweise auf Realbegegnungen, Tage der offenen Tür </a:t>
            </a:r>
          </a:p>
          <a:p>
            <a:pPr marL="735806" lvl="3" indent="-271463">
              <a:lnSpc>
                <a:spcPct val="114000"/>
              </a:lnSpc>
              <a:spcBef>
                <a:spcPts val="0"/>
              </a:spcBef>
              <a:buFont typeface="Symbol" panose="05050102010706020507" pitchFamily="18" charset="2"/>
              <a:buChar char="-"/>
            </a:pPr>
            <a:r>
              <a:rPr lang="de-AT" dirty="0">
                <a:sym typeface="Wingdings" panose="05000000000000000000" pitchFamily="2" charset="2"/>
              </a:rPr>
              <a:t>Darstellung möglicher Bildungslaufbahngefährdung</a:t>
            </a:r>
            <a:endParaRPr lang="de-DE" dirty="0">
              <a:solidFill>
                <a:srgbClr val="E6EFF3">
                  <a:lumMod val="10000"/>
                </a:srgbClr>
              </a:solidFill>
            </a:endParaRPr>
          </a:p>
          <a:p>
            <a:pPr marL="668250" lvl="2" indent="-171450">
              <a:lnSpc>
                <a:spcPct val="80000"/>
              </a:lnSpc>
              <a:spcAft>
                <a:spcPts val="900"/>
              </a:spcAft>
              <a:buClr>
                <a:srgbClr val="E6320F"/>
              </a:buClr>
            </a:pPr>
            <a:endParaRPr lang="de-DE" sz="1500" dirty="0">
              <a:solidFill>
                <a:srgbClr val="E6EFF3">
                  <a:lumMod val="10000"/>
                </a:srgbClr>
              </a:solidFill>
            </a:endParaRPr>
          </a:p>
          <a:p>
            <a:pPr marL="479250" lvl="1" indent="-171450">
              <a:lnSpc>
                <a:spcPct val="80000"/>
              </a:lnSpc>
              <a:spcAft>
                <a:spcPts val="900"/>
              </a:spcAft>
              <a:buClr>
                <a:srgbClr val="E6320F"/>
              </a:buClr>
              <a:buFont typeface="Arial" panose="020B0604020202020204" pitchFamily="34" charset="0"/>
              <a:buChar char="•"/>
            </a:pPr>
            <a:endParaRPr lang="de-DE" dirty="0">
              <a:solidFill>
                <a:srgbClr val="E6EFF3">
                  <a:lumMod val="10000"/>
                </a:srgbClr>
              </a:solidFill>
            </a:endParaRPr>
          </a:p>
          <a:p>
            <a:pPr marL="479250" lvl="1" indent="-171450">
              <a:lnSpc>
                <a:spcPct val="80000"/>
              </a:lnSpc>
              <a:buClr>
                <a:srgbClr val="E6320F"/>
              </a:buClr>
              <a:buFont typeface="Arial" panose="020B0604020202020204" pitchFamily="34" charset="0"/>
              <a:buChar char="•"/>
            </a:pPr>
            <a:endParaRPr lang="de-DE" sz="1500" dirty="0">
              <a:solidFill>
                <a:srgbClr val="E6EFF3">
                  <a:lumMod val="10000"/>
                </a:srgbClr>
              </a:solidFill>
            </a:endParaRPr>
          </a:p>
          <a:p>
            <a:endParaRPr lang="de-AT" dirty="0"/>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6269C-C24E-4E80-9A4B-E7E19BB59A67}" type="slidenum">
              <a:rPr kumimoji="0" lang="de-AT" sz="1400" b="0" i="0" u="none" strike="noStrike" kern="1200" cap="none" spc="0" normalizeH="0" baseline="0" noProof="0">
                <a:ln>
                  <a:noFill/>
                </a:ln>
                <a:solidFill>
                  <a:srgbClr val="0000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AT" sz="1400" b="0" i="0" u="none" strike="noStrike" kern="1200" cap="none" spc="0" normalizeH="0" baseline="0" noProof="0" dirty="0">
              <a:ln>
                <a:noFill/>
              </a:ln>
              <a:solidFill>
                <a:srgbClr val="000000"/>
              </a:solidFill>
              <a:effectLst/>
              <a:uLnTx/>
              <a:uFillTx/>
              <a:latin typeface="Corbel"/>
              <a:ea typeface="+mn-ea"/>
              <a:cs typeface="+mn-cs"/>
            </a:endParaRPr>
          </a:p>
        </p:txBody>
      </p:sp>
    </p:spTree>
    <p:custDataLst>
      <p:tags r:id="rId1"/>
    </p:custDataLst>
    <p:extLst>
      <p:ext uri="{BB962C8B-B14F-4D97-AF65-F5344CB8AC3E}">
        <p14:creationId xmlns:p14="http://schemas.microsoft.com/office/powerpoint/2010/main" val="27465038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01C316C3-FB9C-404D-9817-4888D76F1A3B}"/>
              </a:ext>
            </a:extLst>
          </p:cNvPr>
          <p:cNvPicPr>
            <a:picLocks noChangeAspect="1"/>
          </p:cNvPicPr>
          <p:nvPr/>
        </p:nvPicPr>
        <p:blipFill rotWithShape="1">
          <a:blip r:embed="rId3"/>
          <a:srcRect l="7166" r="5593" b="5116"/>
          <a:stretch/>
        </p:blipFill>
        <p:spPr>
          <a:xfrm>
            <a:off x="359763" y="1864741"/>
            <a:ext cx="8424473" cy="2101842"/>
          </a:xfrm>
          <a:prstGeom prst="rect">
            <a:avLst/>
          </a:prstGeom>
        </p:spPr>
      </p:pic>
      <p:sp>
        <p:nvSpPr>
          <p:cNvPr id="5" name="Foliennummernplatzhalter 4">
            <a:extLst>
              <a:ext uri="{FF2B5EF4-FFF2-40B4-BE49-F238E27FC236}">
                <a16:creationId xmlns:a16="http://schemas.microsoft.com/office/drawing/2014/main" id="{71C5C043-0D96-454E-B3DE-BF87704D102C}"/>
              </a:ext>
            </a:extLst>
          </p:cNvPr>
          <p:cNvSpPr>
            <a:spLocks noGrp="1"/>
          </p:cNvSpPr>
          <p:nvPr>
            <p:ph type="sldNum" sz="quarter" idx="12"/>
          </p:nvPr>
        </p:nvSpPr>
        <p:spPr/>
        <p:txBody>
          <a:bodyPr/>
          <a:lstStyle/>
          <a:p>
            <a:fld id="{1206269C-C24E-4E80-9A4B-E7E19BB59A67}" type="slidenum">
              <a:rPr lang="de-AT" smtClean="0"/>
              <a:pPr/>
              <a:t>13</a:t>
            </a:fld>
            <a:endParaRPr lang="de-AT" dirty="0"/>
          </a:p>
        </p:txBody>
      </p:sp>
      <p:sp>
        <p:nvSpPr>
          <p:cNvPr id="8" name="Pfeil: nach unten 7">
            <a:extLst>
              <a:ext uri="{FF2B5EF4-FFF2-40B4-BE49-F238E27FC236}">
                <a16:creationId xmlns:a16="http://schemas.microsoft.com/office/drawing/2014/main" id="{875C3AAD-2E6E-4002-A1BF-1AE387E9B4F1}"/>
              </a:ext>
            </a:extLst>
          </p:cNvPr>
          <p:cNvSpPr/>
          <p:nvPr/>
        </p:nvSpPr>
        <p:spPr>
          <a:xfrm rot="1486509">
            <a:off x="2286000" y="4105999"/>
            <a:ext cx="433136" cy="1022685"/>
          </a:xfrm>
          <a:prstGeom prst="downArrow">
            <a:avLst/>
          </a:prstGeom>
          <a:solidFill>
            <a:srgbClr val="B5007C"/>
          </a:solidFill>
          <a:ln>
            <a:solidFill>
              <a:srgbClr val="B500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Pfeil: nach unten 8">
            <a:extLst>
              <a:ext uri="{FF2B5EF4-FFF2-40B4-BE49-F238E27FC236}">
                <a16:creationId xmlns:a16="http://schemas.microsoft.com/office/drawing/2014/main" id="{FD53DC1F-258F-462E-A9D6-B82362A8A983}"/>
              </a:ext>
            </a:extLst>
          </p:cNvPr>
          <p:cNvSpPr/>
          <p:nvPr/>
        </p:nvSpPr>
        <p:spPr>
          <a:xfrm rot="20156202">
            <a:off x="5891462" y="4106000"/>
            <a:ext cx="433136" cy="1022685"/>
          </a:xfrm>
          <a:prstGeom prst="downArrow">
            <a:avLst/>
          </a:prstGeom>
          <a:solidFill>
            <a:srgbClr val="B5007C"/>
          </a:solidFill>
          <a:ln>
            <a:solidFill>
              <a:srgbClr val="B500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Textfeld 9">
            <a:extLst>
              <a:ext uri="{FF2B5EF4-FFF2-40B4-BE49-F238E27FC236}">
                <a16:creationId xmlns:a16="http://schemas.microsoft.com/office/drawing/2014/main" id="{0B783CE9-4A7A-450F-BB57-57498D4D7877}"/>
              </a:ext>
            </a:extLst>
          </p:cNvPr>
          <p:cNvSpPr txBox="1"/>
          <p:nvPr/>
        </p:nvSpPr>
        <p:spPr>
          <a:xfrm>
            <a:off x="359765" y="5550989"/>
            <a:ext cx="4212236" cy="369332"/>
          </a:xfrm>
          <a:prstGeom prst="rect">
            <a:avLst/>
          </a:prstGeom>
          <a:noFill/>
        </p:spPr>
        <p:txBody>
          <a:bodyPr wrap="square" rtlCol="0">
            <a:spAutoFit/>
          </a:bodyPr>
          <a:lstStyle/>
          <a:p>
            <a:r>
              <a:rPr lang="de-AT" dirty="0"/>
              <a:t>Einsicht in die Ergebnisse für Lehrer/innen</a:t>
            </a:r>
          </a:p>
        </p:txBody>
      </p:sp>
      <p:sp>
        <p:nvSpPr>
          <p:cNvPr id="11" name="Textfeld 10">
            <a:extLst>
              <a:ext uri="{FF2B5EF4-FFF2-40B4-BE49-F238E27FC236}">
                <a16:creationId xmlns:a16="http://schemas.microsoft.com/office/drawing/2014/main" id="{C49E736B-001F-4076-982F-1126CD0DE7CA}"/>
              </a:ext>
            </a:extLst>
          </p:cNvPr>
          <p:cNvSpPr txBox="1"/>
          <p:nvPr/>
        </p:nvSpPr>
        <p:spPr>
          <a:xfrm>
            <a:off x="4572001" y="5550989"/>
            <a:ext cx="4212236" cy="923330"/>
          </a:xfrm>
          <a:prstGeom prst="rect">
            <a:avLst/>
          </a:prstGeom>
          <a:noFill/>
        </p:spPr>
        <p:txBody>
          <a:bodyPr wrap="square" rtlCol="0">
            <a:spAutoFit/>
          </a:bodyPr>
          <a:lstStyle/>
          <a:p>
            <a:r>
              <a:rPr lang="de-AT" dirty="0"/>
              <a:t>Einsicht nur für Schüler/innen und Eltern</a:t>
            </a:r>
          </a:p>
          <a:p>
            <a:r>
              <a:rPr lang="de-AT" b="1" dirty="0">
                <a:solidFill>
                  <a:srgbClr val="B5007C"/>
                </a:solidFill>
              </a:rPr>
              <a:t>Individuelle Beratung kann in Anspruch genommen werden!</a:t>
            </a:r>
          </a:p>
        </p:txBody>
      </p:sp>
      <p:sp>
        <p:nvSpPr>
          <p:cNvPr id="12" name="Titel 1">
            <a:extLst>
              <a:ext uri="{FF2B5EF4-FFF2-40B4-BE49-F238E27FC236}">
                <a16:creationId xmlns:a16="http://schemas.microsoft.com/office/drawing/2014/main" id="{72050914-37C7-41E0-B90D-E54A1FA35EA6}"/>
              </a:ext>
            </a:extLst>
          </p:cNvPr>
          <p:cNvSpPr>
            <a:spLocks noGrp="1"/>
          </p:cNvSpPr>
          <p:nvPr>
            <p:ph type="title"/>
          </p:nvPr>
        </p:nvSpPr>
        <p:spPr>
          <a:xfrm>
            <a:off x="359765" y="1059609"/>
            <a:ext cx="4261931" cy="426695"/>
          </a:xfrm>
        </p:spPr>
        <p:txBody>
          <a:bodyPr/>
          <a:lstStyle/>
          <a:p>
            <a:r>
              <a:rPr lang="de-AT" dirty="0"/>
              <a:t>2 Arten von Ergebnissen</a:t>
            </a:r>
          </a:p>
        </p:txBody>
      </p:sp>
    </p:spTree>
    <p:extLst>
      <p:ext uri="{BB962C8B-B14F-4D97-AF65-F5344CB8AC3E}">
        <p14:creationId xmlns:p14="http://schemas.microsoft.com/office/powerpoint/2010/main" val="1931281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1206269C-C24E-4E80-9A4B-E7E19BB59A67}" type="slidenum">
              <a:rPr lang="de-AT" smtClean="0"/>
              <a:pPr/>
              <a:t>14</a:t>
            </a:fld>
            <a:endParaRPr lang="de-AT" dirty="0"/>
          </a:p>
        </p:txBody>
      </p:sp>
      <p:graphicFrame>
        <p:nvGraphicFramePr>
          <p:cNvPr id="6" name="Diagramm 5"/>
          <p:cNvGraphicFramePr/>
          <p:nvPr>
            <p:extLst>
              <p:ext uri="{D42A27DB-BD31-4B8C-83A1-F6EECF244321}">
                <p14:modId xmlns:p14="http://schemas.microsoft.com/office/powerpoint/2010/main" val="2604288673"/>
              </p:ext>
            </p:extLst>
          </p:nvPr>
        </p:nvGraphicFramePr>
        <p:xfrm>
          <a:off x="1481262" y="1279769"/>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412620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Rollenklärung</a:t>
            </a:r>
          </a:p>
        </p:txBody>
      </p:sp>
      <p:sp>
        <p:nvSpPr>
          <p:cNvPr id="5" name="Foliennummernplatzhalter 4"/>
          <p:cNvSpPr>
            <a:spLocks noGrp="1"/>
          </p:cNvSpPr>
          <p:nvPr>
            <p:ph type="sldNum" sz="quarter" idx="12"/>
          </p:nvPr>
        </p:nvSpPr>
        <p:spPr/>
        <p:txBody>
          <a:bodyPr/>
          <a:lstStyle/>
          <a:p>
            <a:fld id="{1206269C-C24E-4E80-9A4B-E7E19BB59A67}" type="slidenum">
              <a:rPr lang="de-AT" smtClean="0"/>
              <a:pPr/>
              <a:t>15</a:t>
            </a:fld>
            <a:endParaRPr lang="de-AT" dirty="0"/>
          </a:p>
        </p:txBody>
      </p:sp>
      <p:graphicFrame>
        <p:nvGraphicFramePr>
          <p:cNvPr id="6" name="Tabelle 5"/>
          <p:cNvGraphicFramePr>
            <a:graphicFrameLocks noGrp="1"/>
          </p:cNvGraphicFramePr>
          <p:nvPr>
            <p:extLst>
              <p:ext uri="{D42A27DB-BD31-4B8C-83A1-F6EECF244321}">
                <p14:modId xmlns:p14="http://schemas.microsoft.com/office/powerpoint/2010/main" val="2392970366"/>
              </p:ext>
            </p:extLst>
          </p:nvPr>
        </p:nvGraphicFramePr>
        <p:xfrm>
          <a:off x="539999" y="1776240"/>
          <a:ext cx="7978526" cy="1010920"/>
        </p:xfrm>
        <a:graphic>
          <a:graphicData uri="http://schemas.openxmlformats.org/drawingml/2006/table">
            <a:tbl>
              <a:tblPr firstRow="1" bandRow="1">
                <a:tableStyleId>{9D7B26C5-4107-4FEC-AEDC-1716B250A1EF}</a:tableStyleId>
              </a:tblPr>
              <a:tblGrid>
                <a:gridCol w="7978526">
                  <a:extLst>
                    <a:ext uri="{9D8B030D-6E8A-4147-A177-3AD203B41FA5}">
                      <a16:colId xmlns:a16="http://schemas.microsoft.com/office/drawing/2014/main" val="20000"/>
                    </a:ext>
                  </a:extLst>
                </a:gridCol>
              </a:tblGrid>
              <a:tr h="370840">
                <a:tc>
                  <a:txBody>
                    <a:bodyPr/>
                    <a:lstStyle/>
                    <a:p>
                      <a:r>
                        <a:rPr lang="de-AT" dirty="0"/>
                        <a:t>Schulleitung</a:t>
                      </a:r>
                    </a:p>
                  </a:txBody>
                  <a:tcPr/>
                </a:tc>
                <a:extLst>
                  <a:ext uri="{0D108BD9-81ED-4DB2-BD59-A6C34878D82A}">
                    <a16:rowId xmlns:a16="http://schemas.microsoft.com/office/drawing/2014/main" val="10000"/>
                  </a:ext>
                </a:extLst>
              </a:tr>
              <a:tr h="370840">
                <a:tc>
                  <a:txBody>
                    <a:bodyPr/>
                    <a:lstStyle/>
                    <a:p>
                      <a:r>
                        <a:rPr lang="de-AT" dirty="0"/>
                        <a:t>Gesamtkoordination der Durchführung</a:t>
                      </a:r>
                    </a:p>
                    <a:p>
                      <a:r>
                        <a:rPr lang="de-AT" dirty="0"/>
                        <a:t>Delegation</a:t>
                      </a:r>
                      <a:r>
                        <a:rPr lang="de-AT" baseline="0" dirty="0"/>
                        <a:t> an BOKO bzw. BOLE</a:t>
                      </a:r>
                      <a:endParaRPr lang="de-AT" dirty="0"/>
                    </a:p>
                  </a:txBody>
                  <a:tcPr>
                    <a:solidFill>
                      <a:srgbClr val="B5007C">
                        <a:alpha val="20000"/>
                      </a:srgbClr>
                    </a:solidFill>
                  </a:tcPr>
                </a:tc>
                <a:extLst>
                  <a:ext uri="{0D108BD9-81ED-4DB2-BD59-A6C34878D82A}">
                    <a16:rowId xmlns:a16="http://schemas.microsoft.com/office/drawing/2014/main" val="10001"/>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1062712211"/>
              </p:ext>
            </p:extLst>
          </p:nvPr>
        </p:nvGraphicFramePr>
        <p:xfrm>
          <a:off x="539998" y="3041150"/>
          <a:ext cx="7978527" cy="1285240"/>
        </p:xfrm>
        <a:graphic>
          <a:graphicData uri="http://schemas.openxmlformats.org/drawingml/2006/table">
            <a:tbl>
              <a:tblPr firstRow="1" bandRow="1">
                <a:tableStyleId>{9D7B26C5-4107-4FEC-AEDC-1716B250A1EF}</a:tableStyleId>
              </a:tblPr>
              <a:tblGrid>
                <a:gridCol w="7978527">
                  <a:extLst>
                    <a:ext uri="{9D8B030D-6E8A-4147-A177-3AD203B41FA5}">
                      <a16:colId xmlns:a16="http://schemas.microsoft.com/office/drawing/2014/main" val="20000"/>
                    </a:ext>
                  </a:extLst>
                </a:gridCol>
              </a:tblGrid>
              <a:tr h="370840">
                <a:tc>
                  <a:txBody>
                    <a:bodyPr/>
                    <a:lstStyle/>
                    <a:p>
                      <a:r>
                        <a:rPr lang="de-AT" dirty="0"/>
                        <a:t>BO-Koordinator/innen (BOKO)</a:t>
                      </a:r>
                    </a:p>
                  </a:txBody>
                  <a:tcPr/>
                </a:tc>
                <a:extLst>
                  <a:ext uri="{0D108BD9-81ED-4DB2-BD59-A6C34878D82A}">
                    <a16:rowId xmlns:a16="http://schemas.microsoft.com/office/drawing/2014/main" val="10000"/>
                  </a:ext>
                </a:extLst>
              </a:tr>
              <a:tr h="370840">
                <a:tc>
                  <a:txBody>
                    <a:bodyPr/>
                    <a:lstStyle/>
                    <a:p>
                      <a:r>
                        <a:rPr lang="de-AT" dirty="0"/>
                        <a:t>Verantwortung für die Prozessplanung</a:t>
                      </a:r>
                    </a:p>
                    <a:p>
                      <a:r>
                        <a:rPr lang="de-AT" dirty="0"/>
                        <a:t>Information</a:t>
                      </a:r>
                      <a:r>
                        <a:rPr lang="de-AT" baseline="0" dirty="0"/>
                        <a:t> der Eltern über die Durchführung des BO-Tools</a:t>
                      </a:r>
                    </a:p>
                    <a:p>
                      <a:r>
                        <a:rPr lang="de-AT" baseline="0" dirty="0"/>
                        <a:t>Koordination und Implementierung der Ergebnisse in das Standortkonzept</a:t>
                      </a:r>
                      <a:endParaRPr lang="de-AT" dirty="0"/>
                    </a:p>
                  </a:txBody>
                  <a:tcPr>
                    <a:solidFill>
                      <a:srgbClr val="B5007C">
                        <a:alpha val="20000"/>
                      </a:srgbClr>
                    </a:solidFill>
                  </a:tcPr>
                </a:tc>
                <a:extLst>
                  <a:ext uri="{0D108BD9-81ED-4DB2-BD59-A6C34878D82A}">
                    <a16:rowId xmlns:a16="http://schemas.microsoft.com/office/drawing/2014/main" val="10001"/>
                  </a:ext>
                </a:extLst>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3921069552"/>
              </p:ext>
            </p:extLst>
          </p:nvPr>
        </p:nvGraphicFramePr>
        <p:xfrm>
          <a:off x="539997" y="4562474"/>
          <a:ext cx="7978528" cy="1833880"/>
        </p:xfrm>
        <a:graphic>
          <a:graphicData uri="http://schemas.openxmlformats.org/drawingml/2006/table">
            <a:tbl>
              <a:tblPr firstRow="1" bandRow="1">
                <a:tableStyleId>{9D7B26C5-4107-4FEC-AEDC-1716B250A1EF}</a:tableStyleId>
              </a:tblPr>
              <a:tblGrid>
                <a:gridCol w="7978528">
                  <a:extLst>
                    <a:ext uri="{9D8B030D-6E8A-4147-A177-3AD203B41FA5}">
                      <a16:colId xmlns:a16="http://schemas.microsoft.com/office/drawing/2014/main" val="20000"/>
                    </a:ext>
                  </a:extLst>
                </a:gridCol>
              </a:tblGrid>
              <a:tr h="370840">
                <a:tc>
                  <a:txBody>
                    <a:bodyPr/>
                    <a:lstStyle/>
                    <a:p>
                      <a:r>
                        <a:rPr lang="de-AT" dirty="0"/>
                        <a:t>BO-</a:t>
                      </a:r>
                      <a:r>
                        <a:rPr lang="de-AT" baseline="0" dirty="0"/>
                        <a:t>Lehrer/innen (BOLE)</a:t>
                      </a:r>
                      <a:endParaRPr lang="de-AT" dirty="0"/>
                    </a:p>
                  </a:txBody>
                  <a:tcPr/>
                </a:tc>
                <a:extLst>
                  <a:ext uri="{0D108BD9-81ED-4DB2-BD59-A6C34878D82A}">
                    <a16:rowId xmlns:a16="http://schemas.microsoft.com/office/drawing/2014/main" val="10000"/>
                  </a:ext>
                </a:extLst>
              </a:tr>
              <a:tr h="370840">
                <a:tc>
                  <a:txBody>
                    <a:bodyPr/>
                    <a:lstStyle/>
                    <a:p>
                      <a:r>
                        <a:rPr lang="de-AT" dirty="0"/>
                        <a:t>Begleitung und Durchführung</a:t>
                      </a:r>
                      <a:r>
                        <a:rPr lang="de-AT" baseline="0" dirty="0"/>
                        <a:t> des Online-Tools im Rahmen des BO-Unterrichts</a:t>
                      </a:r>
                    </a:p>
                    <a:p>
                      <a:r>
                        <a:rPr lang="de-AT" baseline="0" dirty="0"/>
                        <a:t>Organisation des Computerraums</a:t>
                      </a:r>
                    </a:p>
                    <a:p>
                      <a:r>
                        <a:rPr lang="de-AT" baseline="0" dirty="0"/>
                        <a:t>Generierung der Klassencodes</a:t>
                      </a:r>
                    </a:p>
                    <a:p>
                      <a:r>
                        <a:rPr lang="de-AT" baseline="0" dirty="0"/>
                        <a:t>Sicherstellung, dass jeder </a:t>
                      </a:r>
                      <a:r>
                        <a:rPr lang="de-AT" baseline="0" dirty="0" err="1"/>
                        <a:t>SuS</a:t>
                      </a:r>
                      <a:r>
                        <a:rPr lang="de-AT" baseline="0" dirty="0"/>
                        <a:t> Zugang zu Ergebnissen hat</a:t>
                      </a:r>
                    </a:p>
                    <a:p>
                      <a:r>
                        <a:rPr lang="de-AT" baseline="0" dirty="0"/>
                        <a:t>Ev. individuelles Beratungsangebot (ergänzend zur Schüler- und Bildungsberatung)</a:t>
                      </a:r>
                      <a:endParaRPr lang="de-AT" dirty="0"/>
                    </a:p>
                  </a:txBody>
                  <a:tcPr>
                    <a:solidFill>
                      <a:srgbClr val="B5007C">
                        <a:alpha val="20000"/>
                      </a:srgbClr>
                    </a:solidFill>
                  </a:tcP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46242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Rollenklärung</a:t>
            </a:r>
          </a:p>
        </p:txBody>
      </p:sp>
      <p:sp>
        <p:nvSpPr>
          <p:cNvPr id="5" name="Foliennummernplatzhalter 4"/>
          <p:cNvSpPr>
            <a:spLocks noGrp="1"/>
          </p:cNvSpPr>
          <p:nvPr>
            <p:ph type="sldNum" sz="quarter" idx="12"/>
          </p:nvPr>
        </p:nvSpPr>
        <p:spPr/>
        <p:txBody>
          <a:bodyPr/>
          <a:lstStyle/>
          <a:p>
            <a:fld id="{1206269C-C24E-4E80-9A4B-E7E19BB59A67}" type="slidenum">
              <a:rPr lang="de-AT" smtClean="0"/>
              <a:pPr/>
              <a:t>16</a:t>
            </a:fld>
            <a:endParaRPr lang="de-AT" dirty="0"/>
          </a:p>
        </p:txBody>
      </p:sp>
      <p:graphicFrame>
        <p:nvGraphicFramePr>
          <p:cNvPr id="6" name="Tabelle 5"/>
          <p:cNvGraphicFramePr>
            <a:graphicFrameLocks noGrp="1"/>
          </p:cNvGraphicFramePr>
          <p:nvPr>
            <p:extLst>
              <p:ext uri="{D42A27DB-BD31-4B8C-83A1-F6EECF244321}">
                <p14:modId xmlns:p14="http://schemas.microsoft.com/office/powerpoint/2010/main" val="2457673256"/>
              </p:ext>
            </p:extLst>
          </p:nvPr>
        </p:nvGraphicFramePr>
        <p:xfrm>
          <a:off x="539999" y="1776240"/>
          <a:ext cx="7978526" cy="1285240"/>
        </p:xfrm>
        <a:graphic>
          <a:graphicData uri="http://schemas.openxmlformats.org/drawingml/2006/table">
            <a:tbl>
              <a:tblPr firstRow="1" bandRow="1">
                <a:tableStyleId>{9D7B26C5-4107-4FEC-AEDC-1716B250A1EF}</a:tableStyleId>
              </a:tblPr>
              <a:tblGrid>
                <a:gridCol w="7978526">
                  <a:extLst>
                    <a:ext uri="{9D8B030D-6E8A-4147-A177-3AD203B41FA5}">
                      <a16:colId xmlns:a16="http://schemas.microsoft.com/office/drawing/2014/main" val="20000"/>
                    </a:ext>
                  </a:extLst>
                </a:gridCol>
              </a:tblGrid>
              <a:tr h="370840">
                <a:tc>
                  <a:txBody>
                    <a:bodyPr/>
                    <a:lstStyle/>
                    <a:p>
                      <a:r>
                        <a:rPr lang="de-AT" dirty="0"/>
                        <a:t>Schüler- und Bildungsberater/innen</a:t>
                      </a:r>
                      <a:r>
                        <a:rPr lang="de-AT" baseline="0" dirty="0"/>
                        <a:t> (SBB)</a:t>
                      </a:r>
                      <a:endParaRPr lang="de-AT" dirty="0"/>
                    </a:p>
                  </a:txBody>
                  <a:tcPr/>
                </a:tc>
                <a:extLst>
                  <a:ext uri="{0D108BD9-81ED-4DB2-BD59-A6C34878D82A}">
                    <a16:rowId xmlns:a16="http://schemas.microsoft.com/office/drawing/2014/main" val="10000"/>
                  </a:ext>
                </a:extLst>
              </a:tr>
              <a:tr h="370840">
                <a:tc>
                  <a:txBody>
                    <a:bodyPr/>
                    <a:lstStyle/>
                    <a:p>
                      <a:r>
                        <a:rPr lang="de-AT" dirty="0"/>
                        <a:t>Beratung zu den Individualergebnissen</a:t>
                      </a:r>
                      <a:r>
                        <a:rPr lang="de-AT" baseline="0" dirty="0"/>
                        <a:t> der Schüler/innen </a:t>
                      </a:r>
                    </a:p>
                    <a:p>
                      <a:r>
                        <a:rPr lang="de-AT" baseline="0" dirty="0"/>
                        <a:t>Unterstützung und Tipps für den Umgang mit individuellen Ergebnissen</a:t>
                      </a:r>
                    </a:p>
                    <a:p>
                      <a:endParaRPr lang="de-AT" dirty="0"/>
                    </a:p>
                  </a:txBody>
                  <a:tcPr>
                    <a:solidFill>
                      <a:srgbClr val="B5007C">
                        <a:alpha val="20000"/>
                      </a:srgbClr>
                    </a:solidFill>
                  </a:tcPr>
                </a:tc>
                <a:extLst>
                  <a:ext uri="{0D108BD9-81ED-4DB2-BD59-A6C34878D82A}">
                    <a16:rowId xmlns:a16="http://schemas.microsoft.com/office/drawing/2014/main" val="10001"/>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1484877426"/>
              </p:ext>
            </p:extLst>
          </p:nvPr>
        </p:nvGraphicFramePr>
        <p:xfrm>
          <a:off x="539998" y="3041150"/>
          <a:ext cx="7978527" cy="1010920"/>
        </p:xfrm>
        <a:graphic>
          <a:graphicData uri="http://schemas.openxmlformats.org/drawingml/2006/table">
            <a:tbl>
              <a:tblPr firstRow="1" bandRow="1">
                <a:tableStyleId>{9D7B26C5-4107-4FEC-AEDC-1716B250A1EF}</a:tableStyleId>
              </a:tblPr>
              <a:tblGrid>
                <a:gridCol w="7978527">
                  <a:extLst>
                    <a:ext uri="{9D8B030D-6E8A-4147-A177-3AD203B41FA5}">
                      <a16:colId xmlns:a16="http://schemas.microsoft.com/office/drawing/2014/main" val="20000"/>
                    </a:ext>
                  </a:extLst>
                </a:gridCol>
              </a:tblGrid>
              <a:tr h="370840">
                <a:tc>
                  <a:txBody>
                    <a:bodyPr/>
                    <a:lstStyle/>
                    <a:p>
                      <a:r>
                        <a:rPr lang="de-AT" dirty="0"/>
                        <a:t>Klassenvorstand/</a:t>
                      </a:r>
                      <a:r>
                        <a:rPr lang="de-AT" dirty="0" err="1"/>
                        <a:t>Klassenvorständin</a:t>
                      </a:r>
                      <a:r>
                        <a:rPr lang="de-AT" dirty="0"/>
                        <a:t> (KV)</a:t>
                      </a:r>
                    </a:p>
                  </a:txBody>
                  <a:tcPr/>
                </a:tc>
                <a:extLst>
                  <a:ext uri="{0D108BD9-81ED-4DB2-BD59-A6C34878D82A}">
                    <a16:rowId xmlns:a16="http://schemas.microsoft.com/office/drawing/2014/main" val="10000"/>
                  </a:ext>
                </a:extLst>
              </a:tr>
              <a:tr h="370840">
                <a:tc>
                  <a:txBody>
                    <a:bodyPr/>
                    <a:lstStyle/>
                    <a:p>
                      <a:r>
                        <a:rPr lang="de-AT" dirty="0"/>
                        <a:t>Unterstützung in der Organisation im Prozessablauf</a:t>
                      </a:r>
                    </a:p>
                    <a:p>
                      <a:r>
                        <a:rPr lang="de-AT" dirty="0"/>
                        <a:t>Sicherstellung, dass alle Schüler/innen</a:t>
                      </a:r>
                      <a:r>
                        <a:rPr lang="de-AT" baseline="0" dirty="0"/>
                        <a:t> einen Zugang zum Online-Tool haben </a:t>
                      </a:r>
                      <a:endParaRPr lang="de-AT" dirty="0"/>
                    </a:p>
                  </a:txBody>
                  <a:tcPr>
                    <a:solidFill>
                      <a:srgbClr val="B5007C">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620220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1206269C-C24E-4E80-9A4B-E7E19BB59A67}" type="slidenum">
              <a:rPr lang="de-AT" smtClean="0"/>
              <a:pPr/>
              <a:t>17</a:t>
            </a:fld>
            <a:endParaRPr lang="de-AT" dirty="0"/>
          </a:p>
        </p:txBody>
      </p:sp>
      <p:graphicFrame>
        <p:nvGraphicFramePr>
          <p:cNvPr id="4" name="Diagramm 3"/>
          <p:cNvGraphicFramePr/>
          <p:nvPr/>
        </p:nvGraphicFramePr>
        <p:xfrm>
          <a:off x="2380154" y="2206510"/>
          <a:ext cx="4907815"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0605309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1206269C-C24E-4E80-9A4B-E7E19BB59A67}" type="slidenum">
              <a:rPr lang="de-AT" smtClean="0"/>
              <a:pPr/>
              <a:t>18</a:t>
            </a:fld>
            <a:endParaRPr lang="de-AT" dirty="0"/>
          </a:p>
        </p:txBody>
      </p:sp>
      <p:graphicFrame>
        <p:nvGraphicFramePr>
          <p:cNvPr id="4" name="Diagramm 3"/>
          <p:cNvGraphicFramePr/>
          <p:nvPr>
            <p:extLst>
              <p:ext uri="{D42A27DB-BD31-4B8C-83A1-F6EECF244321}">
                <p14:modId xmlns:p14="http://schemas.microsoft.com/office/powerpoint/2010/main" val="1343243767"/>
              </p:ext>
            </p:extLst>
          </p:nvPr>
        </p:nvGraphicFramePr>
        <p:xfrm>
          <a:off x="2380154" y="2206510"/>
          <a:ext cx="4907815"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1348786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592" y="951637"/>
            <a:ext cx="6188604" cy="414727"/>
          </a:xfrm>
        </p:spPr>
        <p:txBody>
          <a:bodyPr/>
          <a:lstStyle/>
          <a:p>
            <a:r>
              <a:rPr lang="de-AT" dirty="0">
                <a:latin typeface="+mn-lt"/>
                <a:cs typeface="Calibri" panose="020F0502020204030204" pitchFamily="34" charset="0"/>
              </a:rPr>
              <a:t>Beispiel für ein individuelles Schüler/</a:t>
            </a:r>
            <a:r>
              <a:rPr lang="de-AT" dirty="0" err="1">
                <a:latin typeface="+mn-lt"/>
                <a:cs typeface="Calibri" panose="020F0502020204030204" pitchFamily="34" charset="0"/>
              </a:rPr>
              <a:t>innenergebnis</a:t>
            </a:r>
            <a:endParaRPr lang="de-DE" dirty="0">
              <a:latin typeface="+mn-lt"/>
              <a:cs typeface="Calibri" panose="020F0502020204030204" pitchFamily="34" charset="0"/>
            </a:endParaRPr>
          </a:p>
        </p:txBody>
      </p:sp>
      <p:sp>
        <p:nvSpPr>
          <p:cNvPr id="6" name="Foliennummernplatzhalter 5"/>
          <p:cNvSpPr>
            <a:spLocks noGrp="1"/>
          </p:cNvSpPr>
          <p:nvPr>
            <p:ph type="sldNum" sz="quarter" idx="12"/>
          </p:nvPr>
        </p:nvSpPr>
        <p:spPr/>
        <p:txBody>
          <a:bodyPr/>
          <a:lstStyle/>
          <a:p>
            <a:fld id="{1206269C-C24E-4E80-9A4B-E7E19BB59A67}" type="slidenum">
              <a:rPr lang="de-AT" smtClean="0"/>
              <a:pPr/>
              <a:t>19</a:t>
            </a:fld>
            <a:endParaRPr lang="de-AT" dirty="0"/>
          </a:p>
        </p:txBody>
      </p:sp>
      <p:pic>
        <p:nvPicPr>
          <p:cNvPr id="7" name="Grafik 6">
            <a:extLst>
              <a:ext uri="{FF2B5EF4-FFF2-40B4-BE49-F238E27FC236}">
                <a16:creationId xmlns:a16="http://schemas.microsoft.com/office/drawing/2014/main" id="{0A71269A-687B-48E3-9CB8-6E8049AB7FC6}"/>
              </a:ext>
            </a:extLst>
          </p:cNvPr>
          <p:cNvPicPr>
            <a:picLocks noChangeAspect="1"/>
          </p:cNvPicPr>
          <p:nvPr/>
        </p:nvPicPr>
        <p:blipFill rotWithShape="1">
          <a:blip r:embed="rId3"/>
          <a:srcRect l="3679" t="20609"/>
          <a:stretch/>
        </p:blipFill>
        <p:spPr>
          <a:xfrm>
            <a:off x="625475" y="1897380"/>
            <a:ext cx="8431440" cy="4643050"/>
          </a:xfrm>
          <a:prstGeom prst="rect">
            <a:avLst/>
          </a:prstGeom>
        </p:spPr>
      </p:pic>
      <p:sp>
        <p:nvSpPr>
          <p:cNvPr id="26" name="Textfeld 25">
            <a:extLst>
              <a:ext uri="{FF2B5EF4-FFF2-40B4-BE49-F238E27FC236}">
                <a16:creationId xmlns:a16="http://schemas.microsoft.com/office/drawing/2014/main" id="{8FF079A5-6803-4444-9534-C50B4BE0B764}"/>
              </a:ext>
            </a:extLst>
          </p:cNvPr>
          <p:cNvSpPr txBox="1"/>
          <p:nvPr/>
        </p:nvSpPr>
        <p:spPr>
          <a:xfrm>
            <a:off x="106680" y="2780081"/>
            <a:ext cx="740908" cy="461665"/>
          </a:xfrm>
          <a:prstGeom prst="rect">
            <a:avLst/>
          </a:prstGeom>
          <a:noFill/>
        </p:spPr>
        <p:txBody>
          <a:bodyPr wrap="square" rtlCol="0">
            <a:spAutoFit/>
          </a:bodyPr>
          <a:lstStyle/>
          <a:p>
            <a:r>
              <a:rPr lang="de-DE" sz="2000" dirty="0">
                <a:solidFill>
                  <a:srgbClr val="FF0000"/>
                </a:solidFill>
              </a:rPr>
              <a:t>Teil </a:t>
            </a:r>
            <a:r>
              <a:rPr lang="de-DE" sz="2400" dirty="0">
                <a:solidFill>
                  <a:srgbClr val="FF0000"/>
                </a:solidFill>
              </a:rPr>
              <a:t>1</a:t>
            </a:r>
            <a:endParaRPr lang="de-AT" sz="2400" dirty="0">
              <a:solidFill>
                <a:srgbClr val="FF0000"/>
              </a:solidFill>
            </a:endParaRPr>
          </a:p>
        </p:txBody>
      </p:sp>
      <p:sp>
        <p:nvSpPr>
          <p:cNvPr id="30" name="Textfeld 29">
            <a:extLst>
              <a:ext uri="{FF2B5EF4-FFF2-40B4-BE49-F238E27FC236}">
                <a16:creationId xmlns:a16="http://schemas.microsoft.com/office/drawing/2014/main" id="{8800E0D0-0ED9-4F19-82F9-85F4AD595E22}"/>
              </a:ext>
            </a:extLst>
          </p:cNvPr>
          <p:cNvSpPr txBox="1"/>
          <p:nvPr/>
        </p:nvSpPr>
        <p:spPr>
          <a:xfrm rot="10800000" flipV="1">
            <a:off x="142129" y="4021367"/>
            <a:ext cx="893308" cy="461665"/>
          </a:xfrm>
          <a:prstGeom prst="rect">
            <a:avLst/>
          </a:prstGeom>
          <a:noFill/>
        </p:spPr>
        <p:txBody>
          <a:bodyPr wrap="square" rtlCol="0">
            <a:spAutoFit/>
          </a:bodyPr>
          <a:lstStyle/>
          <a:p>
            <a:r>
              <a:rPr lang="de-DE" sz="2000" dirty="0">
                <a:solidFill>
                  <a:srgbClr val="FF0000"/>
                </a:solidFill>
              </a:rPr>
              <a:t>Teil </a:t>
            </a:r>
            <a:r>
              <a:rPr lang="de-DE" sz="2400" dirty="0">
                <a:solidFill>
                  <a:srgbClr val="FF0000"/>
                </a:solidFill>
              </a:rPr>
              <a:t>2</a:t>
            </a:r>
            <a:endParaRPr lang="de-AT" sz="2400" dirty="0">
              <a:solidFill>
                <a:srgbClr val="FF0000"/>
              </a:solidFill>
            </a:endParaRPr>
          </a:p>
        </p:txBody>
      </p:sp>
      <p:sp>
        <p:nvSpPr>
          <p:cNvPr id="34" name="Textfeld 33">
            <a:extLst>
              <a:ext uri="{FF2B5EF4-FFF2-40B4-BE49-F238E27FC236}">
                <a16:creationId xmlns:a16="http://schemas.microsoft.com/office/drawing/2014/main" id="{8AB6FCAC-4FB7-4B2B-BB01-3F9FD00DD50B}"/>
              </a:ext>
            </a:extLst>
          </p:cNvPr>
          <p:cNvSpPr txBox="1"/>
          <p:nvPr/>
        </p:nvSpPr>
        <p:spPr>
          <a:xfrm rot="10800000" flipV="1">
            <a:off x="158380" y="5724318"/>
            <a:ext cx="893308" cy="400110"/>
          </a:xfrm>
          <a:prstGeom prst="rect">
            <a:avLst/>
          </a:prstGeom>
          <a:noFill/>
        </p:spPr>
        <p:txBody>
          <a:bodyPr wrap="square" rtlCol="0">
            <a:spAutoFit/>
          </a:bodyPr>
          <a:lstStyle/>
          <a:p>
            <a:r>
              <a:rPr lang="de-DE" sz="2000" dirty="0">
                <a:solidFill>
                  <a:srgbClr val="FF0000"/>
                </a:solidFill>
              </a:rPr>
              <a:t>Teil 3</a:t>
            </a:r>
            <a:endParaRPr lang="de-AT" sz="2000" dirty="0">
              <a:solidFill>
                <a:srgbClr val="FF0000"/>
              </a:solidFill>
            </a:endParaRPr>
          </a:p>
        </p:txBody>
      </p:sp>
      <p:pic>
        <p:nvPicPr>
          <p:cNvPr id="33" name="Grafik 32">
            <a:extLst>
              <a:ext uri="{FF2B5EF4-FFF2-40B4-BE49-F238E27FC236}">
                <a16:creationId xmlns:a16="http://schemas.microsoft.com/office/drawing/2014/main" id="{F5417F32-3107-49E8-A4C6-50C70A9081EE}"/>
              </a:ext>
            </a:extLst>
          </p:cNvPr>
          <p:cNvPicPr>
            <a:picLocks noChangeAspect="1"/>
          </p:cNvPicPr>
          <p:nvPr/>
        </p:nvPicPr>
        <p:blipFill>
          <a:blip r:embed="rId4"/>
          <a:stretch>
            <a:fillRect/>
          </a:stretch>
        </p:blipFill>
        <p:spPr>
          <a:xfrm>
            <a:off x="698393" y="1839388"/>
            <a:ext cx="780356" cy="2532890"/>
          </a:xfrm>
          <a:prstGeom prst="rect">
            <a:avLst/>
          </a:prstGeom>
        </p:spPr>
      </p:pic>
      <p:pic>
        <p:nvPicPr>
          <p:cNvPr id="37" name="Grafik 36">
            <a:extLst>
              <a:ext uri="{FF2B5EF4-FFF2-40B4-BE49-F238E27FC236}">
                <a16:creationId xmlns:a16="http://schemas.microsoft.com/office/drawing/2014/main" id="{963D72B4-6403-4506-81FF-108CDFD9ADE5}"/>
              </a:ext>
            </a:extLst>
          </p:cNvPr>
          <p:cNvPicPr>
            <a:picLocks noChangeAspect="1"/>
          </p:cNvPicPr>
          <p:nvPr/>
        </p:nvPicPr>
        <p:blipFill>
          <a:blip r:embed="rId5"/>
          <a:stretch>
            <a:fillRect/>
          </a:stretch>
        </p:blipFill>
        <p:spPr>
          <a:xfrm>
            <a:off x="751527" y="4749919"/>
            <a:ext cx="780356" cy="2530059"/>
          </a:xfrm>
          <a:prstGeom prst="rect">
            <a:avLst/>
          </a:prstGeom>
        </p:spPr>
      </p:pic>
      <p:pic>
        <p:nvPicPr>
          <p:cNvPr id="38" name="Grafik 37">
            <a:extLst>
              <a:ext uri="{FF2B5EF4-FFF2-40B4-BE49-F238E27FC236}">
                <a16:creationId xmlns:a16="http://schemas.microsoft.com/office/drawing/2014/main" id="{D5D48E48-82B8-4145-8AF9-F9EBEA69E562}"/>
              </a:ext>
            </a:extLst>
          </p:cNvPr>
          <p:cNvPicPr>
            <a:picLocks noChangeAspect="1"/>
          </p:cNvPicPr>
          <p:nvPr/>
        </p:nvPicPr>
        <p:blipFill>
          <a:blip r:embed="rId5"/>
          <a:stretch>
            <a:fillRect/>
          </a:stretch>
        </p:blipFill>
        <p:spPr>
          <a:xfrm>
            <a:off x="698393" y="3093586"/>
            <a:ext cx="780356" cy="2530059"/>
          </a:xfrm>
          <a:prstGeom prst="rect">
            <a:avLst/>
          </a:prstGeom>
        </p:spPr>
      </p:pic>
    </p:spTree>
    <p:extLst>
      <p:ext uri="{BB962C8B-B14F-4D97-AF65-F5344CB8AC3E}">
        <p14:creationId xmlns:p14="http://schemas.microsoft.com/office/powerpoint/2010/main" val="26507334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3038849"/>
            <a:ext cx="7978525" cy="829455"/>
          </a:xfrm>
        </p:spPr>
        <p:txBody>
          <a:bodyPr/>
          <a:lstStyle/>
          <a:p>
            <a:pPr algn="ctr"/>
            <a:r>
              <a:rPr lang="de-AT" dirty="0"/>
              <a:t>Hintergrund und Zielsetzung des Tools</a:t>
            </a:r>
          </a:p>
        </p:txBody>
      </p:sp>
      <p:sp>
        <p:nvSpPr>
          <p:cNvPr id="3" name="Textplatzhalter 2"/>
          <p:cNvSpPr>
            <a:spLocks noGrp="1"/>
          </p:cNvSpPr>
          <p:nvPr>
            <p:ph type="body" sz="quarter" idx="13"/>
          </p:nvPr>
        </p:nvSpPr>
        <p:spPr>
          <a:xfrm>
            <a:off x="539750" y="2147080"/>
            <a:ext cx="7978775" cy="3922713"/>
          </a:xfrm>
        </p:spPr>
        <p:txBody>
          <a:bodyPr/>
          <a:lstStyle/>
          <a:p>
            <a:pPr lvl="8"/>
            <a:endParaRPr lang="de-AT" dirty="0"/>
          </a:p>
          <a:p>
            <a:pPr marL="0" indent="0">
              <a:buNone/>
            </a:pPr>
            <a:r>
              <a:rPr lang="de-AT" dirty="0"/>
              <a:t>	</a:t>
            </a: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6269C-C24E-4E80-9A4B-E7E19BB59A67}" type="slidenum">
              <a:rPr kumimoji="0" lang="de-AT" sz="14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AT" sz="1400" b="0" i="0" u="none" strike="noStrike" kern="1200" cap="none" spc="0" normalizeH="0" baseline="0" noProof="0" dirty="0">
              <a:ln>
                <a:noFill/>
              </a:ln>
              <a:solidFill>
                <a:srgbClr val="000000"/>
              </a:solidFill>
              <a:effectLst/>
              <a:uLnTx/>
              <a:uFillTx/>
              <a:latin typeface="Corbel"/>
              <a:ea typeface="+mn-ea"/>
              <a:cs typeface="+mn-cs"/>
            </a:endParaRPr>
          </a:p>
        </p:txBody>
      </p:sp>
      <p:graphicFrame>
        <p:nvGraphicFramePr>
          <p:cNvPr id="4" name="Diagram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594073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592" y="951637"/>
            <a:ext cx="6188604" cy="414727"/>
          </a:xfrm>
        </p:spPr>
        <p:txBody>
          <a:bodyPr/>
          <a:lstStyle/>
          <a:p>
            <a:r>
              <a:rPr lang="de-AT" dirty="0">
                <a:latin typeface="+mn-lt"/>
                <a:cs typeface="Calibri" panose="020F0502020204030204" pitchFamily="34" charset="0"/>
              </a:rPr>
              <a:t>Beispiel für ein individuelles Schüler/</a:t>
            </a:r>
            <a:r>
              <a:rPr lang="de-AT" dirty="0" err="1">
                <a:latin typeface="+mn-lt"/>
                <a:cs typeface="Calibri" panose="020F0502020204030204" pitchFamily="34" charset="0"/>
              </a:rPr>
              <a:t>innenergebnis</a:t>
            </a:r>
            <a:endParaRPr lang="de-DE" dirty="0">
              <a:latin typeface="+mn-lt"/>
              <a:cs typeface="Calibri" panose="020F0502020204030204" pitchFamily="34" charset="0"/>
            </a:endParaRPr>
          </a:p>
        </p:txBody>
      </p:sp>
      <p:sp>
        <p:nvSpPr>
          <p:cNvPr id="6" name="Foliennummernplatzhalter 5"/>
          <p:cNvSpPr>
            <a:spLocks noGrp="1"/>
          </p:cNvSpPr>
          <p:nvPr>
            <p:ph type="sldNum" sz="quarter" idx="12"/>
          </p:nvPr>
        </p:nvSpPr>
        <p:spPr/>
        <p:txBody>
          <a:bodyPr/>
          <a:lstStyle/>
          <a:p>
            <a:fld id="{1206269C-C24E-4E80-9A4B-E7E19BB59A67}" type="slidenum">
              <a:rPr lang="de-AT" smtClean="0"/>
              <a:pPr/>
              <a:t>20</a:t>
            </a:fld>
            <a:endParaRPr lang="de-AT" dirty="0"/>
          </a:p>
        </p:txBody>
      </p:sp>
      <p:sp>
        <p:nvSpPr>
          <p:cNvPr id="30" name="Textfeld 29">
            <a:extLst>
              <a:ext uri="{FF2B5EF4-FFF2-40B4-BE49-F238E27FC236}">
                <a16:creationId xmlns:a16="http://schemas.microsoft.com/office/drawing/2014/main" id="{8800E0D0-0ED9-4F19-82F9-85F4AD595E22}"/>
              </a:ext>
            </a:extLst>
          </p:cNvPr>
          <p:cNvSpPr txBox="1"/>
          <p:nvPr/>
        </p:nvSpPr>
        <p:spPr>
          <a:xfrm rot="10800000" flipV="1">
            <a:off x="323910" y="1505129"/>
            <a:ext cx="893308" cy="400110"/>
          </a:xfrm>
          <a:prstGeom prst="rect">
            <a:avLst/>
          </a:prstGeom>
          <a:noFill/>
        </p:spPr>
        <p:txBody>
          <a:bodyPr wrap="square" rtlCol="0">
            <a:spAutoFit/>
          </a:bodyPr>
          <a:lstStyle/>
          <a:p>
            <a:r>
              <a:rPr lang="de-DE" sz="2000" dirty="0">
                <a:solidFill>
                  <a:srgbClr val="FF0000"/>
                </a:solidFill>
              </a:rPr>
              <a:t>Teil 2</a:t>
            </a:r>
            <a:endParaRPr lang="de-AT" sz="2000" dirty="0">
              <a:solidFill>
                <a:srgbClr val="FF0000"/>
              </a:solidFill>
            </a:endParaRPr>
          </a:p>
        </p:txBody>
      </p:sp>
      <p:pic>
        <p:nvPicPr>
          <p:cNvPr id="4" name="Grafik 3">
            <a:extLst>
              <a:ext uri="{FF2B5EF4-FFF2-40B4-BE49-F238E27FC236}">
                <a16:creationId xmlns:a16="http://schemas.microsoft.com/office/drawing/2014/main" id="{23D05E94-34C7-4485-830E-7F0C5014C33B}"/>
              </a:ext>
            </a:extLst>
          </p:cNvPr>
          <p:cNvPicPr>
            <a:picLocks noChangeAspect="1"/>
          </p:cNvPicPr>
          <p:nvPr/>
        </p:nvPicPr>
        <p:blipFill rotWithShape="1">
          <a:blip r:embed="rId3"/>
          <a:srcRect l="7720" t="994"/>
          <a:stretch/>
        </p:blipFill>
        <p:spPr>
          <a:xfrm>
            <a:off x="1217218" y="1366364"/>
            <a:ext cx="7027970" cy="5436565"/>
          </a:xfrm>
          <a:prstGeom prst="rect">
            <a:avLst/>
          </a:prstGeom>
        </p:spPr>
      </p:pic>
    </p:spTree>
    <p:extLst>
      <p:ext uri="{BB962C8B-B14F-4D97-AF65-F5344CB8AC3E}">
        <p14:creationId xmlns:p14="http://schemas.microsoft.com/office/powerpoint/2010/main" val="28152103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50" y="974662"/>
            <a:ext cx="5532996" cy="431444"/>
          </a:xfrm>
        </p:spPr>
        <p:txBody>
          <a:bodyPr/>
          <a:lstStyle/>
          <a:p>
            <a:r>
              <a:rPr lang="de-AT" dirty="0"/>
              <a:t>Beispiel  Detailergebnisse für Beratungen</a:t>
            </a:r>
          </a:p>
        </p:txBody>
      </p:sp>
      <p:sp>
        <p:nvSpPr>
          <p:cNvPr id="5" name="Foliennummernplatzhalter 4"/>
          <p:cNvSpPr>
            <a:spLocks noGrp="1"/>
          </p:cNvSpPr>
          <p:nvPr>
            <p:ph type="sldNum" sz="quarter" idx="12"/>
          </p:nvPr>
        </p:nvSpPr>
        <p:spPr/>
        <p:txBody>
          <a:bodyPr/>
          <a:lstStyle/>
          <a:p>
            <a:fld id="{1206269C-C24E-4E80-9A4B-E7E19BB59A67}" type="slidenum">
              <a:rPr lang="de-AT" smtClean="0"/>
              <a:pPr/>
              <a:t>21</a:t>
            </a:fld>
            <a:endParaRPr lang="de-AT" dirty="0"/>
          </a:p>
        </p:txBody>
      </p:sp>
      <p:pic>
        <p:nvPicPr>
          <p:cNvPr id="3" name="Grafik 2"/>
          <p:cNvPicPr>
            <a:picLocks noChangeAspect="1"/>
          </p:cNvPicPr>
          <p:nvPr/>
        </p:nvPicPr>
        <p:blipFill rotWithShape="1">
          <a:blip r:embed="rId3"/>
          <a:srcRect t="8338" b="804"/>
          <a:stretch/>
        </p:blipFill>
        <p:spPr>
          <a:xfrm>
            <a:off x="539750" y="1456911"/>
            <a:ext cx="7475491" cy="4930091"/>
          </a:xfrm>
          <a:prstGeom prst="rect">
            <a:avLst/>
          </a:prstGeom>
          <a:ln w="19050">
            <a:solidFill>
              <a:srgbClr val="B5007C"/>
            </a:solidFill>
          </a:ln>
        </p:spPr>
      </p:pic>
    </p:spTree>
    <p:extLst>
      <p:ext uri="{BB962C8B-B14F-4D97-AF65-F5344CB8AC3E}">
        <p14:creationId xmlns:p14="http://schemas.microsoft.com/office/powerpoint/2010/main" val="338188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1206269C-C24E-4E80-9A4B-E7E19BB59A67}" type="slidenum">
              <a:rPr lang="de-AT" smtClean="0"/>
              <a:pPr/>
              <a:t>22</a:t>
            </a:fld>
            <a:endParaRPr lang="de-AT" dirty="0"/>
          </a:p>
        </p:txBody>
      </p:sp>
      <p:pic>
        <p:nvPicPr>
          <p:cNvPr id="6" name="Grafik 5"/>
          <p:cNvPicPr>
            <a:picLocks noChangeAspect="1"/>
          </p:cNvPicPr>
          <p:nvPr/>
        </p:nvPicPr>
        <p:blipFill rotWithShape="1">
          <a:blip r:embed="rId3">
            <a:extLst>
              <a:ext uri="{28A0092B-C50C-407E-A947-70E740481C1C}">
                <a14:useLocalDpi xmlns:a14="http://schemas.microsoft.com/office/drawing/2010/main" val="0"/>
              </a:ext>
            </a:extLst>
          </a:blip>
          <a:srcRect t="6665" b="23782"/>
          <a:stretch/>
        </p:blipFill>
        <p:spPr>
          <a:xfrm>
            <a:off x="332308" y="989312"/>
            <a:ext cx="7869996" cy="5397690"/>
          </a:xfrm>
          <a:prstGeom prst="rect">
            <a:avLst/>
          </a:prstGeom>
        </p:spPr>
      </p:pic>
    </p:spTree>
    <p:extLst>
      <p:ext uri="{BB962C8B-B14F-4D97-AF65-F5344CB8AC3E}">
        <p14:creationId xmlns:p14="http://schemas.microsoft.com/office/powerpoint/2010/main" val="26416204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1206269C-C24E-4E80-9A4B-E7E19BB59A67}" type="slidenum">
              <a:rPr lang="de-AT" smtClean="0"/>
              <a:pPr/>
              <a:t>23</a:t>
            </a:fld>
            <a:endParaRPr lang="de-AT" dirty="0"/>
          </a:p>
        </p:txBody>
      </p:sp>
      <p:graphicFrame>
        <p:nvGraphicFramePr>
          <p:cNvPr id="4" name="Diagramm 3"/>
          <p:cNvGraphicFramePr/>
          <p:nvPr>
            <p:extLst>
              <p:ext uri="{D42A27DB-BD31-4B8C-83A1-F6EECF244321}">
                <p14:modId xmlns:p14="http://schemas.microsoft.com/office/powerpoint/2010/main" val="3389950094"/>
              </p:ext>
            </p:extLst>
          </p:nvPr>
        </p:nvGraphicFramePr>
        <p:xfrm>
          <a:off x="2380154" y="2206510"/>
          <a:ext cx="4907815"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3263762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6264" y="912275"/>
            <a:ext cx="7978525" cy="450700"/>
          </a:xfrm>
        </p:spPr>
        <p:txBody>
          <a:bodyPr/>
          <a:lstStyle/>
          <a:p>
            <a:r>
              <a:rPr lang="de-AT" dirty="0">
                <a:latin typeface="+mn-lt"/>
                <a:cs typeface="Calibri" panose="020F0502020204030204" pitchFamily="34" charset="0"/>
              </a:rPr>
              <a:t>Ausschnitt: Darstellung Klassenergebnis (1/2)</a:t>
            </a:r>
            <a:endParaRPr lang="de-DE" dirty="0">
              <a:latin typeface="+mn-lt"/>
              <a:cs typeface="Calibri" panose="020F0502020204030204" pitchFamily="34" charset="0"/>
            </a:endParaRPr>
          </a:p>
        </p:txBody>
      </p:sp>
      <p:sp>
        <p:nvSpPr>
          <p:cNvPr id="6" name="Foliennummernplatzhalter 5"/>
          <p:cNvSpPr>
            <a:spLocks noGrp="1"/>
          </p:cNvSpPr>
          <p:nvPr>
            <p:ph type="sldNum" sz="quarter" idx="12"/>
          </p:nvPr>
        </p:nvSpPr>
        <p:spPr/>
        <p:txBody>
          <a:bodyPr/>
          <a:lstStyle/>
          <a:p>
            <a:fld id="{1206269C-C24E-4E80-9A4B-E7E19BB59A67}" type="slidenum">
              <a:rPr lang="de-AT" smtClean="0"/>
              <a:pPr/>
              <a:t>24</a:t>
            </a:fld>
            <a:endParaRPr lang="de-AT" dirty="0"/>
          </a:p>
        </p:txBody>
      </p:sp>
      <p:pic>
        <p:nvPicPr>
          <p:cNvPr id="3" name="Grafik 2"/>
          <p:cNvPicPr>
            <a:picLocks noChangeAspect="1"/>
          </p:cNvPicPr>
          <p:nvPr/>
        </p:nvPicPr>
        <p:blipFill>
          <a:blip r:embed="rId3"/>
          <a:stretch>
            <a:fillRect/>
          </a:stretch>
        </p:blipFill>
        <p:spPr>
          <a:xfrm>
            <a:off x="1489676" y="1598874"/>
            <a:ext cx="5998052" cy="4839550"/>
          </a:xfrm>
          <a:prstGeom prst="rect">
            <a:avLst/>
          </a:prstGeom>
        </p:spPr>
      </p:pic>
    </p:spTree>
    <p:extLst>
      <p:ext uri="{BB962C8B-B14F-4D97-AF65-F5344CB8AC3E}">
        <p14:creationId xmlns:p14="http://schemas.microsoft.com/office/powerpoint/2010/main" val="1586126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1055527"/>
            <a:ext cx="7978525" cy="829455"/>
          </a:xfrm>
        </p:spPr>
        <p:txBody>
          <a:bodyPr/>
          <a:lstStyle/>
          <a:p>
            <a:r>
              <a:rPr lang="de-AT" dirty="0">
                <a:latin typeface="+mn-lt"/>
                <a:cs typeface="Calibri" panose="020F0502020204030204" pitchFamily="34" charset="0"/>
              </a:rPr>
              <a:t>Ausschnitt: Darstellung Klassenergebnis (2/2)</a:t>
            </a:r>
            <a:endParaRPr lang="de-DE" dirty="0">
              <a:latin typeface="+mn-lt"/>
              <a:cs typeface="Calibri" panose="020F0502020204030204" pitchFamily="34" charset="0"/>
            </a:endParaRPr>
          </a:p>
        </p:txBody>
      </p:sp>
      <p:sp>
        <p:nvSpPr>
          <p:cNvPr id="6" name="Foliennummernplatzhalter 5"/>
          <p:cNvSpPr>
            <a:spLocks noGrp="1"/>
          </p:cNvSpPr>
          <p:nvPr>
            <p:ph type="sldNum" sz="quarter" idx="12"/>
          </p:nvPr>
        </p:nvSpPr>
        <p:spPr/>
        <p:txBody>
          <a:bodyPr/>
          <a:lstStyle/>
          <a:p>
            <a:fld id="{1206269C-C24E-4E80-9A4B-E7E19BB59A67}" type="slidenum">
              <a:rPr lang="de-AT" smtClean="0"/>
              <a:pPr/>
              <a:t>25</a:t>
            </a:fld>
            <a:endParaRPr lang="de-AT" dirty="0"/>
          </a:p>
        </p:txBody>
      </p:sp>
      <p:pic>
        <p:nvPicPr>
          <p:cNvPr id="3" name="Grafik 2"/>
          <p:cNvPicPr>
            <a:picLocks noChangeAspect="1"/>
          </p:cNvPicPr>
          <p:nvPr/>
        </p:nvPicPr>
        <p:blipFill>
          <a:blip r:embed="rId3"/>
          <a:stretch>
            <a:fillRect/>
          </a:stretch>
        </p:blipFill>
        <p:spPr>
          <a:xfrm>
            <a:off x="438925" y="1832120"/>
            <a:ext cx="8079600" cy="4377998"/>
          </a:xfrm>
          <a:prstGeom prst="rect">
            <a:avLst/>
          </a:prstGeom>
        </p:spPr>
      </p:pic>
      <p:pic>
        <p:nvPicPr>
          <p:cNvPr id="5" name="Grafik 4">
            <a:extLst>
              <a:ext uri="{FF2B5EF4-FFF2-40B4-BE49-F238E27FC236}">
                <a16:creationId xmlns:a16="http://schemas.microsoft.com/office/drawing/2014/main" id="{1A4D01AA-3024-4295-9E86-09B9FA0E5442}"/>
              </a:ext>
            </a:extLst>
          </p:cNvPr>
          <p:cNvPicPr>
            <a:picLocks noChangeAspect="1"/>
          </p:cNvPicPr>
          <p:nvPr/>
        </p:nvPicPr>
        <p:blipFill rotWithShape="1">
          <a:blip r:embed="rId4"/>
          <a:srcRect t="16949"/>
          <a:stretch/>
        </p:blipFill>
        <p:spPr>
          <a:xfrm>
            <a:off x="625475" y="3104568"/>
            <a:ext cx="3750582" cy="3549134"/>
          </a:xfrm>
          <a:prstGeom prst="rect">
            <a:avLst/>
          </a:prstGeom>
        </p:spPr>
      </p:pic>
    </p:spTree>
    <p:extLst>
      <p:ext uri="{BB962C8B-B14F-4D97-AF65-F5344CB8AC3E}">
        <p14:creationId xmlns:p14="http://schemas.microsoft.com/office/powerpoint/2010/main" val="3695611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6264" y="912275"/>
            <a:ext cx="7978525" cy="450700"/>
          </a:xfrm>
        </p:spPr>
        <p:txBody>
          <a:bodyPr/>
          <a:lstStyle/>
          <a:p>
            <a:r>
              <a:rPr lang="de-AT" dirty="0">
                <a:latin typeface="+mn-lt"/>
                <a:cs typeface="Calibri" panose="020F0502020204030204" pitchFamily="34" charset="0"/>
              </a:rPr>
              <a:t>Laufbahngestaltungskompetenzen </a:t>
            </a:r>
            <a:endParaRPr lang="de-DE" dirty="0">
              <a:latin typeface="+mn-lt"/>
              <a:cs typeface="Calibri" panose="020F0502020204030204" pitchFamily="34" charset="0"/>
            </a:endParaRPr>
          </a:p>
        </p:txBody>
      </p:sp>
      <p:sp>
        <p:nvSpPr>
          <p:cNvPr id="6" name="Foliennummernplatzhalter 5"/>
          <p:cNvSpPr>
            <a:spLocks noGrp="1"/>
          </p:cNvSpPr>
          <p:nvPr>
            <p:ph type="sldNum" sz="quarter" idx="12"/>
          </p:nvPr>
        </p:nvSpPr>
        <p:spPr/>
        <p:txBody>
          <a:bodyPr/>
          <a:lstStyle/>
          <a:p>
            <a:fld id="{1206269C-C24E-4E80-9A4B-E7E19BB59A67}" type="slidenum">
              <a:rPr lang="de-AT" smtClean="0"/>
              <a:pPr/>
              <a:t>26</a:t>
            </a:fld>
            <a:endParaRPr lang="de-AT" dirty="0"/>
          </a:p>
        </p:txBody>
      </p:sp>
      <p:pic>
        <p:nvPicPr>
          <p:cNvPr id="3" name="Grafik 2"/>
          <p:cNvPicPr>
            <a:picLocks noChangeAspect="1"/>
          </p:cNvPicPr>
          <p:nvPr/>
        </p:nvPicPr>
        <p:blipFill rotWithShape="1">
          <a:blip r:embed="rId3"/>
          <a:srcRect r="1949" b="56550"/>
          <a:stretch/>
        </p:blipFill>
        <p:spPr>
          <a:xfrm>
            <a:off x="777791" y="1773045"/>
            <a:ext cx="7329146" cy="2620535"/>
          </a:xfrm>
          <a:prstGeom prst="rect">
            <a:avLst/>
          </a:prstGeom>
        </p:spPr>
      </p:pic>
    </p:spTree>
    <p:extLst>
      <p:ext uri="{BB962C8B-B14F-4D97-AF65-F5344CB8AC3E}">
        <p14:creationId xmlns:p14="http://schemas.microsoft.com/office/powerpoint/2010/main" val="29681245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6264" y="912275"/>
            <a:ext cx="7978525" cy="450700"/>
          </a:xfrm>
        </p:spPr>
        <p:txBody>
          <a:bodyPr/>
          <a:lstStyle/>
          <a:p>
            <a:r>
              <a:rPr lang="de-AT" dirty="0">
                <a:latin typeface="+mn-lt"/>
                <a:cs typeface="Calibri" panose="020F0502020204030204" pitchFamily="34" charset="0"/>
              </a:rPr>
              <a:t>Schulerfolgskriterien</a:t>
            </a:r>
            <a:endParaRPr lang="de-DE" dirty="0">
              <a:latin typeface="+mn-lt"/>
              <a:cs typeface="Calibri" panose="020F0502020204030204" pitchFamily="34" charset="0"/>
            </a:endParaRPr>
          </a:p>
        </p:txBody>
      </p:sp>
      <p:sp>
        <p:nvSpPr>
          <p:cNvPr id="6" name="Foliennummernplatzhalter 5"/>
          <p:cNvSpPr>
            <a:spLocks noGrp="1"/>
          </p:cNvSpPr>
          <p:nvPr>
            <p:ph type="sldNum" sz="quarter" idx="12"/>
          </p:nvPr>
        </p:nvSpPr>
        <p:spPr/>
        <p:txBody>
          <a:bodyPr/>
          <a:lstStyle/>
          <a:p>
            <a:fld id="{1206269C-C24E-4E80-9A4B-E7E19BB59A67}" type="slidenum">
              <a:rPr lang="de-AT" smtClean="0"/>
              <a:pPr/>
              <a:t>27</a:t>
            </a:fld>
            <a:endParaRPr lang="de-AT" dirty="0"/>
          </a:p>
        </p:txBody>
      </p:sp>
      <p:pic>
        <p:nvPicPr>
          <p:cNvPr id="3" name="Grafik 2"/>
          <p:cNvPicPr>
            <a:picLocks noChangeAspect="1"/>
          </p:cNvPicPr>
          <p:nvPr/>
        </p:nvPicPr>
        <p:blipFill rotWithShape="1">
          <a:blip r:embed="rId3"/>
          <a:srcRect t="42156" b="37875"/>
          <a:stretch/>
        </p:blipFill>
        <p:spPr>
          <a:xfrm>
            <a:off x="626264" y="2826833"/>
            <a:ext cx="7474792" cy="1204333"/>
          </a:xfrm>
          <a:prstGeom prst="rect">
            <a:avLst/>
          </a:prstGeom>
        </p:spPr>
      </p:pic>
    </p:spTree>
    <p:extLst>
      <p:ext uri="{BB962C8B-B14F-4D97-AF65-F5344CB8AC3E}">
        <p14:creationId xmlns:p14="http://schemas.microsoft.com/office/powerpoint/2010/main" val="3483644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1055527"/>
            <a:ext cx="7978525" cy="829455"/>
          </a:xfrm>
        </p:spPr>
        <p:txBody>
          <a:bodyPr/>
          <a:lstStyle/>
          <a:p>
            <a:r>
              <a:rPr lang="de-DE" dirty="0">
                <a:latin typeface="+mn-lt"/>
                <a:cs typeface="Calibri" panose="020F0502020204030204" pitchFamily="34" charset="0"/>
              </a:rPr>
              <a:t>Statistik zu den ausgegebenen Empfehlungstexten </a:t>
            </a:r>
          </a:p>
        </p:txBody>
      </p:sp>
      <p:sp>
        <p:nvSpPr>
          <p:cNvPr id="6" name="Foliennummernplatzhalter 5"/>
          <p:cNvSpPr>
            <a:spLocks noGrp="1"/>
          </p:cNvSpPr>
          <p:nvPr>
            <p:ph type="sldNum" sz="quarter" idx="12"/>
          </p:nvPr>
        </p:nvSpPr>
        <p:spPr/>
        <p:txBody>
          <a:bodyPr/>
          <a:lstStyle/>
          <a:p>
            <a:fld id="{1206269C-C24E-4E80-9A4B-E7E19BB59A67}" type="slidenum">
              <a:rPr lang="de-AT" smtClean="0"/>
              <a:pPr/>
              <a:t>28</a:t>
            </a:fld>
            <a:endParaRPr lang="de-AT" dirty="0"/>
          </a:p>
        </p:txBody>
      </p:sp>
      <p:pic>
        <p:nvPicPr>
          <p:cNvPr id="8" name="Grafik 7">
            <a:extLst>
              <a:ext uri="{FF2B5EF4-FFF2-40B4-BE49-F238E27FC236}">
                <a16:creationId xmlns:a16="http://schemas.microsoft.com/office/drawing/2014/main" id="{19271FF5-E6FB-4E7E-9B10-989DA72C5EAA}"/>
              </a:ext>
            </a:extLst>
          </p:cNvPr>
          <p:cNvPicPr>
            <a:picLocks noChangeAspect="1"/>
          </p:cNvPicPr>
          <p:nvPr/>
        </p:nvPicPr>
        <p:blipFill>
          <a:blip r:embed="rId3"/>
          <a:stretch>
            <a:fillRect/>
          </a:stretch>
        </p:blipFill>
        <p:spPr>
          <a:xfrm>
            <a:off x="2622550" y="1739590"/>
            <a:ext cx="3150026" cy="4432610"/>
          </a:xfrm>
          <a:prstGeom prst="rect">
            <a:avLst/>
          </a:prstGeom>
        </p:spPr>
      </p:pic>
    </p:spTree>
    <p:extLst>
      <p:ext uri="{BB962C8B-B14F-4D97-AF65-F5344CB8AC3E}">
        <p14:creationId xmlns:p14="http://schemas.microsoft.com/office/powerpoint/2010/main" val="40132598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6264" y="912275"/>
            <a:ext cx="7978525" cy="450700"/>
          </a:xfrm>
        </p:spPr>
        <p:txBody>
          <a:bodyPr/>
          <a:lstStyle/>
          <a:p>
            <a:r>
              <a:rPr lang="de-AT" dirty="0">
                <a:latin typeface="+mn-lt"/>
                <a:cs typeface="Calibri" panose="020F0502020204030204" pitchFamily="34" charset="0"/>
              </a:rPr>
              <a:t>Schulische Fächerinteressen </a:t>
            </a:r>
            <a:endParaRPr lang="de-DE" dirty="0">
              <a:latin typeface="+mn-lt"/>
              <a:cs typeface="Calibri" panose="020F0502020204030204" pitchFamily="34" charset="0"/>
            </a:endParaRPr>
          </a:p>
        </p:txBody>
      </p:sp>
      <p:sp>
        <p:nvSpPr>
          <p:cNvPr id="6" name="Foliennummernplatzhalter 5"/>
          <p:cNvSpPr>
            <a:spLocks noGrp="1"/>
          </p:cNvSpPr>
          <p:nvPr>
            <p:ph type="sldNum" sz="quarter" idx="12"/>
          </p:nvPr>
        </p:nvSpPr>
        <p:spPr/>
        <p:txBody>
          <a:bodyPr/>
          <a:lstStyle/>
          <a:p>
            <a:fld id="{1206269C-C24E-4E80-9A4B-E7E19BB59A67}" type="slidenum">
              <a:rPr lang="de-AT" smtClean="0"/>
              <a:pPr/>
              <a:t>29</a:t>
            </a:fld>
            <a:endParaRPr lang="de-AT" dirty="0"/>
          </a:p>
        </p:txBody>
      </p:sp>
      <p:pic>
        <p:nvPicPr>
          <p:cNvPr id="5" name="Grafik 4">
            <a:extLst>
              <a:ext uri="{FF2B5EF4-FFF2-40B4-BE49-F238E27FC236}">
                <a16:creationId xmlns:a16="http://schemas.microsoft.com/office/drawing/2014/main" id="{ED1728EC-FE67-42A3-B6EB-77783287C9CA}"/>
              </a:ext>
            </a:extLst>
          </p:cNvPr>
          <p:cNvPicPr>
            <a:picLocks noChangeAspect="1"/>
          </p:cNvPicPr>
          <p:nvPr/>
        </p:nvPicPr>
        <p:blipFill>
          <a:blip r:embed="rId3"/>
          <a:stretch>
            <a:fillRect/>
          </a:stretch>
        </p:blipFill>
        <p:spPr>
          <a:xfrm>
            <a:off x="828046" y="2129883"/>
            <a:ext cx="8021416" cy="3044283"/>
          </a:xfrm>
          <a:prstGeom prst="rect">
            <a:avLst/>
          </a:prstGeom>
        </p:spPr>
      </p:pic>
    </p:spTree>
    <p:extLst>
      <p:ext uri="{BB962C8B-B14F-4D97-AF65-F5344CB8AC3E}">
        <p14:creationId xmlns:p14="http://schemas.microsoft.com/office/powerpoint/2010/main" val="1334952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3CFE80-1BF7-4E91-B290-A3AC9CAB12D5}"/>
              </a:ext>
            </a:extLst>
          </p:cNvPr>
          <p:cNvSpPr>
            <a:spLocks noGrp="1"/>
          </p:cNvSpPr>
          <p:nvPr>
            <p:ph type="title"/>
          </p:nvPr>
        </p:nvSpPr>
        <p:spPr/>
        <p:txBody>
          <a:bodyPr/>
          <a:lstStyle/>
          <a:p>
            <a:pPr marL="0" indent="0" algn="ctr">
              <a:buNone/>
            </a:pPr>
            <a:r>
              <a:rPr lang="de-AT" sz="2400" b="1" spc="15" dirty="0">
                <a:solidFill>
                  <a:schemeClr val="accent3">
                    <a:lumMod val="60000"/>
                    <a:lumOff val="40000"/>
                  </a:schemeClr>
                </a:solidFill>
                <a:effectLst/>
                <a:latin typeface="Source Sans Pro" panose="020B0503030403020204" pitchFamily="34" charset="0"/>
                <a:ea typeface="Times New Roman" panose="02020603050405020304" pitchFamily="18" charset="0"/>
                <a:cs typeface="Times New Roman" panose="02020603050405020304" pitchFamily="18" charset="0"/>
              </a:rPr>
              <a:t>Qualitätsvolle Umsetzung von “</a:t>
            </a:r>
            <a:r>
              <a:rPr lang="de-AT" sz="2400" b="1" spc="15" dirty="0" err="1">
                <a:solidFill>
                  <a:schemeClr val="accent3">
                    <a:lumMod val="60000"/>
                    <a:lumOff val="40000"/>
                  </a:schemeClr>
                </a:solidFill>
                <a:effectLst/>
                <a:latin typeface="Source Sans Pro" panose="020B0503030403020204" pitchFamily="34" charset="0"/>
                <a:ea typeface="Times New Roman" panose="02020603050405020304" pitchFamily="18" charset="0"/>
                <a:cs typeface="Times New Roman" panose="02020603050405020304" pitchFamily="18" charset="0"/>
              </a:rPr>
              <a:t>ibobb</a:t>
            </a:r>
            <a:r>
              <a:rPr lang="de-AT" sz="2400" b="1" spc="15" dirty="0">
                <a:solidFill>
                  <a:schemeClr val="accent3">
                    <a:lumMod val="60000"/>
                    <a:lumOff val="40000"/>
                  </a:schemeClr>
                </a:solidFill>
                <a:effectLst/>
                <a:latin typeface="Source Sans Pro" panose="020B0503030403020204" pitchFamily="34" charset="0"/>
                <a:ea typeface="Times New Roman" panose="02020603050405020304" pitchFamily="18" charset="0"/>
                <a:cs typeface="Times New Roman" panose="02020603050405020304" pitchFamily="18" charset="0"/>
              </a:rPr>
              <a:t>“</a:t>
            </a:r>
          </a:p>
        </p:txBody>
      </p:sp>
      <p:sp>
        <p:nvSpPr>
          <p:cNvPr id="3" name="Textplatzhalter 2">
            <a:extLst>
              <a:ext uri="{FF2B5EF4-FFF2-40B4-BE49-F238E27FC236}">
                <a16:creationId xmlns:a16="http://schemas.microsoft.com/office/drawing/2014/main" id="{F3D85D0F-EB4A-45C4-84EC-761F2DA76C12}"/>
              </a:ext>
            </a:extLst>
          </p:cNvPr>
          <p:cNvSpPr>
            <a:spLocks noGrp="1"/>
          </p:cNvSpPr>
          <p:nvPr>
            <p:ph type="body" sz="quarter" idx="13"/>
          </p:nvPr>
        </p:nvSpPr>
        <p:spPr/>
        <p:txBody>
          <a:bodyPr/>
          <a:lstStyle/>
          <a:p>
            <a:pPr marL="0" indent="0" algn="ctr">
              <a:buNone/>
            </a:pPr>
            <a:endParaRPr lang="de-AT" sz="2000" b="1" spc="15" dirty="0">
              <a:solidFill>
                <a:srgbClr val="000000"/>
              </a:solidFill>
              <a:effectLst/>
              <a:latin typeface="Source Sans Pro" panose="020B0503030403020204" pitchFamily="34" charset="0"/>
              <a:ea typeface="Times New Roman" panose="02020603050405020304" pitchFamily="18" charset="0"/>
              <a:cs typeface="Times New Roman" panose="02020603050405020304" pitchFamily="18" charset="0"/>
            </a:endParaRPr>
          </a:p>
          <a:p>
            <a:r>
              <a:rPr lang="de-AT" sz="2000" spc="15" dirty="0">
                <a:solidFill>
                  <a:srgbClr val="000000"/>
                </a:solidFill>
                <a:effectLst/>
                <a:latin typeface="Source Sans Pro" panose="020B0503030403020204" pitchFamily="34" charset="0"/>
                <a:ea typeface="Times New Roman" panose="02020603050405020304" pitchFamily="18" charset="0"/>
                <a:cs typeface="Times New Roman" panose="02020603050405020304" pitchFamily="18" charset="0"/>
              </a:rPr>
              <a:t>Erstellung/Implementierung eines </a:t>
            </a:r>
            <a:r>
              <a:rPr lang="de-AT" sz="2000" spc="15" dirty="0" err="1">
                <a:solidFill>
                  <a:srgbClr val="000000"/>
                </a:solidFill>
                <a:effectLst/>
                <a:latin typeface="Source Sans Pro" panose="020B0503030403020204" pitchFamily="34" charset="0"/>
                <a:ea typeface="Times New Roman" panose="02020603050405020304" pitchFamily="18" charset="0"/>
                <a:cs typeface="Times New Roman" panose="02020603050405020304" pitchFamily="18" charset="0"/>
              </a:rPr>
              <a:t>ibobb</a:t>
            </a:r>
            <a:r>
              <a:rPr lang="de-AT" sz="2000" spc="15" dirty="0">
                <a:solidFill>
                  <a:srgbClr val="000000"/>
                </a:solidFill>
                <a:effectLst/>
                <a:latin typeface="Source Sans Pro" panose="020B0503030403020204" pitchFamily="34" charset="0"/>
                <a:ea typeface="Times New Roman" panose="02020603050405020304" pitchFamily="18" charset="0"/>
                <a:cs typeface="Times New Roman" panose="02020603050405020304" pitchFamily="18" charset="0"/>
              </a:rPr>
              <a:t>-Umsetzungskonzeptes (</a:t>
            </a:r>
            <a:r>
              <a:rPr lang="de-AT" sz="2000" b="1" spc="15" dirty="0">
                <a:solidFill>
                  <a:srgbClr val="000000"/>
                </a:solidFill>
                <a:effectLst/>
                <a:latin typeface="Source Sans Pro" panose="020B0503030403020204" pitchFamily="34" charset="0"/>
                <a:ea typeface="Times New Roman" panose="02020603050405020304" pitchFamily="18" charset="0"/>
                <a:cs typeface="Times New Roman" panose="02020603050405020304" pitchFamily="18" charset="0"/>
              </a:rPr>
              <a:t>BO-Koordinator, Schüler- und Bildungsberater, Schulleitung </a:t>
            </a:r>
            <a:r>
              <a:rPr lang="de-AT" sz="2000" spc="15" dirty="0">
                <a:solidFill>
                  <a:srgbClr val="000000"/>
                </a:solidFill>
                <a:effectLst/>
                <a:latin typeface="Source Sans Pro" panose="020B0503030403020204" pitchFamily="34" charset="0"/>
                <a:ea typeface="Times New Roman" panose="02020603050405020304" pitchFamily="18" charset="0"/>
                <a:cs typeface="Times New Roman" panose="02020603050405020304" pitchFamily="18" charset="0"/>
              </a:rPr>
              <a:t>)</a:t>
            </a:r>
          </a:p>
          <a:p>
            <a:r>
              <a:rPr lang="de-AT" sz="2000" spc="15" dirty="0">
                <a:solidFill>
                  <a:srgbClr val="000000"/>
                </a:solidFill>
                <a:effectLst/>
                <a:latin typeface="Source Sans Pro" panose="020B0503030403020204" pitchFamily="34" charset="0"/>
                <a:ea typeface="Calibri" panose="020F0502020204030204" pitchFamily="34" charset="0"/>
                <a:cs typeface="Times New Roman" panose="02020603050405020304" pitchFamily="18" charset="0"/>
              </a:rPr>
              <a:t>Bildungs- und Berufsorientierung ist Lebensorientierung und somit ein      prinzipielles Anliegen </a:t>
            </a:r>
            <a:r>
              <a:rPr lang="de-AT" sz="2000" b="1" spc="15" dirty="0">
                <a:solidFill>
                  <a:srgbClr val="000000"/>
                </a:solidFill>
                <a:effectLst/>
                <a:latin typeface="Source Sans Pro" panose="020B0503030403020204" pitchFamily="34" charset="0"/>
                <a:ea typeface="Calibri" panose="020F0502020204030204" pitchFamily="34" charset="0"/>
                <a:cs typeface="Times New Roman" panose="02020603050405020304" pitchFamily="18" charset="0"/>
              </a:rPr>
              <a:t>aller Unterrichtsgegenstände</a:t>
            </a:r>
          </a:p>
          <a:p>
            <a:r>
              <a:rPr lang="de-AT" sz="2000" b="1" spc="15" dirty="0">
                <a:solidFill>
                  <a:srgbClr val="000000"/>
                </a:solidFill>
                <a:effectLst/>
                <a:latin typeface="Source Sans Pro" panose="020B0503030403020204" pitchFamily="34" charset="0"/>
                <a:ea typeface="Calibri" panose="020F0502020204030204" pitchFamily="34" charset="0"/>
                <a:cs typeface="Times New Roman" panose="02020603050405020304" pitchFamily="18" charset="0"/>
              </a:rPr>
              <a:t>Eltern/Erziehungsberechtigte</a:t>
            </a:r>
            <a:r>
              <a:rPr lang="de-AT" sz="2000" spc="15" dirty="0">
                <a:solidFill>
                  <a:srgbClr val="000000"/>
                </a:solidFill>
                <a:effectLst/>
                <a:latin typeface="Source Sans Pro" panose="020B0503030403020204" pitchFamily="34" charset="0"/>
                <a:ea typeface="Calibri" panose="020F0502020204030204" pitchFamily="34" charset="0"/>
                <a:cs typeface="Times New Roman" panose="02020603050405020304" pitchFamily="18" charset="0"/>
              </a:rPr>
              <a:t> müssen in den Bildungs- </a:t>
            </a:r>
            <a:r>
              <a:rPr lang="de-AT" sz="2000" spc="15" dirty="0">
                <a:solidFill>
                  <a:srgbClr val="000000"/>
                </a:solidFill>
                <a:latin typeface="Source Sans Pro" panose="020B0503030403020204" pitchFamily="34" charset="0"/>
                <a:ea typeface="Calibri" panose="020F0502020204030204" pitchFamily="34" charset="0"/>
                <a:cs typeface="Times New Roman" panose="02020603050405020304" pitchFamily="18" charset="0"/>
              </a:rPr>
              <a:t>und </a:t>
            </a:r>
            <a:r>
              <a:rPr lang="de-AT" sz="2000" spc="15" dirty="0">
                <a:solidFill>
                  <a:srgbClr val="000000"/>
                </a:solidFill>
                <a:effectLst/>
                <a:latin typeface="Source Sans Pro" panose="020B0503030403020204" pitchFamily="34" charset="0"/>
                <a:ea typeface="Calibri" panose="020F0502020204030204" pitchFamily="34" charset="0"/>
                <a:cs typeface="Times New Roman" panose="02020603050405020304" pitchFamily="18" charset="0"/>
              </a:rPr>
              <a:t>Berufsorientierungsprozess eingebunden werden</a:t>
            </a:r>
            <a:endParaRPr lang="de-AT" sz="2000" dirty="0"/>
          </a:p>
        </p:txBody>
      </p:sp>
      <p:sp>
        <p:nvSpPr>
          <p:cNvPr id="4" name="Fußzeilenplatzhalter 3">
            <a:extLst>
              <a:ext uri="{FF2B5EF4-FFF2-40B4-BE49-F238E27FC236}">
                <a16:creationId xmlns:a16="http://schemas.microsoft.com/office/drawing/2014/main" id="{8C17672A-25B2-4678-87EC-16809AB7BB5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400" b="0" i="0" u="none" strike="noStrike" kern="1200" cap="none" spc="0" normalizeH="0" baseline="0" noProof="0">
                <a:ln>
                  <a:noFill/>
                </a:ln>
                <a:solidFill>
                  <a:srgbClr val="000000"/>
                </a:solidFill>
                <a:effectLst/>
                <a:uLnTx/>
                <a:uFillTx/>
                <a:latin typeface="Corbel"/>
                <a:ea typeface="+mn-ea"/>
                <a:cs typeface="+mn-cs"/>
              </a:rPr>
              <a:t>Präsentationstitel</a:t>
            </a:r>
            <a:endParaRPr kumimoji="0" lang="de-AT" sz="1400" b="0" i="0" u="none" strike="noStrike" kern="1200" cap="none" spc="0" normalizeH="0" baseline="0" noProof="0" dirty="0">
              <a:ln>
                <a:noFill/>
              </a:ln>
              <a:solidFill>
                <a:srgbClr val="000000"/>
              </a:solidFill>
              <a:effectLst/>
              <a:uLnTx/>
              <a:uFillTx/>
              <a:latin typeface="Corbel"/>
              <a:ea typeface="+mn-ea"/>
              <a:cs typeface="+mn-cs"/>
            </a:endParaRPr>
          </a:p>
        </p:txBody>
      </p:sp>
      <p:sp>
        <p:nvSpPr>
          <p:cNvPr id="5" name="Foliennummernplatzhalter 4">
            <a:extLst>
              <a:ext uri="{FF2B5EF4-FFF2-40B4-BE49-F238E27FC236}">
                <a16:creationId xmlns:a16="http://schemas.microsoft.com/office/drawing/2014/main" id="{665CBBD6-CA6B-4865-8368-3F22698B3B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6269C-C24E-4E80-9A4B-E7E19BB59A67}" type="slidenum">
              <a:rPr kumimoji="0" lang="de-AT" sz="14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AT" sz="1400" b="0" i="0" u="none" strike="noStrike" kern="1200" cap="none" spc="0" normalizeH="0" baseline="0" noProof="0" dirty="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16310992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6264" y="912275"/>
            <a:ext cx="7978525" cy="450700"/>
          </a:xfrm>
        </p:spPr>
        <p:txBody>
          <a:bodyPr/>
          <a:lstStyle/>
          <a:p>
            <a:r>
              <a:rPr lang="de-AT" dirty="0">
                <a:latin typeface="+mn-lt"/>
                <a:cs typeface="Calibri" panose="020F0502020204030204" pitchFamily="34" charset="0"/>
              </a:rPr>
              <a:t>Darstellung Klassenergebnis - Zusammenfassung</a:t>
            </a:r>
            <a:endParaRPr lang="de-DE" dirty="0">
              <a:latin typeface="+mn-lt"/>
              <a:cs typeface="Calibri" panose="020F0502020204030204" pitchFamily="34" charset="0"/>
            </a:endParaRPr>
          </a:p>
        </p:txBody>
      </p:sp>
      <p:sp>
        <p:nvSpPr>
          <p:cNvPr id="6" name="Foliennummernplatzhalter 5"/>
          <p:cNvSpPr>
            <a:spLocks noGrp="1"/>
          </p:cNvSpPr>
          <p:nvPr>
            <p:ph type="sldNum" sz="quarter" idx="12"/>
          </p:nvPr>
        </p:nvSpPr>
        <p:spPr/>
        <p:txBody>
          <a:bodyPr/>
          <a:lstStyle/>
          <a:p>
            <a:fld id="{1206269C-C24E-4E80-9A4B-E7E19BB59A67}" type="slidenum">
              <a:rPr lang="de-AT" smtClean="0"/>
              <a:pPr/>
              <a:t>30</a:t>
            </a:fld>
            <a:endParaRPr lang="de-AT" dirty="0"/>
          </a:p>
        </p:txBody>
      </p:sp>
      <p:pic>
        <p:nvPicPr>
          <p:cNvPr id="3" name="Grafik 2"/>
          <p:cNvPicPr>
            <a:picLocks noChangeAspect="1"/>
          </p:cNvPicPr>
          <p:nvPr/>
        </p:nvPicPr>
        <p:blipFill>
          <a:blip r:embed="rId3"/>
          <a:stretch>
            <a:fillRect/>
          </a:stretch>
        </p:blipFill>
        <p:spPr>
          <a:xfrm>
            <a:off x="2749763" y="1594099"/>
            <a:ext cx="3076732" cy="2482472"/>
          </a:xfrm>
          <a:prstGeom prst="rect">
            <a:avLst/>
          </a:prstGeom>
        </p:spPr>
      </p:pic>
      <p:pic>
        <p:nvPicPr>
          <p:cNvPr id="5" name="Grafik 4">
            <a:extLst>
              <a:ext uri="{FF2B5EF4-FFF2-40B4-BE49-F238E27FC236}">
                <a16:creationId xmlns:a16="http://schemas.microsoft.com/office/drawing/2014/main" id="{532178E6-4C61-4AA1-AE2B-57ABC65DE2C7}"/>
              </a:ext>
            </a:extLst>
          </p:cNvPr>
          <p:cNvPicPr>
            <a:picLocks noChangeAspect="1"/>
          </p:cNvPicPr>
          <p:nvPr/>
        </p:nvPicPr>
        <p:blipFill>
          <a:blip r:embed="rId4"/>
          <a:stretch>
            <a:fillRect/>
          </a:stretch>
        </p:blipFill>
        <p:spPr>
          <a:xfrm>
            <a:off x="1183731" y="4336436"/>
            <a:ext cx="6374470" cy="2183916"/>
          </a:xfrm>
          <a:prstGeom prst="rect">
            <a:avLst/>
          </a:prstGeom>
        </p:spPr>
      </p:pic>
    </p:spTree>
    <p:extLst>
      <p:ext uri="{BB962C8B-B14F-4D97-AF65-F5344CB8AC3E}">
        <p14:creationId xmlns:p14="http://schemas.microsoft.com/office/powerpoint/2010/main" val="844757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8584" y="1116903"/>
            <a:ext cx="8394771" cy="772458"/>
          </a:xfrm>
        </p:spPr>
        <p:txBody>
          <a:bodyPr/>
          <a:lstStyle/>
          <a:p>
            <a:r>
              <a:rPr lang="de-AT" dirty="0"/>
              <a:t>Unterstützende </a:t>
            </a:r>
            <a:br>
              <a:rPr lang="de-AT" dirty="0"/>
            </a:br>
            <a:r>
              <a:rPr lang="de-AT" dirty="0"/>
              <a:t>Unterlagen</a:t>
            </a:r>
          </a:p>
        </p:txBody>
      </p:sp>
      <p:graphicFrame>
        <p:nvGraphicFramePr>
          <p:cNvPr id="4" name="Inhaltsplatzhalter 1" descr="In 5 Schritten zum Ziel: ..."/>
          <p:cNvGraphicFramePr>
            <a:graphicFrameLocks noGrp="1"/>
          </p:cNvGraphicFramePr>
          <p:nvPr>
            <p:ph idx="1"/>
            <p:extLst>
              <p:ext uri="{D42A27DB-BD31-4B8C-83A1-F6EECF244321}">
                <p14:modId xmlns:p14="http://schemas.microsoft.com/office/powerpoint/2010/main" val="543766640"/>
              </p:ext>
            </p:extLst>
          </p:nvPr>
        </p:nvGraphicFramePr>
        <p:xfrm>
          <a:off x="203337" y="2824205"/>
          <a:ext cx="8586788" cy="42213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Grafik 2">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7459" y="2695249"/>
            <a:ext cx="1435647" cy="1904993"/>
          </a:xfrm>
          <a:prstGeom prst="rect">
            <a:avLst/>
          </a:prstGeom>
        </p:spPr>
      </p:pic>
      <p:pic>
        <p:nvPicPr>
          <p:cNvPr id="10" name="Grafik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85318" y="1932357"/>
            <a:ext cx="1643506" cy="2223042"/>
          </a:xfrm>
          <a:prstGeom prst="rect">
            <a:avLst/>
          </a:prstGeom>
        </p:spPr>
      </p:pic>
      <p:pic>
        <p:nvPicPr>
          <p:cNvPr id="11" name="Grafik 10"/>
          <p:cNvPicPr>
            <a:picLocks noChangeAspect="1"/>
          </p:cNvPicPr>
          <p:nvPr/>
        </p:nvPicPr>
        <p:blipFill rotWithShape="1">
          <a:blip r:embed="rId12">
            <a:extLst>
              <a:ext uri="{28A0092B-C50C-407E-A947-70E740481C1C}">
                <a14:useLocalDpi xmlns:a14="http://schemas.microsoft.com/office/drawing/2010/main" val="0"/>
              </a:ext>
            </a:extLst>
          </a:blip>
          <a:srcRect l="10214"/>
          <a:stretch/>
        </p:blipFill>
        <p:spPr>
          <a:xfrm>
            <a:off x="3528824" y="1182300"/>
            <a:ext cx="1678750" cy="2465445"/>
          </a:xfrm>
          <a:prstGeom prst="rect">
            <a:avLst/>
          </a:prstGeom>
        </p:spPr>
      </p:pic>
      <p:pic>
        <p:nvPicPr>
          <p:cNvPr id="12" name="Grafik 1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90246" y="1199905"/>
            <a:ext cx="1625664" cy="1942069"/>
          </a:xfrm>
          <a:prstGeom prst="rect">
            <a:avLst/>
          </a:prstGeom>
        </p:spPr>
      </p:pic>
      <p:pic>
        <p:nvPicPr>
          <p:cNvPr id="14" name="Grafik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99517" y="1822958"/>
            <a:ext cx="1836942" cy="1319016"/>
          </a:xfrm>
          <a:prstGeom prst="rect">
            <a:avLst/>
          </a:prstGeom>
        </p:spPr>
      </p:pic>
      <p:sp>
        <p:nvSpPr>
          <p:cNvPr id="15" name="Richtungspfeil 14"/>
          <p:cNvSpPr/>
          <p:nvPr/>
        </p:nvSpPr>
        <p:spPr>
          <a:xfrm>
            <a:off x="4231346" y="5101648"/>
            <a:ext cx="3943463" cy="1101969"/>
          </a:xfrm>
          <a:prstGeom prst="homePlate">
            <a:avLst/>
          </a:prstGeom>
          <a:solidFill>
            <a:srgbClr val="B500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800" b="1" i="0" u="none" strike="noStrike" kern="1200" cap="none" spc="0" normalizeH="0" baseline="0" noProof="0" dirty="0">
                <a:ln>
                  <a:noFill/>
                </a:ln>
                <a:solidFill>
                  <a:srgbClr val="E6EFF3"/>
                </a:solidFill>
                <a:effectLst/>
                <a:uLnTx/>
                <a:uFillTx/>
                <a:latin typeface="Corbel"/>
                <a:ea typeface="+mn-ea"/>
                <a:cs typeface="+mn-cs"/>
              </a:rPr>
              <a:t>Sämtliche Unterlagen unter https://portal.ibobb.at</a:t>
            </a:r>
          </a:p>
        </p:txBody>
      </p:sp>
    </p:spTree>
    <p:custDataLst>
      <p:tags r:id="rId1"/>
    </p:custDataLst>
    <p:extLst>
      <p:ext uri="{BB962C8B-B14F-4D97-AF65-F5344CB8AC3E}">
        <p14:creationId xmlns:p14="http://schemas.microsoft.com/office/powerpoint/2010/main" val="1443980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4026" y="1049855"/>
            <a:ext cx="7978525" cy="460375"/>
          </a:xfrm>
        </p:spPr>
        <p:txBody>
          <a:bodyPr/>
          <a:lstStyle/>
          <a:p>
            <a:pPr algn="ctr"/>
            <a:r>
              <a:rPr lang="de-AT" dirty="0">
                <a:solidFill>
                  <a:srgbClr val="B5007C"/>
                </a:solidFill>
              </a:rPr>
              <a:t>Rechtliche Grundlagen </a:t>
            </a:r>
          </a:p>
        </p:txBody>
      </p:sp>
      <p:sp>
        <p:nvSpPr>
          <p:cNvPr id="3" name="Textplatzhalter 2"/>
          <p:cNvSpPr>
            <a:spLocks noGrp="1"/>
          </p:cNvSpPr>
          <p:nvPr>
            <p:ph type="body" sz="quarter" idx="13"/>
          </p:nvPr>
        </p:nvSpPr>
        <p:spPr>
          <a:xfrm>
            <a:off x="327804" y="1604514"/>
            <a:ext cx="8190971" cy="4595530"/>
          </a:xfrm>
        </p:spPr>
        <p:txBody>
          <a:bodyPr>
            <a:normAutofit fontScale="62500" lnSpcReduction="20000"/>
          </a:bodyPr>
          <a:lstStyle/>
          <a:p>
            <a:pPr>
              <a:lnSpc>
                <a:spcPct val="107000"/>
              </a:lnSpc>
              <a:spcAft>
                <a:spcPts val="230"/>
              </a:spcAft>
            </a:pPr>
            <a:endParaRPr lang="de-AT" sz="1800" dirty="0">
              <a:solidFill>
                <a:srgbClr val="000000"/>
              </a:solidFill>
              <a:effectLst/>
              <a:latin typeface="Corbel" panose="020B0503020204020204" pitchFamily="34" charset="0"/>
              <a:ea typeface="Calibri" panose="020F0502020204030204" pitchFamily="34" charset="0"/>
              <a:cs typeface="Corbel" panose="020B0503020204020204" pitchFamily="34" charset="0"/>
            </a:endParaRPr>
          </a:p>
          <a:p>
            <a:pPr>
              <a:lnSpc>
                <a:spcPct val="107000"/>
              </a:lnSpc>
              <a:spcAft>
                <a:spcPts val="230"/>
              </a:spcAft>
            </a:pPr>
            <a:r>
              <a:rPr lang="de-AT" sz="1800" dirty="0">
                <a:solidFill>
                  <a:srgbClr val="000000"/>
                </a:solidFill>
                <a:effectLst/>
                <a:latin typeface="Corbel" panose="020B0503020204020204" pitchFamily="34" charset="0"/>
                <a:ea typeface="Calibri" panose="020F0502020204030204" pitchFamily="34" charset="0"/>
                <a:cs typeface="Corbel" panose="020B0503020204020204" pitchFamily="34" charset="0"/>
              </a:rPr>
              <a:t>Die </a:t>
            </a:r>
            <a:r>
              <a:rPr lang="de-AT" sz="1800" b="1" dirty="0">
                <a:solidFill>
                  <a:srgbClr val="000000"/>
                </a:solidFill>
                <a:effectLst/>
                <a:latin typeface="Corbel" panose="020B0503020204020204" pitchFamily="34" charset="0"/>
                <a:ea typeface="Calibri" panose="020F0502020204030204" pitchFamily="34" charset="0"/>
                <a:cs typeface="Corbel" panose="020B0503020204020204" pitchFamily="34" charset="0"/>
              </a:rPr>
              <a:t>verbindliche Übung „Bildung- und Berufsorientierung“ </a:t>
            </a:r>
            <a:r>
              <a:rPr lang="de-AT" sz="1800" dirty="0">
                <a:solidFill>
                  <a:srgbClr val="000000"/>
                </a:solidFill>
                <a:effectLst/>
                <a:latin typeface="Corbel" panose="020B0503020204020204" pitchFamily="34" charset="0"/>
                <a:ea typeface="Calibri" panose="020F0502020204030204" pitchFamily="34" charset="0"/>
                <a:cs typeface="Corbel" panose="020B0503020204020204" pitchFamily="34" charset="0"/>
              </a:rPr>
              <a:t>ist lehrplanmäßig in der 7. und 8. Schulstufe vorgesehen.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30"/>
              </a:spcAft>
            </a:pPr>
            <a:endParaRPr lang="de-AT" sz="1800" dirty="0">
              <a:solidFill>
                <a:srgbClr val="000000"/>
              </a:solidFill>
              <a:effectLst/>
              <a:latin typeface="Corbel" panose="020B0503020204020204" pitchFamily="34" charset="0"/>
              <a:ea typeface="Calibri" panose="020F0502020204030204" pitchFamily="34" charset="0"/>
              <a:cs typeface="Corbel" panose="020B0503020204020204" pitchFamily="34" charset="0"/>
            </a:endParaRPr>
          </a:p>
          <a:p>
            <a:pPr>
              <a:lnSpc>
                <a:spcPct val="107000"/>
              </a:lnSpc>
              <a:spcAft>
                <a:spcPts val="230"/>
              </a:spcAft>
            </a:pPr>
            <a:r>
              <a:rPr lang="de-AT" sz="1800" dirty="0">
                <a:solidFill>
                  <a:srgbClr val="000000"/>
                </a:solidFill>
                <a:effectLst/>
                <a:latin typeface="Corbel" panose="020B0503020204020204" pitchFamily="34" charset="0"/>
                <a:ea typeface="Calibri" panose="020F0502020204030204" pitchFamily="34" charset="0"/>
                <a:cs typeface="Corbel" panose="020B0503020204020204" pitchFamily="34" charset="0"/>
              </a:rPr>
              <a:t>Weitere Lehrplanbezüge verweisen darauf, dass es ein pädagogisches Kernanliegen ist, Kinder/ Jugendliche dabei zu unterstützen, eigene Lebenspläne und Vorstellungen von beruflichen Möglichkeiten zu entwickeln (siehe </a:t>
            </a:r>
            <a:r>
              <a:rPr lang="de-AT" sz="1300" dirty="0">
                <a:solidFill>
                  <a:srgbClr val="000000"/>
                </a:solidFill>
                <a:effectLst/>
                <a:latin typeface="Calibri" panose="020F0502020204030204" pitchFamily="34" charset="0"/>
                <a:ea typeface="Calibri" panose="020F0502020204030204" pitchFamily="34" charset="0"/>
                <a:hlinkClick r:id="rId2"/>
              </a:rPr>
              <a:t>https://portal.ibobb.at/unterrichtsthemen/rechtliche-grundlagen/</a:t>
            </a:r>
            <a:r>
              <a:rPr lang="de-AT" sz="1300" dirty="0">
                <a:solidFill>
                  <a:srgbClr val="000000"/>
                </a:solidFill>
                <a:effectLst/>
                <a:latin typeface="Corbel" panose="020B0503020204020204" pitchFamily="34" charset="0"/>
                <a:ea typeface="Calibri" panose="020F0502020204030204" pitchFamily="34" charset="0"/>
                <a:cs typeface="Corbel" panose="020B0503020204020204" pitchFamily="34" charset="0"/>
              </a:rPr>
              <a:t>)</a:t>
            </a:r>
            <a:endParaRPr lang="de-AT" sz="1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de-AT" sz="1800" b="1" dirty="0">
              <a:solidFill>
                <a:srgbClr val="000000"/>
              </a:solidFill>
              <a:effectLst/>
              <a:latin typeface="Corbel" panose="020B0503020204020204" pitchFamily="34" charset="0"/>
              <a:ea typeface="Calibri" panose="020F0502020204030204" pitchFamily="34" charset="0"/>
              <a:cs typeface="Corbel" panose="020B0503020204020204" pitchFamily="34" charset="0"/>
            </a:endParaRPr>
          </a:p>
          <a:p>
            <a:pPr>
              <a:lnSpc>
                <a:spcPct val="107000"/>
              </a:lnSpc>
              <a:spcAft>
                <a:spcPts val="800"/>
              </a:spcAft>
            </a:pPr>
            <a:r>
              <a:rPr lang="de-AT" sz="1800" b="1" dirty="0">
                <a:solidFill>
                  <a:srgbClr val="000000"/>
                </a:solidFill>
                <a:effectLst/>
                <a:latin typeface="Corbel" panose="020B0503020204020204" pitchFamily="34" charset="0"/>
                <a:ea typeface="Calibri" panose="020F0502020204030204" pitchFamily="34" charset="0"/>
                <a:cs typeface="Corbel" panose="020B0503020204020204" pitchFamily="34" charset="0"/>
              </a:rPr>
              <a:t>Individuelle Berufsorientierung </a:t>
            </a:r>
            <a:r>
              <a:rPr lang="de-AT" sz="1800" dirty="0">
                <a:solidFill>
                  <a:srgbClr val="000000"/>
                </a:solidFill>
                <a:effectLst/>
                <a:latin typeface="Corbel" panose="020B0503020204020204" pitchFamily="34" charset="0"/>
                <a:ea typeface="Calibri" panose="020F0502020204030204" pitchFamily="34" charset="0"/>
                <a:cs typeface="Corbel" panose="020B0503020204020204" pitchFamily="34" charset="0"/>
              </a:rPr>
              <a:t>gibt es ab der 8. Schulstufe (§ 13b Abs. 2 SchUG): Diese beinhaltet die Erlaubnis an bis zu 5 Tagen pro Unterrichtsjahr, dem Unterricht zum Zweck einer persönlichen Orientierungsunterstützung fernzubleiben. </a:t>
            </a:r>
            <a:endParaRPr lang="de-AT" sz="1800" dirty="0">
              <a:effectLst/>
              <a:latin typeface="Calibri" panose="020F0502020204030204" pitchFamily="34" charset="0"/>
              <a:ea typeface="Calibri" panose="020F0502020204030204" pitchFamily="34" charset="0"/>
              <a:cs typeface="Times New Roman" panose="02020603050405020304" pitchFamily="18" charset="0"/>
            </a:endParaRPr>
          </a:p>
          <a:p>
            <a:r>
              <a:rPr lang="de-AT" sz="1800" dirty="0">
                <a:solidFill>
                  <a:srgbClr val="000000"/>
                </a:solidFill>
                <a:effectLst/>
                <a:latin typeface="Corbel" panose="020B0503020204020204" pitchFamily="34" charset="0"/>
                <a:ea typeface="Calibri" panose="020F0502020204030204" pitchFamily="34" charset="0"/>
                <a:cs typeface="Corbel" panose="020B0503020204020204" pitchFamily="34" charset="0"/>
              </a:rPr>
              <a:t> </a:t>
            </a:r>
            <a:r>
              <a:rPr lang="de-AT" sz="1800" b="1" dirty="0">
                <a:solidFill>
                  <a:srgbClr val="000000"/>
                </a:solidFill>
                <a:effectLst/>
                <a:latin typeface="Corbel" panose="020B0503020204020204" pitchFamily="34" charset="0"/>
                <a:ea typeface="Calibri" panose="020F0502020204030204" pitchFamily="34" charset="0"/>
                <a:cs typeface="Corbel" panose="020B0503020204020204" pitchFamily="34" charset="0"/>
              </a:rPr>
              <a:t>Rundschreiben 17/2012 </a:t>
            </a:r>
            <a:r>
              <a:rPr lang="de-AT" sz="1800" dirty="0">
                <a:solidFill>
                  <a:srgbClr val="000000"/>
                </a:solidFill>
                <a:effectLst/>
                <a:latin typeface="Corbel" panose="020B0503020204020204" pitchFamily="34" charset="0"/>
                <a:ea typeface="Calibri" panose="020F0502020204030204" pitchFamily="34" charset="0"/>
                <a:cs typeface="Corbel" panose="020B0503020204020204" pitchFamily="34" charset="0"/>
              </a:rPr>
              <a:t>(Maßnahmenkatalog im Bereich </a:t>
            </a:r>
            <a:r>
              <a:rPr lang="de-AT" sz="1800" dirty="0" err="1">
                <a:solidFill>
                  <a:srgbClr val="000000"/>
                </a:solidFill>
                <a:effectLst/>
                <a:latin typeface="Corbel" panose="020B0503020204020204" pitchFamily="34" charset="0"/>
                <a:ea typeface="Calibri" panose="020F0502020204030204" pitchFamily="34" charset="0"/>
                <a:cs typeface="Corbel" panose="020B0503020204020204" pitchFamily="34" charset="0"/>
              </a:rPr>
              <a:t>ibobb</a:t>
            </a:r>
            <a:r>
              <a:rPr lang="de-AT" sz="1800" dirty="0">
                <a:solidFill>
                  <a:srgbClr val="000000"/>
                </a:solidFill>
                <a:effectLst/>
                <a:latin typeface="Corbel" panose="020B0503020204020204" pitchFamily="34" charset="0"/>
                <a:ea typeface="Calibri" panose="020F0502020204030204" pitchFamily="34" charset="0"/>
                <a:cs typeface="Corbel" panose="020B0503020204020204" pitchFamily="34" charset="0"/>
              </a:rPr>
              <a:t> in der 7. und 8. Schulstufe; Verpflichtung zur Erarbeitung eines standortbezogenen Umsetzungskonzepts) </a:t>
            </a:r>
          </a:p>
          <a:p>
            <a:pPr>
              <a:spcAft>
                <a:spcPts val="230"/>
              </a:spcAft>
            </a:pPr>
            <a:r>
              <a:rPr lang="de-AT" sz="1800" b="1" dirty="0">
                <a:solidFill>
                  <a:srgbClr val="000000"/>
                </a:solidFill>
                <a:effectLst/>
                <a:latin typeface="Corbel" panose="020B0503020204020204" pitchFamily="34" charset="0"/>
                <a:ea typeface="Calibri" panose="020F0502020204030204" pitchFamily="34" charset="0"/>
                <a:cs typeface="Corbel" panose="020B0503020204020204" pitchFamily="34" charset="0"/>
              </a:rPr>
              <a:t>Grundsatzerlässe „Berufsorientierungskoordination“ (RS 30/2017) </a:t>
            </a:r>
            <a:r>
              <a:rPr lang="de-AT" sz="1800" dirty="0">
                <a:solidFill>
                  <a:srgbClr val="000000"/>
                </a:solidFill>
                <a:effectLst/>
                <a:latin typeface="Corbel" panose="020B0503020204020204" pitchFamily="34" charset="0"/>
                <a:ea typeface="Calibri" panose="020F0502020204030204" pitchFamily="34" charset="0"/>
                <a:cs typeface="Corbel" panose="020B0503020204020204" pitchFamily="34" charset="0"/>
              </a:rPr>
              <a:t>und </a:t>
            </a:r>
            <a:r>
              <a:rPr lang="de-AT" sz="1800" b="1" dirty="0">
                <a:solidFill>
                  <a:srgbClr val="000000"/>
                </a:solidFill>
                <a:effectLst/>
                <a:latin typeface="Corbel" panose="020B0503020204020204" pitchFamily="34" charset="0"/>
                <a:ea typeface="Calibri" panose="020F0502020204030204" pitchFamily="34" charset="0"/>
                <a:cs typeface="Corbel" panose="020B0503020204020204" pitchFamily="34" charset="0"/>
              </a:rPr>
              <a:t>„Schüler- und Bildungsberatung“ (RS 22/2017) </a:t>
            </a:r>
            <a:r>
              <a:rPr lang="de-AT" sz="1800" dirty="0">
                <a:solidFill>
                  <a:srgbClr val="000000"/>
                </a:solidFill>
                <a:effectLst/>
                <a:latin typeface="Corbel" panose="020B0503020204020204" pitchFamily="34" charset="0"/>
                <a:ea typeface="Calibri" panose="020F0502020204030204" pitchFamily="34" charset="0"/>
                <a:cs typeface="Corbel" panose="020B0503020204020204" pitchFamily="34" charset="0"/>
              </a:rPr>
              <a:t>mit entsprechenden Aufgabenbeschreibungen und Qualifikationserfordernissen. </a:t>
            </a:r>
          </a:p>
          <a:p>
            <a:r>
              <a:rPr lang="de-AT" sz="1800" dirty="0">
                <a:solidFill>
                  <a:srgbClr val="000000"/>
                </a:solidFill>
                <a:effectLst/>
                <a:latin typeface="Corbel" panose="020B0503020204020204" pitchFamily="34" charset="0"/>
                <a:ea typeface="Calibri" panose="020F0502020204030204" pitchFamily="34" charset="0"/>
                <a:cs typeface="Corbel" panose="020B0503020204020204" pitchFamily="34" charset="0"/>
              </a:rPr>
              <a:t>Ein neuer Lehrplan für Berufsorientierung wird voraussichtlich mit 2023 in Kraft treten. Im Sinne der Entwicklung fächerübergreifender Kompetenzen sollen auch andere Unterrichtsgegenstände den Schülerinnen und Schülern Möglichkeiten bieten, Kompetenz-ziele der Bildungs-, Berufs- und Lebensorientierung zu erreichen. </a:t>
            </a:r>
          </a:p>
          <a:p>
            <a:endParaRPr lang="de-AT" sz="1800" dirty="0">
              <a:solidFill>
                <a:srgbClr val="000000"/>
              </a:solidFill>
              <a:effectLst/>
              <a:latin typeface="Corbel" panose="020B0503020204020204" pitchFamily="34" charset="0"/>
              <a:ea typeface="Calibri" panose="020F0502020204030204" pitchFamily="34" charset="0"/>
              <a:cs typeface="Corbel" panose="020B0503020204020204" pitchFamily="34" charset="0"/>
            </a:endParaRPr>
          </a:p>
          <a:p>
            <a:pPr>
              <a:lnSpc>
                <a:spcPct val="100000"/>
              </a:lnSpc>
              <a:spcAft>
                <a:spcPts val="600"/>
              </a:spcAft>
            </a:pPr>
            <a:endParaRPr lang="de-AT" sz="1100" dirty="0"/>
          </a:p>
        </p:txBody>
      </p:sp>
      <p:sp>
        <p:nvSpPr>
          <p:cNvPr id="5" name="Foliennummernplatzhalter 4"/>
          <p:cNvSpPr>
            <a:spLocks noGrp="1"/>
          </p:cNvSpPr>
          <p:nvPr>
            <p:ph type="sldNum" sz="quarter" idx="12"/>
          </p:nvPr>
        </p:nvSpPr>
        <p:spPr/>
        <p:txBody>
          <a:bodyPr/>
          <a:lstStyle/>
          <a:p>
            <a:fld id="{1206269C-C24E-4E80-9A4B-E7E19BB59A67}" type="slidenum">
              <a:rPr lang="de-AT" smtClean="0"/>
              <a:pPr/>
              <a:t>32</a:t>
            </a:fld>
            <a:endParaRPr lang="de-AT" dirty="0"/>
          </a:p>
        </p:txBody>
      </p:sp>
    </p:spTree>
    <p:extLst>
      <p:ext uri="{BB962C8B-B14F-4D97-AF65-F5344CB8AC3E}">
        <p14:creationId xmlns:p14="http://schemas.microsoft.com/office/powerpoint/2010/main" val="36156706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1206269C-C24E-4E80-9A4B-E7E19BB59A67}" type="slidenum">
              <a:rPr lang="de-AT" smtClean="0"/>
              <a:pPr/>
              <a:t>33</a:t>
            </a:fld>
            <a:endParaRPr lang="de-AT" dirty="0"/>
          </a:p>
        </p:txBody>
      </p:sp>
      <p:graphicFrame>
        <p:nvGraphicFramePr>
          <p:cNvPr id="4" name="Diagramm 3"/>
          <p:cNvGraphicFramePr/>
          <p:nvPr>
            <p:extLst>
              <p:ext uri="{D42A27DB-BD31-4B8C-83A1-F6EECF244321}">
                <p14:modId xmlns:p14="http://schemas.microsoft.com/office/powerpoint/2010/main" val="881097652"/>
              </p:ext>
            </p:extLst>
          </p:nvPr>
        </p:nvGraphicFramePr>
        <p:xfrm>
          <a:off x="2380154" y="2206510"/>
          <a:ext cx="4907815"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255212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8033" y="1013430"/>
            <a:ext cx="4043663" cy="426695"/>
          </a:xfrm>
        </p:spPr>
        <p:txBody>
          <a:bodyPr/>
          <a:lstStyle/>
          <a:p>
            <a:r>
              <a:rPr lang="de-AT" dirty="0" err="1"/>
              <a:t>BBO</a:t>
            </a:r>
            <a:r>
              <a:rPr lang="de-AT" dirty="0"/>
              <a:t>-Tool</a:t>
            </a:r>
          </a:p>
        </p:txBody>
      </p:sp>
      <p:sp>
        <p:nvSpPr>
          <p:cNvPr id="3" name="Textplatzhalter 2"/>
          <p:cNvSpPr>
            <a:spLocks noGrp="1"/>
          </p:cNvSpPr>
          <p:nvPr>
            <p:ph type="body" sz="quarter" idx="13"/>
          </p:nvPr>
        </p:nvSpPr>
        <p:spPr>
          <a:xfrm>
            <a:off x="578033" y="1776009"/>
            <a:ext cx="7621019" cy="4435010"/>
          </a:xfrm>
        </p:spPr>
        <p:txBody>
          <a:bodyPr/>
          <a:lstStyle/>
          <a:p>
            <a:r>
              <a:rPr lang="de-DE" sz="2400" b="1" i="0" u="none" strike="noStrike" baseline="0" dirty="0">
                <a:solidFill>
                  <a:schemeClr val="tx1"/>
                </a:solidFill>
                <a:latin typeface="Calibri" panose="020F0502020204030204" pitchFamily="34" charset="0"/>
                <a:hlinkClick r:id="rId4"/>
              </a:rPr>
              <a:t>erstes (wertvolles) Modul für den IBOBB-Prozess</a:t>
            </a:r>
            <a:endParaRPr lang="de-DE" sz="2400" b="1" i="0" u="none" strike="noStrike" baseline="0" dirty="0">
              <a:solidFill>
                <a:schemeClr val="tx1"/>
              </a:solidFill>
              <a:latin typeface="Calibri" panose="020F0502020204030204" pitchFamily="34" charset="0"/>
            </a:endParaRPr>
          </a:p>
          <a:p>
            <a:pPr lvl="1"/>
            <a:r>
              <a:rPr lang="de-AT" sz="2400" b="0" i="0" u="none" strike="noStrike" baseline="0" dirty="0">
                <a:solidFill>
                  <a:schemeClr val="tx1"/>
                </a:solidFill>
                <a:latin typeface="Calibri" panose="020F0502020204030204" pitchFamily="34" charset="0"/>
              </a:rPr>
              <a:t>viele Handlungsempfehlungen</a:t>
            </a:r>
          </a:p>
          <a:p>
            <a:pPr lvl="1"/>
            <a:r>
              <a:rPr lang="de-AT" sz="2400" b="0" i="0" u="none" strike="noStrike" baseline="0" dirty="0">
                <a:solidFill>
                  <a:schemeClr val="tx1"/>
                </a:solidFill>
                <a:latin typeface="Calibri" panose="020F0502020204030204" pitchFamily="34" charset="0"/>
              </a:rPr>
              <a:t>IBOBB-Prozess wird (aktiv) gestartet</a:t>
            </a:r>
          </a:p>
          <a:p>
            <a:pPr lvl="1"/>
            <a:r>
              <a:rPr lang="de-AT" sz="2400" b="0" i="0" u="none" strike="noStrike" baseline="0" dirty="0">
                <a:solidFill>
                  <a:schemeClr val="tx1"/>
                </a:solidFill>
                <a:latin typeface="Calibri" panose="020F0502020204030204" pitchFamily="34" charset="0"/>
              </a:rPr>
              <a:t>14plus-MentorInnen kontrollieren und begleiten</a:t>
            </a:r>
          </a:p>
          <a:p>
            <a:pPr lvl="1"/>
            <a:r>
              <a:rPr lang="de-DE" sz="2400" b="0" i="0" u="none" strike="noStrike" baseline="0" dirty="0">
                <a:solidFill>
                  <a:schemeClr val="tx1"/>
                </a:solidFill>
                <a:latin typeface="Calibri" panose="020F0502020204030204" pitchFamily="34" charset="0"/>
              </a:rPr>
              <a:t>Eltern werden eingebunden und bleiben im Prozess</a:t>
            </a:r>
          </a:p>
          <a:p>
            <a:pPr algn="l"/>
            <a:r>
              <a:rPr lang="de-DE" sz="2400" b="0" i="0" u="none" strike="noStrike" baseline="0" dirty="0">
                <a:solidFill>
                  <a:schemeClr val="tx1"/>
                </a:solidFill>
                <a:latin typeface="Calibri" panose="020F0502020204030204" pitchFamily="34" charset="0"/>
              </a:rPr>
              <a:t>Voraussetzung für die Akzeptanz: IBOBB-Verständnis („14plus”)</a:t>
            </a:r>
          </a:p>
          <a:p>
            <a:pPr algn="l"/>
            <a:r>
              <a:rPr lang="de-AT" sz="2400" b="0" i="0" u="none" strike="noStrike" baseline="0" dirty="0">
                <a:solidFill>
                  <a:schemeClr val="tx1"/>
                </a:solidFill>
                <a:latin typeface="Calibri" panose="020F0502020204030204" pitchFamily="34" charset="0"/>
              </a:rPr>
              <a:t>Durchführung verpflichtend für BO-Gütesiegel</a:t>
            </a:r>
            <a:endParaRPr lang="de-DE" sz="1500" dirty="0">
              <a:solidFill>
                <a:srgbClr val="E6EFF3">
                  <a:lumMod val="10000"/>
                </a:srgbClr>
              </a:solidFill>
            </a:endParaRPr>
          </a:p>
          <a:p>
            <a:pPr marL="0" indent="0">
              <a:buNone/>
            </a:pPr>
            <a:endParaRPr lang="de-AT" dirty="0"/>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6269C-C24E-4E80-9A4B-E7E19BB59A67}" type="slidenum">
              <a:rPr kumimoji="0" lang="de-AT" sz="1400" b="0" i="0" u="none" strike="noStrike" kern="1200" cap="none" spc="0" normalizeH="0" baseline="0" noProof="0">
                <a:ln>
                  <a:noFill/>
                </a:ln>
                <a:solidFill>
                  <a:srgbClr val="0000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de-AT" sz="1400" b="0" i="0" u="none" strike="noStrike" kern="1200" cap="none" spc="0" normalizeH="0" baseline="0" noProof="0" dirty="0">
              <a:ln>
                <a:noFill/>
              </a:ln>
              <a:solidFill>
                <a:srgbClr val="000000"/>
              </a:solidFill>
              <a:effectLst/>
              <a:uLnTx/>
              <a:uFillTx/>
              <a:latin typeface="Corbel"/>
              <a:ea typeface="+mn-ea"/>
              <a:cs typeface="+mn-cs"/>
            </a:endParaRPr>
          </a:p>
        </p:txBody>
      </p:sp>
    </p:spTree>
    <p:custDataLst>
      <p:tags r:id="rId1"/>
    </p:custDataLst>
    <p:extLst>
      <p:ext uri="{BB962C8B-B14F-4D97-AF65-F5344CB8AC3E}">
        <p14:creationId xmlns:p14="http://schemas.microsoft.com/office/powerpoint/2010/main" val="35237535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8033" y="1013430"/>
            <a:ext cx="4043663" cy="426695"/>
          </a:xfrm>
        </p:spPr>
        <p:txBody>
          <a:bodyPr/>
          <a:lstStyle/>
          <a:p>
            <a:r>
              <a:rPr lang="de-AT" sz="2800" dirty="0"/>
              <a:t>Wertvoller Output des </a:t>
            </a:r>
            <a:r>
              <a:rPr lang="de-AT" sz="2800" dirty="0" err="1"/>
              <a:t>BBO</a:t>
            </a:r>
            <a:r>
              <a:rPr lang="de-AT" sz="2800" dirty="0"/>
              <a:t>-Tools</a:t>
            </a:r>
            <a:br>
              <a:rPr lang="de-AT" dirty="0"/>
            </a:br>
            <a:endParaRPr lang="de-AT" dirty="0"/>
          </a:p>
        </p:txBody>
      </p:sp>
      <p:sp>
        <p:nvSpPr>
          <p:cNvPr id="3" name="Textplatzhalter 2"/>
          <p:cNvSpPr>
            <a:spLocks noGrp="1"/>
          </p:cNvSpPr>
          <p:nvPr>
            <p:ph type="body" sz="quarter" idx="13"/>
          </p:nvPr>
        </p:nvSpPr>
        <p:spPr>
          <a:xfrm>
            <a:off x="578033" y="1804241"/>
            <a:ext cx="8119549" cy="4435010"/>
          </a:xfrm>
        </p:spPr>
        <p:txBody>
          <a:bodyPr/>
          <a:lstStyle/>
          <a:p>
            <a:pPr marL="0" indent="0" algn="l">
              <a:buNone/>
            </a:pPr>
            <a:r>
              <a:rPr lang="de-AT" sz="2800" b="0" i="0" u="none" strike="noStrike" baseline="0" dirty="0">
                <a:solidFill>
                  <a:schemeClr val="tx1"/>
                </a:solidFill>
                <a:latin typeface="Calibri" panose="020F0502020204030204" pitchFamily="34" charset="0"/>
              </a:rPr>
              <a:t>Die </a:t>
            </a:r>
            <a:r>
              <a:rPr lang="de-AT" sz="2800" b="1" i="0" u="none" strike="noStrike" baseline="0" dirty="0">
                <a:solidFill>
                  <a:schemeClr val="tx1"/>
                </a:solidFill>
                <a:latin typeface="Calibri-Bold"/>
              </a:rPr>
              <a:t>individuellen </a:t>
            </a:r>
            <a:r>
              <a:rPr lang="de-AT" sz="2800" b="1" i="0" u="none" strike="noStrike" baseline="0" dirty="0" err="1">
                <a:solidFill>
                  <a:schemeClr val="tx1"/>
                </a:solidFill>
                <a:latin typeface="Calibri-Bold"/>
              </a:rPr>
              <a:t>SchülerInnenergebnisse</a:t>
            </a:r>
            <a:endParaRPr lang="de-AT" sz="2800" b="1" i="0" u="none" strike="noStrike" baseline="0" dirty="0">
              <a:solidFill>
                <a:schemeClr val="tx1"/>
              </a:solidFill>
              <a:latin typeface="Calibri-Bold"/>
            </a:endParaRPr>
          </a:p>
          <a:p>
            <a:pPr marL="0" indent="0" algn="l">
              <a:buNone/>
            </a:pPr>
            <a:endParaRPr lang="de-AT" sz="2800" b="1" i="0" u="none" strike="noStrike" baseline="0" dirty="0">
              <a:solidFill>
                <a:schemeClr val="tx1"/>
              </a:solidFill>
              <a:latin typeface="Calibri-Bold"/>
            </a:endParaRPr>
          </a:p>
          <a:p>
            <a:pPr algn="l"/>
            <a:r>
              <a:rPr lang="de-DE" sz="2400" b="0" i="0" u="none" strike="noStrike" baseline="0" dirty="0">
                <a:solidFill>
                  <a:schemeClr val="tx1"/>
                </a:solidFill>
                <a:latin typeface="Calibri" panose="020F0502020204030204" pitchFamily="34" charset="0"/>
              </a:rPr>
              <a:t>unterstützen die SchülerInnen bei der eigenverantwortlichen</a:t>
            </a:r>
          </a:p>
          <a:p>
            <a:pPr marL="0" indent="0" algn="l">
              <a:buNone/>
            </a:pPr>
            <a:r>
              <a:rPr lang="de-DE" sz="2400" dirty="0">
                <a:solidFill>
                  <a:schemeClr val="tx1"/>
                </a:solidFill>
                <a:latin typeface="Calibri" panose="020F0502020204030204" pitchFamily="34" charset="0"/>
              </a:rPr>
              <a:t>    </a:t>
            </a:r>
            <a:r>
              <a:rPr lang="de-AT" sz="2400" b="0" i="0" u="none" strike="noStrike" baseline="0" dirty="0">
                <a:solidFill>
                  <a:schemeClr val="tx1"/>
                </a:solidFill>
                <a:latin typeface="Calibri" panose="020F0502020204030204" pitchFamily="34" charset="0"/>
              </a:rPr>
              <a:t>Ausgestaltung ihres Bildungsweges:</a:t>
            </a:r>
          </a:p>
          <a:p>
            <a:pPr marL="0" indent="0" algn="l">
              <a:buNone/>
            </a:pPr>
            <a:r>
              <a:rPr lang="de-DE" sz="2400" dirty="0">
                <a:solidFill>
                  <a:schemeClr val="tx1"/>
                </a:solidFill>
                <a:latin typeface="ArialMT"/>
              </a:rPr>
              <a:t>  </a:t>
            </a:r>
            <a:r>
              <a:rPr lang="de-DE" sz="2400" b="0" i="0" u="none" strike="noStrike" baseline="0" dirty="0">
                <a:solidFill>
                  <a:schemeClr val="tx1"/>
                </a:solidFill>
                <a:latin typeface="ArialMT"/>
              </a:rPr>
              <a:t>− </a:t>
            </a:r>
            <a:r>
              <a:rPr lang="de-DE" sz="2400" b="0" i="0" u="none" strike="noStrike" baseline="0" dirty="0">
                <a:solidFill>
                  <a:schemeClr val="tx1"/>
                </a:solidFill>
                <a:latin typeface="Calibri" panose="020F0502020204030204" pitchFamily="34" charset="0"/>
              </a:rPr>
              <a:t>Erwerb von wichtigen Lebenskompetenzen </a:t>
            </a:r>
          </a:p>
          <a:p>
            <a:pPr marL="0" indent="0" algn="l">
              <a:buNone/>
            </a:pPr>
            <a:r>
              <a:rPr lang="de-DE" sz="2400" b="0" i="0" u="none" strike="noStrike" baseline="0" dirty="0">
                <a:solidFill>
                  <a:schemeClr val="tx1"/>
                </a:solidFill>
                <a:latin typeface="Calibri" panose="020F0502020204030204" pitchFamily="34" charset="0"/>
              </a:rPr>
              <a:t>         („Career </a:t>
            </a:r>
            <a:r>
              <a:rPr lang="de-AT" sz="2400" b="0" i="0" u="none" strike="noStrike" baseline="0" dirty="0">
                <a:solidFill>
                  <a:schemeClr val="tx1"/>
                </a:solidFill>
                <a:latin typeface="Calibri" panose="020F0502020204030204" pitchFamily="34" charset="0"/>
              </a:rPr>
              <a:t>Management Skills“)</a:t>
            </a:r>
          </a:p>
          <a:p>
            <a:pPr marL="0" indent="0" algn="l">
              <a:buNone/>
            </a:pPr>
            <a:r>
              <a:rPr lang="de-DE" sz="2400" b="0" i="0" u="none" strike="noStrike" baseline="0" dirty="0">
                <a:solidFill>
                  <a:schemeClr val="tx1"/>
                </a:solidFill>
                <a:latin typeface="ArialMT"/>
              </a:rPr>
              <a:t>  − </a:t>
            </a:r>
            <a:r>
              <a:rPr lang="de-DE" sz="2400" b="0" i="0" u="none" strike="noStrike" baseline="0" dirty="0">
                <a:solidFill>
                  <a:schemeClr val="tx1"/>
                </a:solidFill>
                <a:latin typeface="Calibri" panose="020F0502020204030204" pitchFamily="34" charset="0"/>
              </a:rPr>
              <a:t>Selbstreflexion bezüglich Interessen, Begabungen und </a:t>
            </a:r>
            <a:r>
              <a:rPr lang="de-AT" sz="2400" b="0" i="0" u="none" strike="noStrike" baseline="0" dirty="0">
                <a:solidFill>
                  <a:schemeClr val="tx1"/>
                </a:solidFill>
                <a:latin typeface="Calibri" panose="020F0502020204030204" pitchFamily="34" charset="0"/>
              </a:rPr>
              <a:t>Talente </a:t>
            </a: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6269C-C24E-4E80-9A4B-E7E19BB59A67}" type="slidenum">
              <a:rPr kumimoji="0" lang="de-AT" sz="1400" b="0" i="0" u="none" strike="noStrike" kern="1200" cap="none" spc="0" normalizeH="0" baseline="0" noProof="0">
                <a:ln>
                  <a:noFill/>
                </a:ln>
                <a:solidFill>
                  <a:srgbClr val="0000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de-AT" sz="1400" b="0" i="0" u="none" strike="noStrike" kern="1200" cap="none" spc="0" normalizeH="0" baseline="0" noProof="0" dirty="0">
              <a:ln>
                <a:noFill/>
              </a:ln>
              <a:solidFill>
                <a:srgbClr val="000000"/>
              </a:solidFill>
              <a:effectLst/>
              <a:uLnTx/>
              <a:uFillTx/>
              <a:latin typeface="Corbel"/>
              <a:ea typeface="+mn-ea"/>
              <a:cs typeface="+mn-cs"/>
            </a:endParaRPr>
          </a:p>
        </p:txBody>
      </p:sp>
    </p:spTree>
    <p:custDataLst>
      <p:tags r:id="rId1"/>
    </p:custDataLst>
    <p:extLst>
      <p:ext uri="{BB962C8B-B14F-4D97-AF65-F5344CB8AC3E}">
        <p14:creationId xmlns:p14="http://schemas.microsoft.com/office/powerpoint/2010/main" val="38147152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8033" y="1013430"/>
            <a:ext cx="4043663" cy="426695"/>
          </a:xfrm>
        </p:spPr>
        <p:txBody>
          <a:bodyPr/>
          <a:lstStyle/>
          <a:p>
            <a:r>
              <a:rPr lang="de-AT" sz="2800" dirty="0"/>
              <a:t>Wertvoller Output des </a:t>
            </a:r>
            <a:r>
              <a:rPr lang="de-AT" sz="2800" dirty="0" err="1"/>
              <a:t>BBO</a:t>
            </a:r>
            <a:r>
              <a:rPr lang="de-AT" sz="2800" dirty="0"/>
              <a:t>-Tools</a:t>
            </a:r>
            <a:br>
              <a:rPr lang="de-AT" dirty="0"/>
            </a:br>
            <a:endParaRPr lang="de-AT" dirty="0"/>
          </a:p>
        </p:txBody>
      </p:sp>
      <p:sp>
        <p:nvSpPr>
          <p:cNvPr id="3" name="Textplatzhalter 2"/>
          <p:cNvSpPr>
            <a:spLocks noGrp="1"/>
          </p:cNvSpPr>
          <p:nvPr>
            <p:ph type="body" sz="quarter" idx="13"/>
          </p:nvPr>
        </p:nvSpPr>
        <p:spPr>
          <a:xfrm>
            <a:off x="578033" y="1804241"/>
            <a:ext cx="8119549" cy="4435010"/>
          </a:xfrm>
        </p:spPr>
        <p:txBody>
          <a:bodyPr/>
          <a:lstStyle/>
          <a:p>
            <a:pPr marL="0" indent="0" algn="l">
              <a:buNone/>
            </a:pPr>
            <a:r>
              <a:rPr lang="de-DE" sz="2400" b="0" i="0" u="none" strike="noStrike" baseline="0" dirty="0">
                <a:solidFill>
                  <a:schemeClr val="tx1"/>
                </a:solidFill>
                <a:latin typeface="Calibri" panose="020F0502020204030204" pitchFamily="34" charset="0"/>
              </a:rPr>
              <a:t>Die </a:t>
            </a:r>
            <a:r>
              <a:rPr lang="de-DE" sz="2400" b="1" i="0" u="none" strike="noStrike" baseline="0" dirty="0">
                <a:solidFill>
                  <a:schemeClr val="tx1"/>
                </a:solidFill>
                <a:latin typeface="Calibri-Bold"/>
              </a:rPr>
              <a:t>aggregierten Klassenergebnisse </a:t>
            </a:r>
            <a:r>
              <a:rPr lang="de-DE" sz="2400" b="0" i="0" u="none" strike="noStrike" baseline="0" dirty="0">
                <a:solidFill>
                  <a:schemeClr val="tx1"/>
                </a:solidFill>
                <a:latin typeface="Calibri" panose="020F0502020204030204" pitchFamily="34" charset="0"/>
              </a:rPr>
              <a:t>liefern Rückmeldungen </a:t>
            </a:r>
            <a:r>
              <a:rPr lang="de-AT" sz="2400" b="0" i="0" u="none" strike="noStrike" baseline="0" dirty="0">
                <a:solidFill>
                  <a:schemeClr val="tx1"/>
                </a:solidFill>
                <a:latin typeface="Calibri" panose="020F0502020204030204" pitchFamily="34" charset="0"/>
              </a:rPr>
              <a:t>hinsichtlich:</a:t>
            </a:r>
          </a:p>
          <a:p>
            <a:pPr marL="0" indent="0" algn="l">
              <a:buNone/>
            </a:pPr>
            <a:r>
              <a:rPr lang="de-AT" sz="2400" b="1" i="0" u="none" strike="noStrike" baseline="0" dirty="0">
                <a:solidFill>
                  <a:schemeClr val="tx1"/>
                </a:solidFill>
                <a:latin typeface="Arial-BoldMT"/>
              </a:rPr>
              <a:t>1. </a:t>
            </a:r>
            <a:r>
              <a:rPr lang="de-AT" sz="2400" b="1" i="0" u="none" strike="noStrike" baseline="0" dirty="0">
                <a:solidFill>
                  <a:schemeClr val="tx1"/>
                </a:solidFill>
                <a:latin typeface="Calibri-Bold"/>
              </a:rPr>
              <a:t>Schulerfolgskriterien</a:t>
            </a:r>
          </a:p>
          <a:p>
            <a:pPr marL="0" indent="0" algn="l">
              <a:buNone/>
            </a:pPr>
            <a:r>
              <a:rPr lang="de-DE" sz="2400" b="0" i="0" u="none" strike="noStrike" baseline="0" dirty="0">
                <a:solidFill>
                  <a:schemeClr val="tx1"/>
                </a:solidFill>
                <a:latin typeface="Calibri" panose="020F0502020204030204" pitchFamily="34" charset="0"/>
              </a:rPr>
              <a:t>     Über die Abfrage in Bezug auf</a:t>
            </a:r>
          </a:p>
          <a:p>
            <a:pPr marL="0" indent="0" algn="l">
              <a:buNone/>
            </a:pPr>
            <a:r>
              <a:rPr lang="de-DE" sz="2400" b="1" i="0" u="none" strike="noStrike" baseline="0" dirty="0">
                <a:solidFill>
                  <a:schemeClr val="tx1"/>
                </a:solidFill>
                <a:latin typeface="Calibri" panose="020F0502020204030204" pitchFamily="34" charset="0"/>
              </a:rPr>
              <a:t>         </a:t>
            </a:r>
            <a:r>
              <a:rPr lang="de-AT" sz="2400" b="1" i="0" u="none" strike="noStrike" baseline="0" dirty="0">
                <a:solidFill>
                  <a:schemeClr val="tx1"/>
                </a:solidFill>
                <a:latin typeface="Calibri-Bold"/>
              </a:rPr>
              <a:t>Bildungsmotivation </a:t>
            </a:r>
            <a:r>
              <a:rPr lang="de-AT" sz="2400" b="0" i="0" u="none" strike="noStrike" baseline="0" dirty="0">
                <a:solidFill>
                  <a:schemeClr val="tx1"/>
                </a:solidFill>
                <a:latin typeface="Calibri" panose="020F0502020204030204" pitchFamily="34" charset="0"/>
              </a:rPr>
              <a:t>und</a:t>
            </a:r>
          </a:p>
          <a:p>
            <a:pPr marL="0" indent="0" algn="l">
              <a:buNone/>
            </a:pPr>
            <a:r>
              <a:rPr lang="de-AT" sz="2400" dirty="0">
                <a:solidFill>
                  <a:schemeClr val="tx1"/>
                </a:solidFill>
                <a:latin typeface="Calibri" panose="020F0502020204030204" pitchFamily="34" charset="0"/>
              </a:rPr>
              <a:t>                     </a:t>
            </a:r>
            <a:r>
              <a:rPr lang="de-AT" sz="2400" b="1" i="0" u="none" strike="noStrike" baseline="0" dirty="0">
                <a:solidFill>
                  <a:schemeClr val="tx1"/>
                </a:solidFill>
                <a:latin typeface="Calibri-Bold"/>
              </a:rPr>
              <a:t>Zugehörigkeit </a:t>
            </a:r>
            <a:r>
              <a:rPr lang="de-AT" sz="2400" b="0" i="0" u="none" strike="noStrike" baseline="0" dirty="0">
                <a:solidFill>
                  <a:schemeClr val="tx1"/>
                </a:solidFill>
                <a:latin typeface="Calibri" panose="020F0502020204030204" pitchFamily="34" charset="0"/>
              </a:rPr>
              <a:t>zur Klasse bzw.</a:t>
            </a:r>
          </a:p>
          <a:p>
            <a:pPr marL="0" indent="0" algn="l">
              <a:buNone/>
            </a:pPr>
            <a:r>
              <a:rPr lang="de-AT" sz="2400" dirty="0">
                <a:solidFill>
                  <a:schemeClr val="tx1"/>
                </a:solidFill>
                <a:latin typeface="Calibri" panose="020F0502020204030204" pitchFamily="34" charset="0"/>
              </a:rPr>
              <a:t>                                   </a:t>
            </a:r>
            <a:r>
              <a:rPr lang="de-DE" sz="2400" b="1" i="0" u="none" strike="noStrike" baseline="0" dirty="0">
                <a:solidFill>
                  <a:schemeClr val="tx1"/>
                </a:solidFill>
                <a:latin typeface="Calibri-Bold"/>
              </a:rPr>
              <a:t>Wohlbefinden </a:t>
            </a:r>
            <a:r>
              <a:rPr lang="de-DE" sz="2400" b="0" i="0" u="none" strike="noStrike" baseline="0" dirty="0">
                <a:solidFill>
                  <a:schemeClr val="tx1"/>
                </a:solidFill>
                <a:latin typeface="Calibri" panose="020F0502020204030204" pitchFamily="34" charset="0"/>
              </a:rPr>
              <a:t>der SchülerInnen in der Schule</a:t>
            </a:r>
          </a:p>
          <a:p>
            <a:pPr marL="0" indent="0" algn="l">
              <a:buNone/>
            </a:pPr>
            <a:r>
              <a:rPr lang="de-DE" sz="2400" b="0" i="0" u="none" strike="noStrike" baseline="0" dirty="0">
                <a:solidFill>
                  <a:schemeClr val="tx1"/>
                </a:solidFill>
                <a:latin typeface="Calibri" panose="020F0502020204030204" pitchFamily="34" charset="0"/>
              </a:rPr>
              <a:t>     können möglicherweise vorliegende Gefährdungen der</a:t>
            </a:r>
          </a:p>
          <a:p>
            <a:pPr marL="0" indent="0" algn="l">
              <a:buNone/>
            </a:pPr>
            <a:r>
              <a:rPr lang="de-DE" sz="2400" dirty="0">
                <a:solidFill>
                  <a:schemeClr val="tx1"/>
                </a:solidFill>
                <a:latin typeface="Calibri" panose="020F0502020204030204" pitchFamily="34" charset="0"/>
              </a:rPr>
              <a:t>   </a:t>
            </a:r>
            <a:r>
              <a:rPr lang="de-DE" sz="2400" b="0" i="0" u="none" strike="noStrike" baseline="0" dirty="0">
                <a:solidFill>
                  <a:schemeClr val="tx1"/>
                </a:solidFill>
                <a:latin typeface="Calibri" panose="020F0502020204030204" pitchFamily="34" charset="0"/>
              </a:rPr>
              <a:t>  Bildungslaufbahn innerhalb der Klasse abgelesen werden.</a:t>
            </a:r>
            <a:endParaRPr lang="de-AT" sz="2400" b="0" i="0" u="none" strike="noStrike" baseline="0" dirty="0">
              <a:solidFill>
                <a:schemeClr val="tx1"/>
              </a:solidFill>
              <a:latin typeface="Calibri" panose="020F0502020204030204" pitchFamily="34" charset="0"/>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6269C-C24E-4E80-9A4B-E7E19BB59A67}" type="slidenum">
              <a:rPr kumimoji="0" lang="de-AT" sz="1400" b="0" i="0" u="none" strike="noStrike" kern="1200" cap="none" spc="0" normalizeH="0" baseline="0" noProof="0">
                <a:ln>
                  <a:noFill/>
                </a:ln>
                <a:solidFill>
                  <a:srgbClr val="0000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de-AT" sz="1400" b="0" i="0" u="none" strike="noStrike" kern="1200" cap="none" spc="0" normalizeH="0" baseline="0" noProof="0" dirty="0">
              <a:ln>
                <a:noFill/>
              </a:ln>
              <a:solidFill>
                <a:srgbClr val="000000"/>
              </a:solidFill>
              <a:effectLst/>
              <a:uLnTx/>
              <a:uFillTx/>
              <a:latin typeface="Corbel"/>
              <a:ea typeface="+mn-ea"/>
              <a:cs typeface="+mn-cs"/>
            </a:endParaRPr>
          </a:p>
        </p:txBody>
      </p:sp>
    </p:spTree>
    <p:custDataLst>
      <p:tags r:id="rId1"/>
    </p:custDataLst>
    <p:extLst>
      <p:ext uri="{BB962C8B-B14F-4D97-AF65-F5344CB8AC3E}">
        <p14:creationId xmlns:p14="http://schemas.microsoft.com/office/powerpoint/2010/main" val="17055638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8033" y="1013430"/>
            <a:ext cx="4043663" cy="426695"/>
          </a:xfrm>
        </p:spPr>
        <p:txBody>
          <a:bodyPr/>
          <a:lstStyle/>
          <a:p>
            <a:r>
              <a:rPr lang="de-AT" sz="2800" dirty="0"/>
              <a:t>Wertvoller Output des </a:t>
            </a:r>
            <a:r>
              <a:rPr lang="de-AT" sz="2800" dirty="0" err="1"/>
              <a:t>BBO</a:t>
            </a:r>
            <a:r>
              <a:rPr lang="de-AT" sz="2800" dirty="0"/>
              <a:t>-Tools</a:t>
            </a:r>
            <a:br>
              <a:rPr lang="de-AT" dirty="0"/>
            </a:br>
            <a:endParaRPr lang="de-AT" dirty="0"/>
          </a:p>
        </p:txBody>
      </p:sp>
      <p:sp>
        <p:nvSpPr>
          <p:cNvPr id="3" name="Textplatzhalter 2"/>
          <p:cNvSpPr>
            <a:spLocks noGrp="1"/>
          </p:cNvSpPr>
          <p:nvPr>
            <p:ph type="body" sz="quarter" idx="13"/>
          </p:nvPr>
        </p:nvSpPr>
        <p:spPr>
          <a:xfrm>
            <a:off x="578033" y="1766797"/>
            <a:ext cx="8119549" cy="4435010"/>
          </a:xfrm>
        </p:spPr>
        <p:txBody>
          <a:bodyPr/>
          <a:lstStyle/>
          <a:p>
            <a:pPr marL="0" indent="0" algn="l">
              <a:buNone/>
            </a:pPr>
            <a:r>
              <a:rPr lang="de-DE" sz="2800" b="1" i="0" u="none" strike="noStrike" baseline="0" dirty="0">
                <a:solidFill>
                  <a:schemeClr val="tx1"/>
                </a:solidFill>
                <a:latin typeface="Calibri" panose="020F0502020204030204" pitchFamily="34" charset="0"/>
              </a:rPr>
              <a:t>2. Berufswahlreife und 3. Interesse:</a:t>
            </a:r>
          </a:p>
          <a:p>
            <a:pPr>
              <a:lnSpc>
                <a:spcPct val="150000"/>
              </a:lnSpc>
            </a:pPr>
            <a:r>
              <a:rPr lang="de-DE" sz="2800" b="0" i="0" u="none" strike="noStrike" baseline="0" dirty="0">
                <a:solidFill>
                  <a:schemeClr val="tx1"/>
                </a:solidFill>
                <a:latin typeface="Calibri" panose="020F0502020204030204" pitchFamily="34" charset="0"/>
              </a:rPr>
              <a:t>Ergebnisse können für die Optimierung des Bildungs- und Berufsorientierungsprozesses am Schulstandort verwendet werden</a:t>
            </a:r>
          </a:p>
          <a:p>
            <a:pPr>
              <a:lnSpc>
                <a:spcPct val="150000"/>
              </a:lnSpc>
            </a:pPr>
            <a:r>
              <a:rPr lang="de-DE" sz="2800" b="0" i="0" u="none" strike="noStrike" baseline="0" dirty="0">
                <a:solidFill>
                  <a:schemeClr val="tx1"/>
                </a:solidFill>
                <a:latin typeface="Calibri" panose="020F0502020204030204" pitchFamily="34" charset="0"/>
              </a:rPr>
              <a:t>Ergebnisse liefern (gegebenenfalls) wertvolle Anhaltspunkte für die weitere Gestaltung des </a:t>
            </a:r>
            <a:r>
              <a:rPr lang="de-DE" sz="2800" b="0" i="0" u="none" strike="noStrike" baseline="0" dirty="0" err="1">
                <a:solidFill>
                  <a:schemeClr val="tx1"/>
                </a:solidFill>
                <a:latin typeface="Calibri" panose="020F0502020204030204" pitchFamily="34" charset="0"/>
              </a:rPr>
              <a:t>BBO</a:t>
            </a:r>
            <a:r>
              <a:rPr lang="de-DE" sz="2800" b="0" i="0" u="none" strike="noStrike" baseline="0" dirty="0">
                <a:solidFill>
                  <a:schemeClr val="tx1"/>
                </a:solidFill>
                <a:latin typeface="Calibri" panose="020F0502020204030204" pitchFamily="34" charset="0"/>
              </a:rPr>
              <a:t>-Unterrichts</a:t>
            </a:r>
            <a:endParaRPr lang="de-AT" sz="2800" b="0" i="0" u="none" strike="noStrike" baseline="0" dirty="0">
              <a:solidFill>
                <a:schemeClr val="tx1"/>
              </a:solidFill>
              <a:latin typeface="Calibri" panose="020F0502020204030204" pitchFamily="34" charset="0"/>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6269C-C24E-4E80-9A4B-E7E19BB59A67}" type="slidenum">
              <a:rPr kumimoji="0" lang="de-AT" sz="1400" b="0" i="0" u="none" strike="noStrike" kern="1200" cap="none" spc="0" normalizeH="0" baseline="0" noProof="0">
                <a:ln>
                  <a:noFill/>
                </a:ln>
                <a:solidFill>
                  <a:srgbClr val="0000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de-AT" sz="1400" b="0" i="0" u="none" strike="noStrike" kern="1200" cap="none" spc="0" normalizeH="0" baseline="0" noProof="0" dirty="0">
              <a:ln>
                <a:noFill/>
              </a:ln>
              <a:solidFill>
                <a:srgbClr val="000000"/>
              </a:solidFill>
              <a:effectLst/>
              <a:uLnTx/>
              <a:uFillTx/>
              <a:latin typeface="Corbel"/>
              <a:ea typeface="+mn-ea"/>
              <a:cs typeface="+mn-cs"/>
            </a:endParaRPr>
          </a:p>
        </p:txBody>
      </p:sp>
    </p:spTree>
    <p:custDataLst>
      <p:tags r:id="rId1"/>
    </p:custDataLst>
    <p:extLst>
      <p:ext uri="{BB962C8B-B14F-4D97-AF65-F5344CB8AC3E}">
        <p14:creationId xmlns:p14="http://schemas.microsoft.com/office/powerpoint/2010/main" val="13062514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1206269C-C24E-4E80-9A4B-E7E19BB59A67}" type="slidenum">
              <a:rPr lang="de-AT" smtClean="0"/>
              <a:pPr/>
              <a:t>38</a:t>
            </a:fld>
            <a:endParaRPr lang="de-AT" dirty="0"/>
          </a:p>
        </p:txBody>
      </p:sp>
      <p:graphicFrame>
        <p:nvGraphicFramePr>
          <p:cNvPr id="4" name="Diagramm 3"/>
          <p:cNvGraphicFramePr/>
          <p:nvPr>
            <p:extLst>
              <p:ext uri="{D42A27DB-BD31-4B8C-83A1-F6EECF244321}">
                <p14:modId xmlns:p14="http://schemas.microsoft.com/office/powerpoint/2010/main" val="2641770846"/>
              </p:ext>
            </p:extLst>
          </p:nvPr>
        </p:nvGraphicFramePr>
        <p:xfrm>
          <a:off x="2380154" y="2206510"/>
          <a:ext cx="4907815"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1117077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6264" y="912275"/>
            <a:ext cx="7978525" cy="450700"/>
          </a:xfrm>
        </p:spPr>
        <p:txBody>
          <a:bodyPr/>
          <a:lstStyle/>
          <a:p>
            <a:r>
              <a:rPr lang="de-DE" dirty="0">
                <a:latin typeface="+mn-lt"/>
                <a:cs typeface="Calibri" panose="020F0502020204030204" pitchFamily="34" charset="0"/>
              </a:rPr>
              <a:t>Kurzdarstellung der Abläufe zum Einsatz des </a:t>
            </a:r>
            <a:r>
              <a:rPr lang="de-DE" dirty="0" err="1">
                <a:latin typeface="+mn-lt"/>
                <a:cs typeface="Calibri" panose="020F0502020204030204" pitchFamily="34" charset="0"/>
              </a:rPr>
              <a:t>BBO</a:t>
            </a:r>
            <a:r>
              <a:rPr lang="de-DE" dirty="0">
                <a:latin typeface="+mn-lt"/>
                <a:cs typeface="Calibri" panose="020F0502020204030204" pitchFamily="34" charset="0"/>
              </a:rPr>
              <a:t>-Tools</a:t>
            </a:r>
          </a:p>
        </p:txBody>
      </p:sp>
      <p:sp>
        <p:nvSpPr>
          <p:cNvPr id="6" name="Foliennummernplatzhalter 5"/>
          <p:cNvSpPr>
            <a:spLocks noGrp="1"/>
          </p:cNvSpPr>
          <p:nvPr>
            <p:ph type="sldNum" sz="quarter" idx="12"/>
          </p:nvPr>
        </p:nvSpPr>
        <p:spPr/>
        <p:txBody>
          <a:bodyPr/>
          <a:lstStyle/>
          <a:p>
            <a:fld id="{1206269C-C24E-4E80-9A4B-E7E19BB59A67}" type="slidenum">
              <a:rPr lang="de-AT" smtClean="0"/>
              <a:pPr/>
              <a:t>39</a:t>
            </a:fld>
            <a:endParaRPr lang="de-AT" dirty="0"/>
          </a:p>
        </p:txBody>
      </p:sp>
      <p:pic>
        <p:nvPicPr>
          <p:cNvPr id="8" name="Grafik 7">
            <a:extLst>
              <a:ext uri="{FF2B5EF4-FFF2-40B4-BE49-F238E27FC236}">
                <a16:creationId xmlns:a16="http://schemas.microsoft.com/office/drawing/2014/main" id="{419F44FD-29F8-4F6D-8AE4-5C6B17396E3A}"/>
              </a:ext>
            </a:extLst>
          </p:cNvPr>
          <p:cNvPicPr>
            <a:picLocks noChangeAspect="1"/>
          </p:cNvPicPr>
          <p:nvPr/>
        </p:nvPicPr>
        <p:blipFill rotWithShape="1">
          <a:blip r:embed="rId3"/>
          <a:srcRect r="1324" b="4507"/>
          <a:stretch/>
        </p:blipFill>
        <p:spPr>
          <a:xfrm>
            <a:off x="762000" y="2243137"/>
            <a:ext cx="7842790" cy="2362317"/>
          </a:xfrm>
          <a:prstGeom prst="rect">
            <a:avLst/>
          </a:prstGeom>
        </p:spPr>
      </p:pic>
    </p:spTree>
    <p:extLst>
      <p:ext uri="{BB962C8B-B14F-4D97-AF65-F5344CB8AC3E}">
        <p14:creationId xmlns:p14="http://schemas.microsoft.com/office/powerpoint/2010/main" val="17580809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1711CC-8EE6-4652-A28A-620EA652CFBE}"/>
              </a:ext>
            </a:extLst>
          </p:cNvPr>
          <p:cNvSpPr>
            <a:spLocks noGrp="1"/>
          </p:cNvSpPr>
          <p:nvPr>
            <p:ph type="title"/>
          </p:nvPr>
        </p:nvSpPr>
        <p:spPr/>
        <p:txBody>
          <a:bodyPr/>
          <a:lstStyle/>
          <a:p>
            <a:r>
              <a:rPr lang="de-AT" dirty="0"/>
              <a:t>BO als Kernanliegen der gesamten Schule </a:t>
            </a:r>
          </a:p>
        </p:txBody>
      </p:sp>
      <p:pic>
        <p:nvPicPr>
          <p:cNvPr id="4" name="Inhaltsplatzhalter 3">
            <a:extLst>
              <a:ext uri="{FF2B5EF4-FFF2-40B4-BE49-F238E27FC236}">
                <a16:creationId xmlns:a16="http://schemas.microsoft.com/office/drawing/2014/main" id="{473ACB85-A704-431B-B539-E15D6933BC4C}"/>
              </a:ext>
            </a:extLst>
          </p:cNvPr>
          <p:cNvPicPr>
            <a:picLocks noGrp="1" noChangeAspect="1"/>
          </p:cNvPicPr>
          <p:nvPr>
            <p:ph idx="1"/>
          </p:nvPr>
        </p:nvPicPr>
        <p:blipFill>
          <a:blip r:embed="rId3"/>
          <a:stretch>
            <a:fillRect/>
          </a:stretch>
        </p:blipFill>
        <p:spPr>
          <a:xfrm>
            <a:off x="597243" y="2481097"/>
            <a:ext cx="1769172" cy="2741589"/>
          </a:xfrm>
          <a:prstGeom prst="rect">
            <a:avLst/>
          </a:prstGeom>
        </p:spPr>
      </p:pic>
      <p:sp>
        <p:nvSpPr>
          <p:cNvPr id="5" name="Pfeil: nach rechts 4">
            <a:extLst>
              <a:ext uri="{FF2B5EF4-FFF2-40B4-BE49-F238E27FC236}">
                <a16:creationId xmlns:a16="http://schemas.microsoft.com/office/drawing/2014/main" id="{A1DCF255-CC70-4E13-9003-B656718C61E4}"/>
              </a:ext>
            </a:extLst>
          </p:cNvPr>
          <p:cNvSpPr/>
          <p:nvPr/>
        </p:nvSpPr>
        <p:spPr>
          <a:xfrm>
            <a:off x="2799694" y="2557263"/>
            <a:ext cx="1149794" cy="5560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350" b="0" i="0" u="none" strike="noStrike" kern="1200" cap="none" spc="0" normalizeH="0" baseline="0" noProof="0">
              <a:ln>
                <a:noFill/>
              </a:ln>
              <a:solidFill>
                <a:srgbClr val="E6EFF3"/>
              </a:solidFill>
              <a:effectLst/>
              <a:uLnTx/>
              <a:uFillTx/>
              <a:latin typeface="Corbel"/>
              <a:ea typeface="+mn-ea"/>
              <a:cs typeface="+mn-cs"/>
            </a:endParaRPr>
          </a:p>
        </p:txBody>
      </p:sp>
      <p:sp>
        <p:nvSpPr>
          <p:cNvPr id="3" name="Textfeld 2">
            <a:extLst>
              <a:ext uri="{FF2B5EF4-FFF2-40B4-BE49-F238E27FC236}">
                <a16:creationId xmlns:a16="http://schemas.microsoft.com/office/drawing/2014/main" id="{6B7A3975-20AF-4DD1-BDFD-3BBF7E820363}"/>
              </a:ext>
            </a:extLst>
          </p:cNvPr>
          <p:cNvSpPr txBox="1"/>
          <p:nvPr/>
        </p:nvSpPr>
        <p:spPr>
          <a:xfrm>
            <a:off x="4392251" y="3254688"/>
            <a:ext cx="407383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2100" b="0" i="0" u="none" strike="noStrike" kern="1200" cap="none" spc="0" normalizeH="0" baseline="0" noProof="0" dirty="0">
                <a:ln>
                  <a:noFill/>
                </a:ln>
                <a:solidFill>
                  <a:srgbClr val="000000"/>
                </a:solidFill>
                <a:effectLst/>
                <a:uLnTx/>
                <a:uFillTx/>
                <a:latin typeface="Corbel"/>
                <a:ea typeface="+mn-ea"/>
                <a:cs typeface="+mn-cs"/>
              </a:rPr>
              <a:t>Befähigung zur lebenslangen beruflichen Gestaltung </a:t>
            </a:r>
          </a:p>
        </p:txBody>
      </p:sp>
      <p:sp>
        <p:nvSpPr>
          <p:cNvPr id="6" name="Pfeil: nach rechts 5">
            <a:extLst>
              <a:ext uri="{FF2B5EF4-FFF2-40B4-BE49-F238E27FC236}">
                <a16:creationId xmlns:a16="http://schemas.microsoft.com/office/drawing/2014/main" id="{EC564AD3-FEC3-4F5B-B3A9-6428D5028141}"/>
              </a:ext>
            </a:extLst>
          </p:cNvPr>
          <p:cNvSpPr/>
          <p:nvPr/>
        </p:nvSpPr>
        <p:spPr>
          <a:xfrm>
            <a:off x="2799694" y="3254688"/>
            <a:ext cx="1149794" cy="5560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350" b="0" i="0" u="none" strike="noStrike" kern="1200" cap="none" spc="0" normalizeH="0" baseline="0" noProof="0">
              <a:ln>
                <a:noFill/>
              </a:ln>
              <a:solidFill>
                <a:srgbClr val="E6EFF3"/>
              </a:solidFill>
              <a:effectLst/>
              <a:uLnTx/>
              <a:uFillTx/>
              <a:latin typeface="Corbel"/>
              <a:ea typeface="+mn-ea"/>
              <a:cs typeface="+mn-cs"/>
            </a:endParaRPr>
          </a:p>
        </p:txBody>
      </p:sp>
      <p:sp>
        <p:nvSpPr>
          <p:cNvPr id="7" name="Textfeld 6">
            <a:extLst>
              <a:ext uri="{FF2B5EF4-FFF2-40B4-BE49-F238E27FC236}">
                <a16:creationId xmlns:a16="http://schemas.microsoft.com/office/drawing/2014/main" id="{7116FA21-018A-4A32-BD54-4EE84DB269E6}"/>
              </a:ext>
            </a:extLst>
          </p:cNvPr>
          <p:cNvSpPr txBox="1"/>
          <p:nvPr/>
        </p:nvSpPr>
        <p:spPr>
          <a:xfrm>
            <a:off x="4392252" y="2696790"/>
            <a:ext cx="407383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2100" b="0" i="0" u="none" strike="noStrike" kern="1200" cap="none" spc="0" normalizeH="0" baseline="0" noProof="0" dirty="0">
                <a:ln>
                  <a:noFill/>
                </a:ln>
                <a:solidFill>
                  <a:srgbClr val="000000"/>
                </a:solidFill>
                <a:effectLst/>
                <a:uLnTx/>
                <a:uFillTx/>
                <a:latin typeface="Corbel"/>
                <a:ea typeface="+mn-ea"/>
                <a:cs typeface="+mn-cs"/>
              </a:rPr>
              <a:t>Berufswahlkompetenz</a:t>
            </a:r>
          </a:p>
        </p:txBody>
      </p:sp>
      <p:sp>
        <p:nvSpPr>
          <p:cNvPr id="8" name="Pfeil: nach rechts 7">
            <a:extLst>
              <a:ext uri="{FF2B5EF4-FFF2-40B4-BE49-F238E27FC236}">
                <a16:creationId xmlns:a16="http://schemas.microsoft.com/office/drawing/2014/main" id="{7236A012-59F3-4460-B90E-9EBFE4B42C20}"/>
              </a:ext>
            </a:extLst>
          </p:cNvPr>
          <p:cNvSpPr/>
          <p:nvPr/>
        </p:nvSpPr>
        <p:spPr>
          <a:xfrm>
            <a:off x="2799694" y="3952113"/>
            <a:ext cx="1149794" cy="5560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350" b="0" i="0" u="none" strike="noStrike" kern="1200" cap="none" spc="0" normalizeH="0" baseline="0" noProof="0">
              <a:ln>
                <a:noFill/>
              </a:ln>
              <a:solidFill>
                <a:srgbClr val="E6EFF3"/>
              </a:solidFill>
              <a:effectLst/>
              <a:uLnTx/>
              <a:uFillTx/>
              <a:latin typeface="Corbel"/>
              <a:ea typeface="+mn-ea"/>
              <a:cs typeface="+mn-cs"/>
            </a:endParaRPr>
          </a:p>
        </p:txBody>
      </p:sp>
      <p:sp>
        <p:nvSpPr>
          <p:cNvPr id="9" name="Pfeil: nach rechts 8">
            <a:extLst>
              <a:ext uri="{FF2B5EF4-FFF2-40B4-BE49-F238E27FC236}">
                <a16:creationId xmlns:a16="http://schemas.microsoft.com/office/drawing/2014/main" id="{6FCF13F8-BDB0-4E55-AC8A-B35D23F8F1A9}"/>
              </a:ext>
            </a:extLst>
          </p:cNvPr>
          <p:cNvSpPr/>
          <p:nvPr/>
        </p:nvSpPr>
        <p:spPr>
          <a:xfrm>
            <a:off x="2799694" y="4666632"/>
            <a:ext cx="1149794" cy="5560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350" b="0" i="0" u="none" strike="noStrike" kern="1200" cap="none" spc="0" normalizeH="0" baseline="0" noProof="0">
              <a:ln>
                <a:noFill/>
              </a:ln>
              <a:solidFill>
                <a:srgbClr val="E6EFF3"/>
              </a:solidFill>
              <a:effectLst/>
              <a:uLnTx/>
              <a:uFillTx/>
              <a:latin typeface="Corbel"/>
              <a:ea typeface="+mn-ea"/>
              <a:cs typeface="+mn-cs"/>
            </a:endParaRPr>
          </a:p>
        </p:txBody>
      </p:sp>
      <p:sp>
        <p:nvSpPr>
          <p:cNvPr id="10" name="Textfeld 9">
            <a:extLst>
              <a:ext uri="{FF2B5EF4-FFF2-40B4-BE49-F238E27FC236}">
                <a16:creationId xmlns:a16="http://schemas.microsoft.com/office/drawing/2014/main" id="{AC3363BD-73B5-4EDE-969B-05DBA845D646}"/>
              </a:ext>
            </a:extLst>
          </p:cNvPr>
          <p:cNvSpPr txBox="1"/>
          <p:nvPr/>
        </p:nvSpPr>
        <p:spPr>
          <a:xfrm>
            <a:off x="4392251" y="4033932"/>
            <a:ext cx="4082316"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2100" b="0" i="0" u="none" strike="noStrike" kern="1200" cap="none" spc="0" normalizeH="0" baseline="0" noProof="0" dirty="0">
                <a:ln>
                  <a:noFill/>
                </a:ln>
                <a:solidFill>
                  <a:srgbClr val="000000"/>
                </a:solidFill>
                <a:effectLst/>
                <a:uLnTx/>
                <a:uFillTx/>
                <a:latin typeface="Corbel"/>
                <a:ea typeface="+mn-ea"/>
                <a:cs typeface="+mn-cs"/>
              </a:rPr>
              <a:t>Senkung der Abbruchsquoten</a:t>
            </a:r>
          </a:p>
        </p:txBody>
      </p:sp>
      <p:sp>
        <p:nvSpPr>
          <p:cNvPr id="11" name="Textfeld 10">
            <a:extLst>
              <a:ext uri="{FF2B5EF4-FFF2-40B4-BE49-F238E27FC236}">
                <a16:creationId xmlns:a16="http://schemas.microsoft.com/office/drawing/2014/main" id="{0BDB24CC-DA2B-4A5A-9611-4512F6585600}"/>
              </a:ext>
            </a:extLst>
          </p:cNvPr>
          <p:cNvSpPr txBox="1"/>
          <p:nvPr/>
        </p:nvSpPr>
        <p:spPr>
          <a:xfrm>
            <a:off x="4382766" y="4508167"/>
            <a:ext cx="43355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2100" b="0" i="0" u="none" strike="noStrike" kern="1200" cap="none" spc="0" normalizeH="0" baseline="0" noProof="0" dirty="0">
                <a:ln>
                  <a:noFill/>
                </a:ln>
                <a:solidFill>
                  <a:srgbClr val="000000"/>
                </a:solidFill>
                <a:effectLst/>
                <a:uLnTx/>
                <a:uFillTx/>
                <a:latin typeface="Corbel"/>
                <a:ea typeface="+mn-ea"/>
                <a:cs typeface="+mn-cs"/>
              </a:rPr>
              <a:t>Entwicklung einer qualitätsvollen BO am Schulstandort</a:t>
            </a:r>
          </a:p>
        </p:txBody>
      </p:sp>
      <p:sp>
        <p:nvSpPr>
          <p:cNvPr id="13" name="Textfeld 12">
            <a:extLst>
              <a:ext uri="{FF2B5EF4-FFF2-40B4-BE49-F238E27FC236}">
                <a16:creationId xmlns:a16="http://schemas.microsoft.com/office/drawing/2014/main" id="{7443FA80-FCE0-4DB0-9097-62C0DDE04D8E}"/>
              </a:ext>
            </a:extLst>
          </p:cNvPr>
          <p:cNvSpPr txBox="1"/>
          <p:nvPr/>
        </p:nvSpPr>
        <p:spPr>
          <a:xfrm>
            <a:off x="2366415" y="5553480"/>
            <a:ext cx="6351916" cy="19620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AT" sz="675" b="0" i="0" u="none" strike="noStrike" kern="1200" cap="none" spc="0" normalizeH="0" baseline="0" noProof="0" dirty="0" err="1">
                <a:ln>
                  <a:noFill/>
                </a:ln>
                <a:solidFill>
                  <a:srgbClr val="000000"/>
                </a:solidFill>
                <a:effectLst/>
                <a:uLnTx/>
                <a:uFillTx/>
                <a:latin typeface="Corbel"/>
                <a:ea typeface="+mn-ea"/>
                <a:cs typeface="+mn-cs"/>
              </a:rPr>
              <a:t>Driesel</a:t>
            </a:r>
            <a:r>
              <a:rPr kumimoji="0" lang="de-AT" sz="675" b="0" i="0" u="none" strike="noStrike" kern="1200" cap="none" spc="0" normalizeH="0" baseline="0" noProof="0" dirty="0">
                <a:ln>
                  <a:noFill/>
                </a:ln>
                <a:solidFill>
                  <a:srgbClr val="000000"/>
                </a:solidFill>
                <a:effectLst/>
                <a:uLnTx/>
                <a:uFillTx/>
                <a:latin typeface="Corbel"/>
                <a:ea typeface="+mn-ea"/>
                <a:cs typeface="+mn-cs"/>
              </a:rPr>
              <a:t>-Lange, K. et al. (2020). „Berufswahlkompetenz. Wie Schulentwicklung Schulen dazu verhilft.“, in: </a:t>
            </a:r>
            <a:r>
              <a:rPr kumimoji="0" lang="de-AT" sz="675" b="0" i="1" u="none" strike="noStrike" kern="1200" cap="none" spc="0" normalizeH="0" baseline="0" noProof="0" dirty="0">
                <a:ln>
                  <a:noFill/>
                </a:ln>
                <a:solidFill>
                  <a:srgbClr val="000000"/>
                </a:solidFill>
                <a:effectLst/>
                <a:uLnTx/>
                <a:uFillTx/>
                <a:latin typeface="Corbel"/>
                <a:ea typeface="+mn-ea"/>
                <a:cs typeface="+mn-cs"/>
              </a:rPr>
              <a:t>Lernende Schule </a:t>
            </a:r>
            <a:r>
              <a:rPr kumimoji="0" lang="de-AT" sz="675" b="0" i="0" u="none" strike="noStrike" kern="1200" cap="none" spc="0" normalizeH="0" baseline="0" noProof="0" dirty="0">
                <a:ln>
                  <a:noFill/>
                </a:ln>
                <a:solidFill>
                  <a:srgbClr val="000000"/>
                </a:solidFill>
                <a:effectLst/>
                <a:uLnTx/>
                <a:uFillTx/>
                <a:latin typeface="Corbel"/>
                <a:ea typeface="+mn-ea"/>
                <a:cs typeface="+mn-cs"/>
              </a:rPr>
              <a:t>2/2020, 23. </a:t>
            </a:r>
            <a:r>
              <a:rPr kumimoji="0" lang="de-AT" sz="675" b="0" i="0" u="none" strike="noStrike" kern="1200" cap="none" spc="0" normalizeH="0" baseline="0" noProof="0" dirty="0" err="1">
                <a:ln>
                  <a:noFill/>
                </a:ln>
                <a:solidFill>
                  <a:srgbClr val="000000"/>
                </a:solidFill>
                <a:effectLst/>
                <a:uLnTx/>
                <a:uFillTx/>
                <a:latin typeface="Corbel"/>
                <a:ea typeface="+mn-ea"/>
                <a:cs typeface="+mn-cs"/>
              </a:rPr>
              <a:t>Jg</a:t>
            </a:r>
            <a:r>
              <a:rPr kumimoji="0" lang="de-AT" sz="675" b="0" i="0" u="none" strike="noStrike" kern="1200" cap="none" spc="0" normalizeH="0" baseline="0" noProof="0" dirty="0">
                <a:ln>
                  <a:noFill/>
                </a:ln>
                <a:solidFill>
                  <a:srgbClr val="000000"/>
                </a:solidFill>
                <a:effectLst/>
                <a:uLnTx/>
                <a:uFillTx/>
                <a:latin typeface="Corbel"/>
                <a:ea typeface="+mn-ea"/>
                <a:cs typeface="+mn-cs"/>
              </a:rPr>
              <a:t>, S. 4-8.</a:t>
            </a:r>
          </a:p>
        </p:txBody>
      </p:sp>
      <p:sp>
        <p:nvSpPr>
          <p:cNvPr id="14" name="Textfeld 13">
            <a:extLst>
              <a:ext uri="{FF2B5EF4-FFF2-40B4-BE49-F238E27FC236}">
                <a16:creationId xmlns:a16="http://schemas.microsoft.com/office/drawing/2014/main" id="{7DE02046-B559-48DD-B347-0A75EA9FA700}"/>
              </a:ext>
            </a:extLst>
          </p:cNvPr>
          <p:cNvSpPr txBox="1"/>
          <p:nvPr/>
        </p:nvSpPr>
        <p:spPr>
          <a:xfrm>
            <a:off x="220670" y="2110103"/>
            <a:ext cx="8324193"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350" b="0" i="0" u="none" strike="noStrike" kern="1200" cap="none" spc="0" normalizeH="0" baseline="0" noProof="0" dirty="0">
                <a:ln>
                  <a:noFill/>
                </a:ln>
                <a:solidFill>
                  <a:srgbClr val="000000"/>
                </a:solidFill>
                <a:effectLst/>
                <a:uLnTx/>
                <a:uFillTx/>
                <a:latin typeface="Corbel"/>
                <a:ea typeface="+mn-ea"/>
                <a:cs typeface="+mn-cs"/>
              </a:rPr>
              <a:t>„Berufsorientierung muss als Schulentwicklungsaufgabe verstanden werden, die von allen Beteiligten getragen wird.“ </a:t>
            </a:r>
          </a:p>
        </p:txBody>
      </p:sp>
    </p:spTree>
    <p:extLst>
      <p:ext uri="{BB962C8B-B14F-4D97-AF65-F5344CB8AC3E}">
        <p14:creationId xmlns:p14="http://schemas.microsoft.com/office/powerpoint/2010/main" val="42489096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6264" y="912275"/>
            <a:ext cx="7978525" cy="450700"/>
          </a:xfrm>
        </p:spPr>
        <p:txBody>
          <a:bodyPr/>
          <a:lstStyle/>
          <a:p>
            <a:r>
              <a:rPr lang="de-DE" dirty="0">
                <a:latin typeface="+mn-lt"/>
                <a:cs typeface="Calibri" panose="020F0502020204030204" pitchFamily="34" charset="0"/>
              </a:rPr>
              <a:t>Kurzdarstellung der Abläufe zum Einsatz des </a:t>
            </a:r>
            <a:r>
              <a:rPr lang="de-DE" dirty="0" err="1">
                <a:latin typeface="+mn-lt"/>
                <a:cs typeface="Calibri" panose="020F0502020204030204" pitchFamily="34" charset="0"/>
              </a:rPr>
              <a:t>BBO</a:t>
            </a:r>
            <a:r>
              <a:rPr lang="de-DE" dirty="0">
                <a:latin typeface="+mn-lt"/>
                <a:cs typeface="Calibri" panose="020F0502020204030204" pitchFamily="34" charset="0"/>
              </a:rPr>
              <a:t>-Tools</a:t>
            </a:r>
          </a:p>
        </p:txBody>
      </p:sp>
      <p:sp>
        <p:nvSpPr>
          <p:cNvPr id="6" name="Foliennummernplatzhalter 5"/>
          <p:cNvSpPr>
            <a:spLocks noGrp="1"/>
          </p:cNvSpPr>
          <p:nvPr>
            <p:ph type="sldNum" sz="quarter" idx="12"/>
          </p:nvPr>
        </p:nvSpPr>
        <p:spPr/>
        <p:txBody>
          <a:bodyPr/>
          <a:lstStyle/>
          <a:p>
            <a:fld id="{1206269C-C24E-4E80-9A4B-E7E19BB59A67}" type="slidenum">
              <a:rPr lang="de-AT" smtClean="0"/>
              <a:pPr/>
              <a:t>40</a:t>
            </a:fld>
            <a:endParaRPr lang="de-AT" dirty="0"/>
          </a:p>
        </p:txBody>
      </p:sp>
      <p:pic>
        <p:nvPicPr>
          <p:cNvPr id="4" name="Grafik 3">
            <a:extLst>
              <a:ext uri="{FF2B5EF4-FFF2-40B4-BE49-F238E27FC236}">
                <a16:creationId xmlns:a16="http://schemas.microsoft.com/office/drawing/2014/main" id="{AD586AF4-706E-4374-B74E-203D7F9F7384}"/>
              </a:ext>
            </a:extLst>
          </p:cNvPr>
          <p:cNvPicPr>
            <a:picLocks noChangeAspect="1"/>
          </p:cNvPicPr>
          <p:nvPr/>
        </p:nvPicPr>
        <p:blipFill>
          <a:blip r:embed="rId3"/>
          <a:stretch>
            <a:fillRect/>
          </a:stretch>
        </p:blipFill>
        <p:spPr>
          <a:xfrm>
            <a:off x="1415126" y="1268382"/>
            <a:ext cx="6400800" cy="5495025"/>
          </a:xfrm>
          <a:prstGeom prst="rect">
            <a:avLst/>
          </a:prstGeom>
        </p:spPr>
      </p:pic>
    </p:spTree>
    <p:extLst>
      <p:ext uri="{BB962C8B-B14F-4D97-AF65-F5344CB8AC3E}">
        <p14:creationId xmlns:p14="http://schemas.microsoft.com/office/powerpoint/2010/main" val="7478772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1206269C-C24E-4E80-9A4B-E7E19BB59A67}" type="slidenum">
              <a:rPr lang="de-AT" smtClean="0"/>
              <a:pPr/>
              <a:t>41</a:t>
            </a:fld>
            <a:endParaRPr lang="de-AT" dirty="0"/>
          </a:p>
        </p:txBody>
      </p:sp>
      <p:graphicFrame>
        <p:nvGraphicFramePr>
          <p:cNvPr id="4" name="Diagramm 3"/>
          <p:cNvGraphicFramePr/>
          <p:nvPr/>
        </p:nvGraphicFramePr>
        <p:xfrm>
          <a:off x="2380154" y="2206510"/>
          <a:ext cx="4907815"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5178338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8033" y="1013430"/>
            <a:ext cx="4043663" cy="426695"/>
          </a:xfrm>
        </p:spPr>
        <p:txBody>
          <a:bodyPr/>
          <a:lstStyle/>
          <a:p>
            <a:r>
              <a:rPr lang="de-AT" dirty="0"/>
              <a:t>„18plus”</a:t>
            </a:r>
          </a:p>
        </p:txBody>
      </p:sp>
      <p:sp>
        <p:nvSpPr>
          <p:cNvPr id="3" name="Textplatzhalter 2"/>
          <p:cNvSpPr>
            <a:spLocks noGrp="1"/>
          </p:cNvSpPr>
          <p:nvPr>
            <p:ph type="body" sz="quarter" idx="13"/>
          </p:nvPr>
        </p:nvSpPr>
        <p:spPr>
          <a:xfrm>
            <a:off x="578033" y="1776009"/>
            <a:ext cx="8068256" cy="4435010"/>
          </a:xfrm>
        </p:spPr>
        <p:txBody>
          <a:bodyPr/>
          <a:lstStyle/>
          <a:p>
            <a:r>
              <a:rPr lang="de-DE" sz="2400" b="0" i="0" u="none" strike="noStrike" baseline="0" dirty="0">
                <a:solidFill>
                  <a:schemeClr val="tx1"/>
                </a:solidFill>
                <a:latin typeface="Calibri" panose="020F0502020204030204" pitchFamily="34" charset="0"/>
              </a:rPr>
              <a:t>wertvolles (unverzichtbares) Modul für den IBOBB-Prozess („14plus”)</a:t>
            </a:r>
          </a:p>
          <a:p>
            <a:pPr lvl="1"/>
            <a:r>
              <a:rPr lang="de-AT" sz="2400" b="0" i="0" u="none" strike="noStrike" baseline="0" dirty="0">
                <a:solidFill>
                  <a:schemeClr val="tx1"/>
                </a:solidFill>
                <a:latin typeface="Calibri" panose="020F0502020204030204" pitchFamily="34" charset="0"/>
              </a:rPr>
              <a:t>viele Handlungsempfehlungen</a:t>
            </a:r>
          </a:p>
          <a:p>
            <a:pPr lvl="1"/>
            <a:r>
              <a:rPr lang="de-AT" sz="2400" b="0" i="0" u="none" strike="noStrike" baseline="0" dirty="0">
                <a:solidFill>
                  <a:schemeClr val="tx1"/>
                </a:solidFill>
                <a:latin typeface="Calibri" panose="020F0502020204030204" pitchFamily="34" charset="0"/>
              </a:rPr>
              <a:t>IBOBB-Prozess wird professionell fortgesetzt</a:t>
            </a:r>
          </a:p>
          <a:p>
            <a:pPr lvl="1"/>
            <a:r>
              <a:rPr lang="de-AT" sz="2400" b="0" i="0" u="none" strike="noStrike" baseline="0" dirty="0">
                <a:solidFill>
                  <a:schemeClr val="tx1"/>
                </a:solidFill>
                <a:latin typeface="Calibri" panose="020F0502020204030204" pitchFamily="34" charset="0"/>
              </a:rPr>
              <a:t>MentorInnen kontrollieren und begleiten</a:t>
            </a:r>
          </a:p>
          <a:p>
            <a:pPr marL="252000" lvl="1" indent="0">
              <a:buNone/>
            </a:pPr>
            <a:endParaRPr lang="de-AT" sz="2400" b="0" i="0" u="none" strike="noStrike" baseline="0" dirty="0">
              <a:solidFill>
                <a:schemeClr val="tx1"/>
              </a:solidFill>
              <a:latin typeface="Calibri" panose="020F0502020204030204" pitchFamily="34" charset="0"/>
            </a:endParaRPr>
          </a:p>
          <a:p>
            <a:pPr algn="l"/>
            <a:r>
              <a:rPr lang="de-DE" sz="2400" b="0" i="0" u="none" strike="noStrike" baseline="0" dirty="0">
                <a:solidFill>
                  <a:schemeClr val="tx1"/>
                </a:solidFill>
                <a:latin typeface="Calibri" panose="020F0502020204030204" pitchFamily="34" charset="0"/>
              </a:rPr>
              <a:t>Voraussetzung für die Akzeptanz: IBOBB-Verständnis („14plus”)</a:t>
            </a:r>
            <a:endParaRPr lang="de-AT" sz="2400" dirty="0">
              <a:solidFill>
                <a:schemeClr val="tx1"/>
              </a:solidFill>
            </a:endParaRPr>
          </a:p>
        </p:txBody>
      </p:sp>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6269C-C24E-4E80-9A4B-E7E19BB59A67}" type="slidenum">
              <a:rPr kumimoji="0" lang="de-AT" sz="1400" b="0" i="0" u="none" strike="noStrike" kern="1200" cap="none" spc="0" normalizeH="0" baseline="0" noProof="0">
                <a:ln>
                  <a:noFill/>
                </a:ln>
                <a:solidFill>
                  <a:srgbClr val="0000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de-AT" sz="1400" b="0" i="0" u="none" strike="noStrike" kern="1200" cap="none" spc="0" normalizeH="0" baseline="0" noProof="0" dirty="0">
              <a:ln>
                <a:noFill/>
              </a:ln>
              <a:solidFill>
                <a:srgbClr val="000000"/>
              </a:solidFill>
              <a:effectLst/>
              <a:uLnTx/>
              <a:uFillTx/>
              <a:latin typeface="Corbel"/>
              <a:ea typeface="+mn-ea"/>
              <a:cs typeface="+mn-cs"/>
            </a:endParaRPr>
          </a:p>
        </p:txBody>
      </p:sp>
    </p:spTree>
    <p:custDataLst>
      <p:tags r:id="rId1"/>
    </p:custDataLst>
    <p:extLst>
      <p:ext uri="{BB962C8B-B14F-4D97-AF65-F5344CB8AC3E}">
        <p14:creationId xmlns:p14="http://schemas.microsoft.com/office/powerpoint/2010/main" val="34806685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72"/>
          <p:cNvSpPr txBox="1">
            <a:spLocks noGrp="1"/>
          </p:cNvSpPr>
          <p:nvPr>
            <p:ph type="title"/>
          </p:nvPr>
        </p:nvSpPr>
        <p:spPr>
          <a:xfrm>
            <a:off x="623796" y="199760"/>
            <a:ext cx="8172006" cy="6458503"/>
          </a:xfrm>
          <a:prstGeom prst="rect">
            <a:avLst/>
          </a:prstGeom>
          <a:noFill/>
          <a:ln>
            <a:noFill/>
          </a:ln>
        </p:spPr>
        <p:txBody>
          <a:bodyPr spcFirstLastPara="1" vert="horz" wrap="square" lIns="27613" tIns="13803" rIns="27613" bIns="13803" rtlCol="0" anchor="ctr" anchorCtr="0">
            <a:normAutofit/>
          </a:bodyPr>
          <a:lstStyle/>
          <a:p>
            <a:pPr algn="ctr">
              <a:buClr>
                <a:srgbClr val="C00000"/>
              </a:buClr>
              <a:buSzPts val="29900"/>
            </a:pPr>
            <a:endParaRPr sz="8426">
              <a:solidFill>
                <a:srgbClr val="C00000"/>
              </a:solidFill>
            </a:endParaRPr>
          </a:p>
          <a:p>
            <a:pPr algn="ctr">
              <a:buClr>
                <a:srgbClr val="C00000"/>
              </a:buClr>
              <a:buSzPts val="29900"/>
            </a:pPr>
            <a:endParaRPr sz="2295"/>
          </a:p>
        </p:txBody>
      </p:sp>
      <p:pic>
        <p:nvPicPr>
          <p:cNvPr id="622" name="Google Shape;622;p72"/>
          <p:cNvPicPr preferRelativeResize="0"/>
          <p:nvPr/>
        </p:nvPicPr>
        <p:blipFill>
          <a:blip r:embed="rId3">
            <a:alphaModFix/>
          </a:blip>
          <a:stretch>
            <a:fillRect/>
          </a:stretch>
        </p:blipFill>
        <p:spPr>
          <a:xfrm>
            <a:off x="0" y="11520"/>
            <a:ext cx="9143997" cy="6857997"/>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73"/>
          <p:cNvSpPr txBox="1">
            <a:spLocks noGrp="1"/>
          </p:cNvSpPr>
          <p:nvPr>
            <p:ph type="title"/>
          </p:nvPr>
        </p:nvSpPr>
        <p:spPr>
          <a:xfrm>
            <a:off x="623793" y="1809825"/>
            <a:ext cx="7886860" cy="2686460"/>
          </a:xfrm>
          <a:prstGeom prst="rect">
            <a:avLst/>
          </a:prstGeom>
        </p:spPr>
        <p:txBody>
          <a:bodyPr spcFirstLastPara="1" vert="horz" wrap="square" lIns="27613" tIns="13803" rIns="27613" bIns="13803" rtlCol="0" anchor="b" anchorCtr="0">
            <a:normAutofit/>
          </a:bodyPr>
          <a:lstStyle/>
          <a:p>
            <a:endParaRPr/>
          </a:p>
        </p:txBody>
      </p:sp>
      <p:sp>
        <p:nvSpPr>
          <p:cNvPr id="628" name="Google Shape;628;p73"/>
          <p:cNvSpPr txBox="1">
            <a:spLocks noGrp="1"/>
          </p:cNvSpPr>
          <p:nvPr>
            <p:ph type="body" idx="1"/>
          </p:nvPr>
        </p:nvSpPr>
        <p:spPr>
          <a:xfrm>
            <a:off x="623793" y="4521716"/>
            <a:ext cx="7886860" cy="1413044"/>
          </a:xfrm>
          <a:prstGeom prst="rect">
            <a:avLst/>
          </a:prstGeom>
        </p:spPr>
        <p:txBody>
          <a:bodyPr spcFirstLastPara="1" vert="horz" wrap="square" lIns="27613" tIns="13803" rIns="27613" bIns="13803" rtlCol="0" anchor="t" anchorCtr="0">
            <a:normAutofit/>
          </a:bodyPr>
          <a:lstStyle/>
          <a:p>
            <a:pPr marL="0" indent="0"/>
            <a:endParaRPr/>
          </a:p>
        </p:txBody>
      </p:sp>
      <p:pic>
        <p:nvPicPr>
          <p:cNvPr id="629" name="Google Shape;629;p73"/>
          <p:cNvPicPr preferRelativeResize="0"/>
          <p:nvPr/>
        </p:nvPicPr>
        <p:blipFill>
          <a:blip r:embed="rId3">
            <a:alphaModFix/>
          </a:blip>
          <a:stretch>
            <a:fillRect/>
          </a:stretch>
        </p:blipFill>
        <p:spPr>
          <a:xfrm>
            <a:off x="0" y="0"/>
            <a:ext cx="9393978" cy="709529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74"/>
          <p:cNvSpPr txBox="1">
            <a:spLocks noGrp="1"/>
          </p:cNvSpPr>
          <p:nvPr>
            <p:ph type="title"/>
          </p:nvPr>
        </p:nvSpPr>
        <p:spPr>
          <a:xfrm>
            <a:off x="623793" y="1809825"/>
            <a:ext cx="7886860" cy="2686460"/>
          </a:xfrm>
          <a:prstGeom prst="rect">
            <a:avLst/>
          </a:prstGeom>
        </p:spPr>
        <p:txBody>
          <a:bodyPr spcFirstLastPara="1" vert="horz" wrap="square" lIns="27613" tIns="13803" rIns="27613" bIns="13803" rtlCol="0" anchor="b" anchorCtr="0">
            <a:normAutofit/>
          </a:bodyPr>
          <a:lstStyle/>
          <a:p>
            <a:endParaRPr/>
          </a:p>
        </p:txBody>
      </p:sp>
      <p:sp>
        <p:nvSpPr>
          <p:cNvPr id="635" name="Google Shape;635;p74"/>
          <p:cNvSpPr txBox="1">
            <a:spLocks noGrp="1"/>
          </p:cNvSpPr>
          <p:nvPr>
            <p:ph type="body" idx="1"/>
          </p:nvPr>
        </p:nvSpPr>
        <p:spPr>
          <a:xfrm>
            <a:off x="623793" y="4521716"/>
            <a:ext cx="7886860" cy="1413044"/>
          </a:xfrm>
          <a:prstGeom prst="rect">
            <a:avLst/>
          </a:prstGeom>
        </p:spPr>
        <p:txBody>
          <a:bodyPr spcFirstLastPara="1" vert="horz" wrap="square" lIns="27613" tIns="13803" rIns="27613" bIns="13803" rtlCol="0" anchor="t" anchorCtr="0">
            <a:normAutofit/>
          </a:bodyPr>
          <a:lstStyle/>
          <a:p>
            <a:pPr marL="0" indent="0"/>
            <a:endParaRPr/>
          </a:p>
        </p:txBody>
      </p:sp>
      <p:pic>
        <p:nvPicPr>
          <p:cNvPr id="636" name="Google Shape;636;p74"/>
          <p:cNvPicPr preferRelativeResize="0"/>
          <p:nvPr/>
        </p:nvPicPr>
        <p:blipFill>
          <a:blip r:embed="rId3">
            <a:alphaModFix/>
          </a:blip>
          <a:stretch>
            <a:fillRect/>
          </a:stretch>
        </p:blipFill>
        <p:spPr>
          <a:xfrm>
            <a:off x="-15444" y="199760"/>
            <a:ext cx="9205469" cy="6892768"/>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75"/>
          <p:cNvSpPr txBox="1">
            <a:spLocks noGrp="1"/>
          </p:cNvSpPr>
          <p:nvPr>
            <p:ph type="title"/>
          </p:nvPr>
        </p:nvSpPr>
        <p:spPr>
          <a:xfrm>
            <a:off x="623793" y="1809825"/>
            <a:ext cx="7886860" cy="2686460"/>
          </a:xfrm>
          <a:prstGeom prst="rect">
            <a:avLst/>
          </a:prstGeom>
        </p:spPr>
        <p:txBody>
          <a:bodyPr spcFirstLastPara="1" vert="horz" wrap="square" lIns="27613" tIns="13803" rIns="27613" bIns="13803" rtlCol="0" anchor="b" anchorCtr="0">
            <a:normAutofit/>
          </a:bodyPr>
          <a:lstStyle/>
          <a:p>
            <a:endParaRPr/>
          </a:p>
        </p:txBody>
      </p:sp>
      <p:sp>
        <p:nvSpPr>
          <p:cNvPr id="642" name="Google Shape;642;p75"/>
          <p:cNvSpPr txBox="1">
            <a:spLocks noGrp="1"/>
          </p:cNvSpPr>
          <p:nvPr>
            <p:ph type="body" idx="1"/>
          </p:nvPr>
        </p:nvSpPr>
        <p:spPr>
          <a:xfrm>
            <a:off x="623793" y="4521716"/>
            <a:ext cx="7886860" cy="1413044"/>
          </a:xfrm>
          <a:prstGeom prst="rect">
            <a:avLst/>
          </a:prstGeom>
        </p:spPr>
        <p:txBody>
          <a:bodyPr spcFirstLastPara="1" vert="horz" wrap="square" lIns="27613" tIns="13803" rIns="27613" bIns="13803" rtlCol="0" anchor="t" anchorCtr="0">
            <a:normAutofit/>
          </a:bodyPr>
          <a:lstStyle/>
          <a:p>
            <a:pPr marL="0" indent="0"/>
            <a:endParaRPr/>
          </a:p>
        </p:txBody>
      </p:sp>
      <p:pic>
        <p:nvPicPr>
          <p:cNvPr id="643" name="Google Shape;643;p75"/>
          <p:cNvPicPr preferRelativeResize="0"/>
          <p:nvPr/>
        </p:nvPicPr>
        <p:blipFill>
          <a:blip r:embed="rId3">
            <a:alphaModFix/>
          </a:blip>
          <a:stretch>
            <a:fillRect/>
          </a:stretch>
        </p:blipFill>
        <p:spPr>
          <a:xfrm>
            <a:off x="0" y="210810"/>
            <a:ext cx="9190025" cy="6983812"/>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76"/>
          <p:cNvSpPr txBox="1">
            <a:spLocks noGrp="1"/>
          </p:cNvSpPr>
          <p:nvPr>
            <p:ph type="title"/>
          </p:nvPr>
        </p:nvSpPr>
        <p:spPr>
          <a:xfrm>
            <a:off x="623793" y="1809825"/>
            <a:ext cx="7886860" cy="2686460"/>
          </a:xfrm>
          <a:prstGeom prst="rect">
            <a:avLst/>
          </a:prstGeom>
        </p:spPr>
        <p:txBody>
          <a:bodyPr spcFirstLastPara="1" vert="horz" wrap="square" lIns="27613" tIns="13803" rIns="27613" bIns="13803" rtlCol="0" anchor="b" anchorCtr="0">
            <a:normAutofit/>
          </a:bodyPr>
          <a:lstStyle/>
          <a:p>
            <a:endParaRPr/>
          </a:p>
        </p:txBody>
      </p:sp>
      <p:sp>
        <p:nvSpPr>
          <p:cNvPr id="649" name="Google Shape;649;p76"/>
          <p:cNvSpPr txBox="1">
            <a:spLocks noGrp="1"/>
          </p:cNvSpPr>
          <p:nvPr>
            <p:ph type="body" idx="1"/>
          </p:nvPr>
        </p:nvSpPr>
        <p:spPr>
          <a:xfrm>
            <a:off x="623793" y="4521716"/>
            <a:ext cx="7886860" cy="1413044"/>
          </a:xfrm>
          <a:prstGeom prst="rect">
            <a:avLst/>
          </a:prstGeom>
        </p:spPr>
        <p:txBody>
          <a:bodyPr spcFirstLastPara="1" vert="horz" wrap="square" lIns="27613" tIns="13803" rIns="27613" bIns="13803" rtlCol="0" anchor="t" anchorCtr="0">
            <a:normAutofit/>
          </a:bodyPr>
          <a:lstStyle/>
          <a:p>
            <a:pPr marL="0" indent="0"/>
            <a:endParaRPr/>
          </a:p>
        </p:txBody>
      </p:sp>
      <p:pic>
        <p:nvPicPr>
          <p:cNvPr id="650" name="Google Shape;650;p76"/>
          <p:cNvPicPr preferRelativeResize="0"/>
          <p:nvPr/>
        </p:nvPicPr>
        <p:blipFill>
          <a:blip r:embed="rId3">
            <a:alphaModFix/>
          </a:blip>
          <a:stretch>
            <a:fillRect/>
          </a:stretch>
        </p:blipFill>
        <p:spPr>
          <a:xfrm>
            <a:off x="0" y="-3727"/>
            <a:ext cx="9143996" cy="6865449"/>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77"/>
          <p:cNvSpPr txBox="1">
            <a:spLocks noGrp="1"/>
          </p:cNvSpPr>
          <p:nvPr>
            <p:ph type="title"/>
          </p:nvPr>
        </p:nvSpPr>
        <p:spPr>
          <a:xfrm>
            <a:off x="623793" y="1809825"/>
            <a:ext cx="7886860" cy="2686460"/>
          </a:xfrm>
          <a:prstGeom prst="rect">
            <a:avLst/>
          </a:prstGeom>
        </p:spPr>
        <p:txBody>
          <a:bodyPr spcFirstLastPara="1" vert="horz" wrap="square" lIns="27613" tIns="13803" rIns="27613" bIns="13803" rtlCol="0" anchor="b" anchorCtr="0">
            <a:normAutofit/>
          </a:bodyPr>
          <a:lstStyle/>
          <a:p>
            <a:endParaRPr/>
          </a:p>
        </p:txBody>
      </p:sp>
      <p:sp>
        <p:nvSpPr>
          <p:cNvPr id="656" name="Google Shape;656;p77"/>
          <p:cNvSpPr txBox="1">
            <a:spLocks noGrp="1"/>
          </p:cNvSpPr>
          <p:nvPr>
            <p:ph type="body" idx="1"/>
          </p:nvPr>
        </p:nvSpPr>
        <p:spPr>
          <a:xfrm>
            <a:off x="623793" y="4521716"/>
            <a:ext cx="7886860" cy="1413044"/>
          </a:xfrm>
          <a:prstGeom prst="rect">
            <a:avLst/>
          </a:prstGeom>
        </p:spPr>
        <p:txBody>
          <a:bodyPr spcFirstLastPara="1" vert="horz" wrap="square" lIns="27613" tIns="13803" rIns="27613" bIns="13803" rtlCol="0" anchor="t" anchorCtr="0">
            <a:normAutofit/>
          </a:bodyPr>
          <a:lstStyle/>
          <a:p>
            <a:pPr marL="0" indent="0"/>
            <a:endParaRPr/>
          </a:p>
        </p:txBody>
      </p:sp>
      <p:pic>
        <p:nvPicPr>
          <p:cNvPr id="657" name="Google Shape;657;p77"/>
          <p:cNvPicPr preferRelativeResize="0"/>
          <p:nvPr/>
        </p:nvPicPr>
        <p:blipFill>
          <a:blip r:embed="rId3">
            <a:alphaModFix/>
          </a:blip>
          <a:stretch>
            <a:fillRect/>
          </a:stretch>
        </p:blipFill>
        <p:spPr>
          <a:xfrm>
            <a:off x="0" y="211192"/>
            <a:ext cx="9190025" cy="6907537"/>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78"/>
          <p:cNvSpPr txBox="1">
            <a:spLocks noGrp="1"/>
          </p:cNvSpPr>
          <p:nvPr>
            <p:ph type="title"/>
          </p:nvPr>
        </p:nvSpPr>
        <p:spPr>
          <a:xfrm>
            <a:off x="623793" y="1809825"/>
            <a:ext cx="7886860" cy="2686460"/>
          </a:xfrm>
          <a:prstGeom prst="rect">
            <a:avLst/>
          </a:prstGeom>
        </p:spPr>
        <p:txBody>
          <a:bodyPr spcFirstLastPara="1" vert="horz" wrap="square" lIns="27613" tIns="13803" rIns="27613" bIns="13803" rtlCol="0" anchor="b" anchorCtr="0">
            <a:normAutofit/>
          </a:bodyPr>
          <a:lstStyle/>
          <a:p>
            <a:endParaRPr/>
          </a:p>
        </p:txBody>
      </p:sp>
      <p:sp>
        <p:nvSpPr>
          <p:cNvPr id="663" name="Google Shape;663;p78"/>
          <p:cNvSpPr txBox="1">
            <a:spLocks noGrp="1"/>
          </p:cNvSpPr>
          <p:nvPr>
            <p:ph type="body" idx="1"/>
          </p:nvPr>
        </p:nvSpPr>
        <p:spPr>
          <a:xfrm>
            <a:off x="623793" y="4521716"/>
            <a:ext cx="7886860" cy="1413044"/>
          </a:xfrm>
          <a:prstGeom prst="rect">
            <a:avLst/>
          </a:prstGeom>
        </p:spPr>
        <p:txBody>
          <a:bodyPr spcFirstLastPara="1" vert="horz" wrap="square" lIns="27613" tIns="13803" rIns="27613" bIns="13803" rtlCol="0" anchor="t" anchorCtr="0">
            <a:normAutofit/>
          </a:bodyPr>
          <a:lstStyle/>
          <a:p>
            <a:pPr marL="0" indent="0"/>
            <a:endParaRPr/>
          </a:p>
        </p:txBody>
      </p:sp>
      <p:pic>
        <p:nvPicPr>
          <p:cNvPr id="664" name="Google Shape;664;p78"/>
          <p:cNvPicPr preferRelativeResize="0"/>
          <p:nvPr/>
        </p:nvPicPr>
        <p:blipFill>
          <a:blip r:embed="rId3">
            <a:alphaModFix/>
          </a:blip>
          <a:stretch>
            <a:fillRect/>
          </a:stretch>
        </p:blipFill>
        <p:spPr>
          <a:xfrm>
            <a:off x="0" y="1"/>
            <a:ext cx="9190025" cy="7098916"/>
          </a:xfrm>
          <a:prstGeom prst="rect">
            <a:avLst/>
          </a:prstGeom>
          <a:noFill/>
          <a:ln>
            <a:noFill/>
          </a:ln>
        </p:spPr>
      </p:pic>
      <p:sp>
        <p:nvSpPr>
          <p:cNvPr id="665" name="Google Shape;665;p78"/>
          <p:cNvSpPr txBox="1"/>
          <p:nvPr/>
        </p:nvSpPr>
        <p:spPr>
          <a:xfrm>
            <a:off x="1080245" y="879598"/>
            <a:ext cx="7886860" cy="139506"/>
          </a:xfrm>
          <a:prstGeom prst="rect">
            <a:avLst/>
          </a:prstGeom>
          <a:noFill/>
          <a:ln>
            <a:noFill/>
          </a:ln>
        </p:spPr>
        <p:txBody>
          <a:bodyPr spcFirstLastPara="1" wrap="square" lIns="27613" tIns="27613" rIns="27613" bIns="27613" anchor="t" anchorCtr="0">
            <a:spAutoFit/>
          </a:bodyPr>
          <a:lstStyle/>
          <a:p>
            <a:endParaRPr sz="544">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5DD9AF-1CEB-4110-967C-FBF6C94B20E7}"/>
              </a:ext>
            </a:extLst>
          </p:cNvPr>
          <p:cNvSpPr>
            <a:spLocks noGrp="1"/>
          </p:cNvSpPr>
          <p:nvPr>
            <p:ph type="title"/>
          </p:nvPr>
        </p:nvSpPr>
        <p:spPr/>
        <p:txBody>
          <a:bodyPr/>
          <a:lstStyle/>
          <a:p>
            <a:pPr algn="ctr"/>
            <a:r>
              <a:rPr lang="de-DE" spc="15" dirty="0">
                <a:solidFill>
                  <a:schemeClr val="accent3">
                    <a:lumMod val="60000"/>
                    <a:lumOff val="40000"/>
                  </a:schemeClr>
                </a:solidFill>
                <a:latin typeface="Source Sans Pro" panose="020B0503030403020204" pitchFamily="34" charset="0"/>
                <a:cs typeface="Times New Roman" panose="02020603050405020304" pitchFamily="18" charset="0"/>
              </a:rPr>
              <a:t>Ziel von „</a:t>
            </a:r>
            <a:r>
              <a:rPr lang="de-DE" spc="15" dirty="0" err="1">
                <a:solidFill>
                  <a:schemeClr val="accent3">
                    <a:lumMod val="60000"/>
                    <a:lumOff val="40000"/>
                  </a:schemeClr>
                </a:solidFill>
                <a:latin typeface="Source Sans Pro" panose="020B0503030403020204" pitchFamily="34" charset="0"/>
                <a:cs typeface="Times New Roman" panose="02020603050405020304" pitchFamily="18" charset="0"/>
              </a:rPr>
              <a:t>ibobb</a:t>
            </a:r>
            <a:r>
              <a:rPr lang="de-DE" spc="15" dirty="0">
                <a:solidFill>
                  <a:schemeClr val="accent3">
                    <a:lumMod val="60000"/>
                    <a:lumOff val="40000"/>
                  </a:schemeClr>
                </a:solidFill>
                <a:latin typeface="Source Sans Pro" panose="020B0503030403020204" pitchFamily="34" charset="0"/>
                <a:cs typeface="Times New Roman" panose="02020603050405020304" pitchFamily="18" charset="0"/>
              </a:rPr>
              <a:t>“: Erwerb von wichtigen Lebenskompetenzen</a:t>
            </a:r>
            <a:br>
              <a:rPr lang="de-DE" spc="15" dirty="0">
                <a:solidFill>
                  <a:schemeClr val="accent3">
                    <a:lumMod val="60000"/>
                    <a:lumOff val="40000"/>
                  </a:schemeClr>
                </a:solidFill>
                <a:latin typeface="Source Sans Pro" panose="020B0503030403020204" pitchFamily="34" charset="0"/>
                <a:cs typeface="Times New Roman" panose="02020603050405020304" pitchFamily="18" charset="0"/>
              </a:rPr>
            </a:br>
            <a:endParaRPr lang="de-AT" spc="15" dirty="0">
              <a:solidFill>
                <a:schemeClr val="accent3">
                  <a:lumMod val="60000"/>
                  <a:lumOff val="40000"/>
                </a:schemeClr>
              </a:solidFill>
              <a:latin typeface="Source Sans Pro" panose="020B0503030403020204" pitchFamily="34" charset="0"/>
              <a:cs typeface="Times New Roman" panose="02020603050405020304" pitchFamily="18" charset="0"/>
            </a:endParaRPr>
          </a:p>
        </p:txBody>
      </p:sp>
      <p:sp>
        <p:nvSpPr>
          <p:cNvPr id="3" name="Textplatzhalter 2">
            <a:extLst>
              <a:ext uri="{FF2B5EF4-FFF2-40B4-BE49-F238E27FC236}">
                <a16:creationId xmlns:a16="http://schemas.microsoft.com/office/drawing/2014/main" id="{1DE88C9E-3978-459E-97CC-5F8554079C8F}"/>
              </a:ext>
            </a:extLst>
          </p:cNvPr>
          <p:cNvSpPr>
            <a:spLocks noGrp="1"/>
          </p:cNvSpPr>
          <p:nvPr>
            <p:ph type="body" sz="quarter" idx="13"/>
          </p:nvPr>
        </p:nvSpPr>
        <p:spPr/>
        <p:txBody>
          <a:bodyPr/>
          <a:lstStyle/>
          <a:p>
            <a:pPr marL="0" indent="0">
              <a:buNone/>
            </a:pPr>
            <a:r>
              <a:rPr lang="de-DE" dirty="0"/>
              <a:t>Vorrangiges Ziel von </a:t>
            </a:r>
            <a:r>
              <a:rPr lang="de-DE" dirty="0" err="1"/>
              <a:t>ibobb</a:t>
            </a:r>
            <a:r>
              <a:rPr lang="de-DE" dirty="0"/>
              <a:t> im Schulkontext ist es, die Schüler/innen beim Erwerb von wichtigen Lebenskompetenzen für die eigenverantwortliche Gestaltung ihres Bildungs- und Berufsweges, sogenannter „Laufbahngestaltungskompetenzen“ (Career Management Skills) zu unterstützen, wie:</a:t>
            </a:r>
          </a:p>
          <a:p>
            <a:r>
              <a:rPr lang="de-DE" dirty="0"/>
              <a:t>Fähigkeit zur Selbstreflexion (insbesondere hinsichtlich Fähigkeiten, Interessen, Wünschen)</a:t>
            </a:r>
          </a:p>
          <a:p>
            <a:r>
              <a:rPr lang="de-DE" dirty="0"/>
              <a:t>Entscheidungsfähigkeit (inklusive Fähigkeit zur Gestaltung von Entscheidungsprozessen)</a:t>
            </a:r>
          </a:p>
          <a:p>
            <a:r>
              <a:rPr lang="de-DE" dirty="0"/>
              <a:t>Fähigkeit zur Informationsrecherche und –</a:t>
            </a:r>
            <a:r>
              <a:rPr lang="de-DE" dirty="0" err="1"/>
              <a:t>bewertung</a:t>
            </a:r>
            <a:endParaRPr lang="de-DE" dirty="0"/>
          </a:p>
          <a:p>
            <a:r>
              <a:rPr lang="de-DE" dirty="0"/>
              <a:t>Fähigkeit, eigene Ziele definieren und verfolgen zu können </a:t>
            </a:r>
          </a:p>
        </p:txBody>
      </p:sp>
      <p:sp>
        <p:nvSpPr>
          <p:cNvPr id="4" name="Fußzeilenplatzhalter 3">
            <a:extLst>
              <a:ext uri="{FF2B5EF4-FFF2-40B4-BE49-F238E27FC236}">
                <a16:creationId xmlns:a16="http://schemas.microsoft.com/office/drawing/2014/main" id="{C4512A14-F7A9-462F-B631-0849D2BA88E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400" b="0" i="0" u="none" strike="noStrike" kern="1200" cap="none" spc="0" normalizeH="0" baseline="0" noProof="0">
                <a:ln>
                  <a:noFill/>
                </a:ln>
                <a:solidFill>
                  <a:srgbClr val="000000"/>
                </a:solidFill>
                <a:effectLst/>
                <a:uLnTx/>
                <a:uFillTx/>
                <a:latin typeface="Corbel"/>
                <a:ea typeface="+mn-ea"/>
                <a:cs typeface="+mn-cs"/>
              </a:rPr>
              <a:t>Präsentationstitel</a:t>
            </a:r>
            <a:endParaRPr kumimoji="0" lang="de-AT" sz="1400" b="0" i="0" u="none" strike="noStrike" kern="1200" cap="none" spc="0" normalizeH="0" baseline="0" noProof="0" dirty="0">
              <a:ln>
                <a:noFill/>
              </a:ln>
              <a:solidFill>
                <a:srgbClr val="000000"/>
              </a:solidFill>
              <a:effectLst/>
              <a:uLnTx/>
              <a:uFillTx/>
              <a:latin typeface="Corbel"/>
              <a:ea typeface="+mn-ea"/>
              <a:cs typeface="+mn-cs"/>
            </a:endParaRPr>
          </a:p>
        </p:txBody>
      </p:sp>
      <p:sp>
        <p:nvSpPr>
          <p:cNvPr id="5" name="Foliennummernplatzhalter 4">
            <a:extLst>
              <a:ext uri="{FF2B5EF4-FFF2-40B4-BE49-F238E27FC236}">
                <a16:creationId xmlns:a16="http://schemas.microsoft.com/office/drawing/2014/main" id="{DBA0127F-88F2-49BF-92F4-9F0D036382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6269C-C24E-4E80-9A4B-E7E19BB59A67}" type="slidenum">
              <a:rPr kumimoji="0" lang="de-AT" sz="14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AT" sz="1400" b="0" i="0" u="none" strike="noStrike" kern="1200" cap="none" spc="0" normalizeH="0" baseline="0" noProof="0" dirty="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14330877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2754D61-6CE1-4F98-BDCE-072357066043}"/>
              </a:ext>
            </a:extLst>
          </p:cNvPr>
          <p:cNvPicPr>
            <a:picLocks noChangeAspect="1"/>
          </p:cNvPicPr>
          <p:nvPr/>
        </p:nvPicPr>
        <p:blipFill>
          <a:blip r:embed="rId3"/>
          <a:stretch>
            <a:fillRect/>
          </a:stretch>
        </p:blipFill>
        <p:spPr>
          <a:xfrm>
            <a:off x="2775049" y="1181668"/>
            <a:ext cx="3593903" cy="4494665"/>
          </a:xfrm>
          <a:prstGeom prst="rect">
            <a:avLst/>
          </a:prstGeom>
        </p:spPr>
      </p:pic>
      <p:sp>
        <p:nvSpPr>
          <p:cNvPr id="5" name="Eckige Klammer links 4">
            <a:extLst>
              <a:ext uri="{FF2B5EF4-FFF2-40B4-BE49-F238E27FC236}">
                <a16:creationId xmlns:a16="http://schemas.microsoft.com/office/drawing/2014/main" id="{9DD9558E-D005-434C-A465-B3A73F546EC6}"/>
              </a:ext>
            </a:extLst>
          </p:cNvPr>
          <p:cNvSpPr/>
          <p:nvPr/>
        </p:nvSpPr>
        <p:spPr>
          <a:xfrm>
            <a:off x="2316432" y="2489472"/>
            <a:ext cx="697899" cy="1860573"/>
          </a:xfrm>
          <a:prstGeom prst="lef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350" b="0" i="0" u="none" strike="noStrike" kern="1200" cap="none" spc="0" normalizeH="0" baseline="0" noProof="0">
              <a:ln>
                <a:noFill/>
              </a:ln>
              <a:solidFill>
                <a:srgbClr val="000000"/>
              </a:solidFill>
              <a:effectLst/>
              <a:uLnTx/>
              <a:uFillTx/>
              <a:latin typeface="Corbel"/>
              <a:ea typeface="+mn-ea"/>
              <a:cs typeface="+mn-cs"/>
            </a:endParaRPr>
          </a:p>
        </p:txBody>
      </p:sp>
      <p:sp>
        <p:nvSpPr>
          <p:cNvPr id="6" name="Eckige Klammer rechts 5">
            <a:extLst>
              <a:ext uri="{FF2B5EF4-FFF2-40B4-BE49-F238E27FC236}">
                <a16:creationId xmlns:a16="http://schemas.microsoft.com/office/drawing/2014/main" id="{19BA1252-3F7D-43A1-8B77-3651A4AFF6A6}"/>
              </a:ext>
            </a:extLst>
          </p:cNvPr>
          <p:cNvSpPr/>
          <p:nvPr/>
        </p:nvSpPr>
        <p:spPr>
          <a:xfrm>
            <a:off x="6219825" y="4350046"/>
            <a:ext cx="533179" cy="1326287"/>
          </a:xfrm>
          <a:prstGeom prst="righ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350" b="0" i="0" u="none" strike="noStrike" kern="1200" cap="none" spc="0" normalizeH="0" baseline="0" noProof="0">
              <a:ln>
                <a:noFill/>
              </a:ln>
              <a:solidFill>
                <a:srgbClr val="000000"/>
              </a:solidFill>
              <a:effectLst/>
              <a:uLnTx/>
              <a:uFillTx/>
              <a:latin typeface="Corbel"/>
              <a:ea typeface="+mn-ea"/>
              <a:cs typeface="+mn-cs"/>
            </a:endParaRPr>
          </a:p>
        </p:txBody>
      </p:sp>
      <p:sp>
        <p:nvSpPr>
          <p:cNvPr id="7" name="Eckige Klammer rechts 6">
            <a:extLst>
              <a:ext uri="{FF2B5EF4-FFF2-40B4-BE49-F238E27FC236}">
                <a16:creationId xmlns:a16="http://schemas.microsoft.com/office/drawing/2014/main" id="{5D937FE9-C97A-4B48-9101-7AE4C8354CF2}"/>
              </a:ext>
            </a:extLst>
          </p:cNvPr>
          <p:cNvSpPr/>
          <p:nvPr/>
        </p:nvSpPr>
        <p:spPr>
          <a:xfrm>
            <a:off x="6294389" y="1181668"/>
            <a:ext cx="533179" cy="1250886"/>
          </a:xfrm>
          <a:prstGeom prst="rightBracket">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350" b="0" i="0" u="none" strike="noStrike" kern="1200" cap="none" spc="0" normalizeH="0" baseline="0" noProof="0">
              <a:ln>
                <a:noFill/>
              </a:ln>
              <a:solidFill>
                <a:srgbClr val="000000"/>
              </a:solidFill>
              <a:effectLst/>
              <a:uLnTx/>
              <a:uFillTx/>
              <a:latin typeface="Corbel"/>
              <a:ea typeface="+mn-ea"/>
              <a:cs typeface="+mn-cs"/>
            </a:endParaRPr>
          </a:p>
        </p:txBody>
      </p:sp>
      <p:sp>
        <p:nvSpPr>
          <p:cNvPr id="8" name="Rechteck 7">
            <a:extLst>
              <a:ext uri="{FF2B5EF4-FFF2-40B4-BE49-F238E27FC236}">
                <a16:creationId xmlns:a16="http://schemas.microsoft.com/office/drawing/2014/main" id="{9E228BC3-D321-42F6-8D06-BF07332A9E99}"/>
              </a:ext>
            </a:extLst>
          </p:cNvPr>
          <p:cNvSpPr/>
          <p:nvPr/>
        </p:nvSpPr>
        <p:spPr>
          <a:xfrm>
            <a:off x="6895596" y="1403154"/>
            <a:ext cx="1836472" cy="807913"/>
          </a:xfrm>
          <a:prstGeom prst="rect">
            <a:avLst/>
          </a:prstGeom>
          <a:noFill/>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w="0"/>
                <a:solidFill>
                  <a:srgbClr val="CA0237"/>
                </a:solidFill>
                <a:effectLst>
                  <a:outerShdw blurRad="38100" dist="25400" dir="5400000" algn="ctr" rotWithShape="0">
                    <a:srgbClr val="6E747A">
                      <a:alpha val="43000"/>
                    </a:srgbClr>
                  </a:outerShdw>
                </a:effectLst>
                <a:uLnTx/>
                <a:uFillTx/>
                <a:latin typeface="Corbel"/>
                <a:ea typeface="+mn-ea"/>
                <a:cs typeface="+mn-cs"/>
              </a:rPr>
              <a:t>Ebene Schul-organisation</a:t>
            </a:r>
          </a:p>
        </p:txBody>
      </p:sp>
      <p:sp>
        <p:nvSpPr>
          <p:cNvPr id="9" name="Rechteck 8">
            <a:extLst>
              <a:ext uri="{FF2B5EF4-FFF2-40B4-BE49-F238E27FC236}">
                <a16:creationId xmlns:a16="http://schemas.microsoft.com/office/drawing/2014/main" id="{7710AA19-AF73-46DA-9070-F78E005853C7}"/>
              </a:ext>
            </a:extLst>
          </p:cNvPr>
          <p:cNvSpPr/>
          <p:nvPr/>
        </p:nvSpPr>
        <p:spPr>
          <a:xfrm>
            <a:off x="6895596" y="4609232"/>
            <a:ext cx="1836472" cy="807913"/>
          </a:xfrm>
          <a:prstGeom prst="rect">
            <a:avLst/>
          </a:prstGeom>
          <a:noFill/>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w="0"/>
                <a:solidFill>
                  <a:srgbClr val="CA0237"/>
                </a:solidFill>
                <a:effectLst>
                  <a:outerShdw blurRad="38100" dist="25400" dir="5400000" algn="ctr" rotWithShape="0">
                    <a:srgbClr val="6E747A">
                      <a:alpha val="43000"/>
                    </a:srgbClr>
                  </a:outerShdw>
                </a:effectLst>
                <a:uLnTx/>
                <a:uFillTx/>
                <a:latin typeface="Corbel"/>
                <a:ea typeface="+mn-ea"/>
                <a:cs typeface="+mn-cs"/>
              </a:rPr>
              <a:t>Ebene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w="0"/>
                <a:solidFill>
                  <a:srgbClr val="CA0237"/>
                </a:solidFill>
                <a:effectLst>
                  <a:outerShdw blurRad="38100" dist="25400" dir="5400000" algn="ctr" rotWithShape="0">
                    <a:srgbClr val="6E747A">
                      <a:alpha val="43000"/>
                    </a:srgbClr>
                  </a:outerShdw>
                </a:effectLst>
                <a:uLnTx/>
                <a:uFillTx/>
                <a:latin typeface="Corbel"/>
                <a:ea typeface="+mn-ea"/>
                <a:cs typeface="+mn-cs"/>
              </a:rPr>
              <a:t>Personal</a:t>
            </a:r>
          </a:p>
        </p:txBody>
      </p:sp>
      <p:sp>
        <p:nvSpPr>
          <p:cNvPr id="10" name="Rechteck 9">
            <a:extLst>
              <a:ext uri="{FF2B5EF4-FFF2-40B4-BE49-F238E27FC236}">
                <a16:creationId xmlns:a16="http://schemas.microsoft.com/office/drawing/2014/main" id="{50950538-402F-4E5B-B251-75A4A5BBE0A7}"/>
              </a:ext>
            </a:extLst>
          </p:cNvPr>
          <p:cNvSpPr/>
          <p:nvPr/>
        </p:nvSpPr>
        <p:spPr>
          <a:xfrm>
            <a:off x="165475" y="3015802"/>
            <a:ext cx="1836472" cy="807913"/>
          </a:xfrm>
          <a:prstGeom prst="rect">
            <a:avLst/>
          </a:prstGeom>
          <a:noFill/>
        </p:spPr>
        <p:txBody>
          <a:bodyPr wrap="square" lIns="68580" tIns="34290" rIns="68580" bIns="3429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w="0"/>
                <a:solidFill>
                  <a:srgbClr val="CA0237"/>
                </a:solidFill>
                <a:effectLst>
                  <a:outerShdw blurRad="38100" dist="25400" dir="5400000" algn="ctr" rotWithShape="0">
                    <a:srgbClr val="6E747A">
                      <a:alpha val="43000"/>
                    </a:srgbClr>
                  </a:outerShdw>
                </a:effectLst>
                <a:uLnTx/>
                <a:uFillTx/>
                <a:latin typeface="Corbel"/>
                <a:ea typeface="+mn-ea"/>
                <a:cs typeface="+mn-cs"/>
              </a:rPr>
              <a:t>Ebene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w="0"/>
                <a:solidFill>
                  <a:srgbClr val="CA0237"/>
                </a:solidFill>
                <a:effectLst>
                  <a:outerShdw blurRad="38100" dist="25400" dir="5400000" algn="ctr" rotWithShape="0">
                    <a:srgbClr val="6E747A">
                      <a:alpha val="43000"/>
                    </a:srgbClr>
                  </a:outerShdw>
                </a:effectLst>
                <a:uLnTx/>
                <a:uFillTx/>
                <a:latin typeface="Corbel"/>
                <a:ea typeface="+mn-ea"/>
                <a:cs typeface="+mn-cs"/>
              </a:rPr>
              <a:t>Unterricht</a:t>
            </a:r>
          </a:p>
        </p:txBody>
      </p:sp>
      <p:sp>
        <p:nvSpPr>
          <p:cNvPr id="11" name="Rectangle 2">
            <a:extLst>
              <a:ext uri="{FF2B5EF4-FFF2-40B4-BE49-F238E27FC236}">
                <a16:creationId xmlns:a16="http://schemas.microsoft.com/office/drawing/2014/main" id="{6119F395-1B9C-443D-A49D-F959E01F9E08}"/>
              </a:ext>
            </a:extLst>
          </p:cNvPr>
          <p:cNvSpPr txBox="1">
            <a:spLocks noChangeArrowheads="1"/>
          </p:cNvSpPr>
          <p:nvPr/>
        </p:nvSpPr>
        <p:spPr>
          <a:xfrm>
            <a:off x="2932893" y="128249"/>
            <a:ext cx="3361496" cy="62209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de-AT" altLang="de-DE" sz="2700" b="0" i="0" u="none" strike="noStrike" kern="1200" cap="none" spc="0" normalizeH="0" baseline="0" noProof="0" dirty="0">
                <a:ln>
                  <a:noFill/>
                </a:ln>
                <a:solidFill>
                  <a:srgbClr val="000000"/>
                </a:solidFill>
                <a:effectLst/>
                <a:uLnTx/>
                <a:uFillTx/>
                <a:latin typeface="Corbel"/>
                <a:ea typeface="+mj-ea"/>
                <a:cs typeface="+mj-cs"/>
              </a:rPr>
              <a:t>Prozessunterstützung auf mehreren Ebenen</a:t>
            </a:r>
          </a:p>
        </p:txBody>
      </p:sp>
    </p:spTree>
    <p:extLst>
      <p:ext uri="{BB962C8B-B14F-4D97-AF65-F5344CB8AC3E}">
        <p14:creationId xmlns:p14="http://schemas.microsoft.com/office/powerpoint/2010/main" val="2489665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194727-5C8B-4219-9E1B-3AC7E7A256DE}"/>
              </a:ext>
            </a:extLst>
          </p:cNvPr>
          <p:cNvSpPr>
            <a:spLocks noGrp="1"/>
          </p:cNvSpPr>
          <p:nvPr>
            <p:ph type="title"/>
          </p:nvPr>
        </p:nvSpPr>
        <p:spPr/>
        <p:txBody>
          <a:bodyPr/>
          <a:lstStyle/>
          <a:p>
            <a:endParaRPr lang="de-AT"/>
          </a:p>
        </p:txBody>
      </p:sp>
      <p:sp>
        <p:nvSpPr>
          <p:cNvPr id="3" name="Textplatzhalter 2">
            <a:extLst>
              <a:ext uri="{FF2B5EF4-FFF2-40B4-BE49-F238E27FC236}">
                <a16:creationId xmlns:a16="http://schemas.microsoft.com/office/drawing/2014/main" id="{CDE11ACE-E413-4709-BFC8-4F549CDD668B}"/>
              </a:ext>
            </a:extLst>
          </p:cNvPr>
          <p:cNvSpPr>
            <a:spLocks noGrp="1"/>
          </p:cNvSpPr>
          <p:nvPr>
            <p:ph type="body" sz="quarter" idx="13"/>
          </p:nvPr>
        </p:nvSpPr>
        <p:spPr/>
        <p:txBody>
          <a:bodyPr/>
          <a:lstStyle/>
          <a:p>
            <a:pPr marL="0" indent="0">
              <a:buNone/>
            </a:pPr>
            <a:endParaRPr lang="de-DE" dirty="0"/>
          </a:p>
          <a:p>
            <a:pPr marL="0" indent="0">
              <a:buNone/>
            </a:pPr>
            <a:r>
              <a:rPr lang="de-DE" sz="2000" dirty="0"/>
              <a:t>Dieses Kompetenzlernen soll über die gesamte Schullaufbahn hinweg und speziell vor schulischen Übergängen oder Abschlüssen erfolgen.</a:t>
            </a:r>
          </a:p>
          <a:p>
            <a:pPr marL="0" indent="0">
              <a:buNone/>
            </a:pPr>
            <a:r>
              <a:rPr lang="de-DE" sz="2000" b="1" dirty="0"/>
              <a:t>Bei </a:t>
            </a:r>
            <a:r>
              <a:rPr lang="de-DE" sz="2000" b="1" dirty="0" err="1"/>
              <a:t>ibobb</a:t>
            </a:r>
            <a:r>
              <a:rPr lang="de-DE" sz="2000" b="1" dirty="0"/>
              <a:t> geht es im besten Sinn ums „Lernen fürs Leben“ und damit um ein pädagogisches Kernanliegen.</a:t>
            </a:r>
            <a:endParaRPr lang="de-AT" sz="2000" b="1" dirty="0"/>
          </a:p>
          <a:p>
            <a:pPr marL="0" indent="0">
              <a:buNone/>
            </a:pPr>
            <a:endParaRPr lang="de-AT" dirty="0"/>
          </a:p>
        </p:txBody>
      </p:sp>
      <p:sp>
        <p:nvSpPr>
          <p:cNvPr id="5" name="Foliennummernplatzhalter 4">
            <a:extLst>
              <a:ext uri="{FF2B5EF4-FFF2-40B4-BE49-F238E27FC236}">
                <a16:creationId xmlns:a16="http://schemas.microsoft.com/office/drawing/2014/main" id="{F880B974-CAF9-4913-8745-85BC157232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6269C-C24E-4E80-9A4B-E7E19BB59A67}" type="slidenum">
              <a:rPr kumimoji="0" lang="de-AT" sz="14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AT" sz="1400" b="0" i="0" u="none" strike="noStrike" kern="1200" cap="none" spc="0" normalizeH="0" baseline="0" noProof="0" dirty="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8803676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326A3AA7-C220-4289-B1AB-29D2B236EA64}"/>
              </a:ext>
            </a:extLst>
          </p:cNvPr>
          <p:cNvSpPr>
            <a:spLocks noGrp="1"/>
          </p:cNvSpPr>
          <p:nvPr>
            <p:ph type="ftr" sz="quarter" idx="11"/>
          </p:nvPr>
        </p:nvSpPr>
        <p:spPr>
          <a:xfrm>
            <a:off x="1911600" y="6120302"/>
            <a:ext cx="6875916" cy="2667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AT" sz="1000" b="0" i="0" u="none" strike="noStrike" kern="1200" cap="none" spc="0" normalizeH="0" baseline="0" noProof="0" dirty="0">
                <a:ln>
                  <a:noFill/>
                </a:ln>
                <a:solidFill>
                  <a:srgbClr val="000000"/>
                </a:solidFill>
                <a:effectLst/>
                <a:uLnTx/>
                <a:uFillTx/>
                <a:latin typeface="Corbel"/>
                <a:ea typeface="+mn-ea"/>
                <a:cs typeface="+mn-cs"/>
              </a:rPr>
              <a:t>Quelle: </a:t>
            </a:r>
            <a:r>
              <a:rPr kumimoji="0" lang="de-AT" sz="1000" b="0" i="0" u="none" strike="noStrike" kern="1200" cap="none" spc="0" normalizeH="0" baseline="0" noProof="0" dirty="0" err="1">
                <a:ln>
                  <a:noFill/>
                </a:ln>
                <a:solidFill>
                  <a:srgbClr val="000000"/>
                </a:solidFill>
                <a:effectLst/>
                <a:uLnTx/>
                <a:uFillTx/>
                <a:latin typeface="Corbel"/>
                <a:ea typeface="+mn-ea"/>
                <a:cs typeface="+mn-cs"/>
              </a:rPr>
              <a:t>Hörndler</a:t>
            </a:r>
            <a:r>
              <a:rPr kumimoji="0" lang="de-AT" sz="1000" b="0" i="0" u="none" strike="noStrike" kern="1200" cap="none" spc="0" normalizeH="0" baseline="0" noProof="0" dirty="0">
                <a:ln>
                  <a:noFill/>
                </a:ln>
                <a:solidFill>
                  <a:srgbClr val="000000"/>
                </a:solidFill>
                <a:effectLst/>
                <a:uLnTx/>
                <a:uFillTx/>
                <a:latin typeface="Corbel"/>
                <a:ea typeface="+mn-ea"/>
                <a:cs typeface="+mn-cs"/>
              </a:rPr>
              <a:t>, Josef (2021). </a:t>
            </a:r>
            <a:r>
              <a:rPr kumimoji="0" lang="de-AT" sz="1000" b="0" i="0" u="none" strike="noStrike" kern="1200" cap="none" spc="0" normalizeH="0" baseline="0" noProof="0" dirty="0" err="1">
                <a:ln>
                  <a:noFill/>
                </a:ln>
                <a:solidFill>
                  <a:srgbClr val="000000"/>
                </a:solidFill>
                <a:effectLst/>
                <a:uLnTx/>
                <a:uFillTx/>
                <a:latin typeface="Corbel"/>
                <a:ea typeface="+mn-ea"/>
                <a:cs typeface="+mn-cs"/>
              </a:rPr>
              <a:t>Zukunft:bildung</a:t>
            </a:r>
            <a:r>
              <a:rPr kumimoji="0" lang="de-AT" sz="1000" b="0" i="0" u="none" strike="noStrike" kern="1200" cap="none" spc="0" normalizeH="0" baseline="0" noProof="0" dirty="0">
                <a:ln>
                  <a:noFill/>
                </a:ln>
                <a:solidFill>
                  <a:srgbClr val="000000"/>
                </a:solidFill>
                <a:effectLst/>
                <a:uLnTx/>
                <a:uFillTx/>
                <a:latin typeface="Corbel"/>
                <a:ea typeface="+mn-ea"/>
                <a:cs typeface="+mn-cs"/>
              </a:rPr>
              <a:t>. Journal der Bildungsdirektion für Niederösterreich. 1/21, St. Pölten. </a:t>
            </a:r>
          </a:p>
        </p:txBody>
      </p:sp>
      <p:sp>
        <p:nvSpPr>
          <p:cNvPr id="5" name="Foliennummernplatzhalter 4">
            <a:extLst>
              <a:ext uri="{FF2B5EF4-FFF2-40B4-BE49-F238E27FC236}">
                <a16:creationId xmlns:a16="http://schemas.microsoft.com/office/drawing/2014/main" id="{56E225A5-F2F2-46B4-872B-1E6FD036AC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6269C-C24E-4E80-9A4B-E7E19BB59A67}" type="slidenum">
              <a:rPr kumimoji="0" lang="de-AT" sz="14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AT" sz="1400" b="0" i="0" u="none" strike="noStrike" kern="1200" cap="none" spc="0" normalizeH="0" baseline="0" noProof="0" dirty="0">
              <a:ln>
                <a:noFill/>
              </a:ln>
              <a:solidFill>
                <a:srgbClr val="000000"/>
              </a:solidFill>
              <a:effectLst/>
              <a:uLnTx/>
              <a:uFillTx/>
              <a:latin typeface="Corbel"/>
              <a:ea typeface="+mn-ea"/>
              <a:cs typeface="+mn-cs"/>
            </a:endParaRPr>
          </a:p>
        </p:txBody>
      </p:sp>
      <p:sp>
        <p:nvSpPr>
          <p:cNvPr id="6" name="Sprechblase: oval 5">
            <a:extLst>
              <a:ext uri="{FF2B5EF4-FFF2-40B4-BE49-F238E27FC236}">
                <a16:creationId xmlns:a16="http://schemas.microsoft.com/office/drawing/2014/main" id="{A93A9F6E-3923-426C-B6FB-494E2F714081}"/>
              </a:ext>
            </a:extLst>
          </p:cNvPr>
          <p:cNvSpPr/>
          <p:nvPr/>
        </p:nvSpPr>
        <p:spPr>
          <a:xfrm>
            <a:off x="1110343" y="1513114"/>
            <a:ext cx="7217228" cy="2980261"/>
          </a:xfrm>
          <a:prstGeom prst="wedgeEllipseCallout">
            <a:avLst>
              <a:gd name="adj1" fmla="val -50603"/>
              <a:gd name="adj2" fmla="val 1021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1800" b="0" i="0" u="none" strike="noStrike" kern="1200" cap="none" spc="0" normalizeH="0" baseline="0" noProof="0" dirty="0">
                <a:ln>
                  <a:noFill/>
                </a:ln>
                <a:solidFill>
                  <a:srgbClr val="E6EFF3"/>
                </a:solidFill>
                <a:effectLst/>
                <a:uLnTx/>
                <a:uFillTx/>
                <a:latin typeface="Corbel"/>
                <a:ea typeface="+mn-ea"/>
                <a:cs typeface="+mn-cs"/>
              </a:rPr>
              <a:t>Es ist heute nicht die Aufgabe, die Kinder auf die jetzige Arbeits-, Wirtschafts- und Gesellschaftswelt vorzubereiten – sondern Bildungseinrichtungen haben die Aufgabe, die Kinder zu befähigen, dass sie ihre Arbeits- und Berufswelt, ihr Leben und das Zusammenleben selbst gestalten können. Sie sollen zu bewussten Gestaltern der Zukunft werden.</a:t>
            </a:r>
          </a:p>
        </p:txBody>
      </p:sp>
    </p:spTree>
    <p:extLst>
      <p:ext uri="{BB962C8B-B14F-4D97-AF65-F5344CB8AC3E}">
        <p14:creationId xmlns:p14="http://schemas.microsoft.com/office/powerpoint/2010/main" val="15383855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06269C-C24E-4E80-9A4B-E7E19BB59A67}" type="slidenum">
              <a:rPr kumimoji="0" lang="de-AT" sz="14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AT" sz="1400" b="0" i="0" u="none" strike="noStrike" kern="1200" cap="none" spc="0" normalizeH="0" baseline="0" noProof="0" dirty="0">
              <a:ln>
                <a:noFill/>
              </a:ln>
              <a:solidFill>
                <a:srgbClr val="000000"/>
              </a:solidFill>
              <a:effectLst/>
              <a:uLnTx/>
              <a:uFillTx/>
              <a:latin typeface="Corbel"/>
              <a:ea typeface="+mn-ea"/>
              <a:cs typeface="+mn-cs"/>
            </a:endParaRPr>
          </a:p>
        </p:txBody>
      </p:sp>
      <p:graphicFrame>
        <p:nvGraphicFramePr>
          <p:cNvPr id="6" name="Diagramm 5"/>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6254687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LIDELIZARD_PRESENTATIONID" val="5fbe41bedee32336d90feb37"/>
</p:tagLst>
</file>

<file path=ppt/tags/tag10.xml><?xml version="1.0" encoding="utf-8"?>
<p:tagLst xmlns:a="http://schemas.openxmlformats.org/drawingml/2006/main" xmlns:r="http://schemas.openxmlformats.org/officeDocument/2006/relationships" xmlns:p="http://schemas.openxmlformats.org/presentationml/2006/main">
  <p:tag name="SLIDELIZARD_POLLTEMPLATEID" val="5fbe41be05b9af3758a7c3b0"/>
</p:tagLst>
</file>

<file path=ppt/tags/tag11.xml><?xml version="1.0" encoding="utf-8"?>
<p:tagLst xmlns:a="http://schemas.openxmlformats.org/drawingml/2006/main" xmlns:r="http://schemas.openxmlformats.org/officeDocument/2006/relationships" xmlns:p="http://schemas.openxmlformats.org/presentationml/2006/main">
  <p:tag name="SLIDELIZARD_POLLTEMPLATEID" val="5fbe41be05b9af3758a7c3b0"/>
</p:tagLst>
</file>

<file path=ppt/tags/tag12.xml><?xml version="1.0" encoding="utf-8"?>
<p:tagLst xmlns:a="http://schemas.openxmlformats.org/drawingml/2006/main" xmlns:r="http://schemas.openxmlformats.org/officeDocument/2006/relationships" xmlns:p="http://schemas.openxmlformats.org/presentationml/2006/main">
  <p:tag name="SLIDELIZARD_POLLTEMPLATEID" val="5fbe41be05b9af3758a7c3b0"/>
</p:tagLst>
</file>

<file path=ppt/tags/tag13.xml><?xml version="1.0" encoding="utf-8"?>
<p:tagLst xmlns:a="http://schemas.openxmlformats.org/drawingml/2006/main" xmlns:r="http://schemas.openxmlformats.org/officeDocument/2006/relationships" xmlns:p="http://schemas.openxmlformats.org/presentationml/2006/main">
  <p:tag name="SLIDELIZARD_POLLTEMPLATEID" val="5fbe41be05b9af3758a7c3b0"/>
</p:tagLst>
</file>

<file path=ppt/tags/tag14.xml><?xml version="1.0" encoding="utf-8"?>
<p:tagLst xmlns:a="http://schemas.openxmlformats.org/drawingml/2006/main" xmlns:r="http://schemas.openxmlformats.org/officeDocument/2006/relationships" xmlns:p="http://schemas.openxmlformats.org/presentationml/2006/main">
  <p:tag name="SLIDELIZARD_POLLTEMPLATEID" val="5fbe41be05b9af3758a7c3b0"/>
</p:tagLst>
</file>

<file path=ppt/tags/tag15.xml><?xml version="1.0" encoding="utf-8"?>
<p:tagLst xmlns:a="http://schemas.openxmlformats.org/drawingml/2006/main" xmlns:r="http://schemas.openxmlformats.org/officeDocument/2006/relationships" xmlns:p="http://schemas.openxmlformats.org/presentationml/2006/main">
  <p:tag name="SLIDELIZARD_POLLTEMPLATEID" val="5fbe41be05b9af3758a7c3b0"/>
</p:tagLst>
</file>

<file path=ppt/tags/tag16.xml><?xml version="1.0" encoding="utf-8"?>
<p:tagLst xmlns:a="http://schemas.openxmlformats.org/drawingml/2006/main" xmlns:r="http://schemas.openxmlformats.org/officeDocument/2006/relationships" xmlns:p="http://schemas.openxmlformats.org/presentationml/2006/main">
  <p:tag name="SLIDELIZARD_POLLTEMPLATEID" val="5fbe41be05b9af3758a7c3b0"/>
</p:tagLst>
</file>

<file path=ppt/tags/tag17.xml><?xml version="1.0" encoding="utf-8"?>
<p:tagLst xmlns:a="http://schemas.openxmlformats.org/drawingml/2006/main" xmlns:r="http://schemas.openxmlformats.org/officeDocument/2006/relationships" xmlns:p="http://schemas.openxmlformats.org/presentationml/2006/main">
  <p:tag name="SLIDELIZARD_POLLTEMPLATEID" val="5fbe41be05b9af3758a7c3b0"/>
</p:tagLst>
</file>

<file path=ppt/tags/tag18.xml><?xml version="1.0" encoding="utf-8"?>
<p:tagLst xmlns:a="http://schemas.openxmlformats.org/drawingml/2006/main" xmlns:r="http://schemas.openxmlformats.org/officeDocument/2006/relationships" xmlns:p="http://schemas.openxmlformats.org/presentationml/2006/main">
  <p:tag name="SLIDELIZARD_POLLTEMPLATEID" val="5fbe41be05b9af3758a7c3b0"/>
</p:tagLst>
</file>

<file path=ppt/tags/tag19.xml><?xml version="1.0" encoding="utf-8"?>
<p:tagLst xmlns:a="http://schemas.openxmlformats.org/drawingml/2006/main" xmlns:r="http://schemas.openxmlformats.org/officeDocument/2006/relationships" xmlns:p="http://schemas.openxmlformats.org/presentationml/2006/main">
  <p:tag name="SLIDELIZARD_POLLTEMPLATEID" val="5fbe41be05b9af3758a7c3b0"/>
</p:tagLst>
</file>

<file path=ppt/tags/tag2.xml><?xml version="1.0" encoding="utf-8"?>
<p:tagLst xmlns:a="http://schemas.openxmlformats.org/drawingml/2006/main" xmlns:r="http://schemas.openxmlformats.org/officeDocument/2006/relationships" xmlns:p="http://schemas.openxmlformats.org/presentationml/2006/main">
  <p:tag name="SLIDELIZARD_POLLTEMPLATEID" val="5fbe66e7e8a733376ba9dd2c"/>
  <p:tag name="SLIDELIZARD_POLLACTION" val="AutoStart"/>
</p:tagLst>
</file>

<file path=ppt/tags/tag20.xml><?xml version="1.0" encoding="utf-8"?>
<p:tagLst xmlns:a="http://schemas.openxmlformats.org/drawingml/2006/main" xmlns:r="http://schemas.openxmlformats.org/officeDocument/2006/relationships" xmlns:p="http://schemas.openxmlformats.org/presentationml/2006/main">
  <p:tag name="SLIDELIZARD_POLLTEMPLATEID" val="5fbe41be05b9af3758a7c3b0"/>
</p:tagLst>
</file>

<file path=ppt/tags/tag3.xml><?xml version="1.0" encoding="utf-8"?>
<p:tagLst xmlns:a="http://schemas.openxmlformats.org/drawingml/2006/main" xmlns:r="http://schemas.openxmlformats.org/officeDocument/2006/relationships" xmlns:p="http://schemas.openxmlformats.org/presentationml/2006/main">
  <p:tag name="SLIDELIZARD_POLLTEMPLATEID" val="5fbe66e7e8a733376ba9dd2c"/>
</p:tagLst>
</file>

<file path=ppt/tags/tag4.xml><?xml version="1.0" encoding="utf-8"?>
<p:tagLst xmlns:a="http://schemas.openxmlformats.org/drawingml/2006/main" xmlns:r="http://schemas.openxmlformats.org/officeDocument/2006/relationships" xmlns:p="http://schemas.openxmlformats.org/presentationml/2006/main">
  <p:tag name="SLIDELIZARD_POLLTEMPLATEID" val="5fbe66e7e8a733376ba9dd2c"/>
</p:tagLst>
</file>

<file path=ppt/tags/tag5.xml><?xml version="1.0" encoding="utf-8"?>
<p:tagLst xmlns:a="http://schemas.openxmlformats.org/drawingml/2006/main" xmlns:r="http://schemas.openxmlformats.org/officeDocument/2006/relationships" xmlns:p="http://schemas.openxmlformats.org/presentationml/2006/main">
  <p:tag name="SLIDELIZARD_POLLTEMPLATEID" val="5fbe41be05b9af3758a7c3b0"/>
</p:tagLst>
</file>

<file path=ppt/tags/tag6.xml><?xml version="1.0" encoding="utf-8"?>
<p:tagLst xmlns:a="http://schemas.openxmlformats.org/drawingml/2006/main" xmlns:r="http://schemas.openxmlformats.org/officeDocument/2006/relationships" xmlns:p="http://schemas.openxmlformats.org/presentationml/2006/main">
  <p:tag name="SLIDELIZARD_POLLTEMPLATEID" val="5fbe41be05b9af3758a7c3b0"/>
</p:tagLst>
</file>

<file path=ppt/tags/tag7.xml><?xml version="1.0" encoding="utf-8"?>
<p:tagLst xmlns:a="http://schemas.openxmlformats.org/drawingml/2006/main" xmlns:r="http://schemas.openxmlformats.org/officeDocument/2006/relationships" xmlns:p="http://schemas.openxmlformats.org/presentationml/2006/main">
  <p:tag name="SLIDELIZARD_POLLTEMPLATEID" val="5fbe41be05b9af3758a7c3b0"/>
</p:tagLst>
</file>

<file path=ppt/tags/tag8.xml><?xml version="1.0" encoding="utf-8"?>
<p:tagLst xmlns:a="http://schemas.openxmlformats.org/drawingml/2006/main" xmlns:r="http://schemas.openxmlformats.org/officeDocument/2006/relationships" xmlns:p="http://schemas.openxmlformats.org/presentationml/2006/main">
  <p:tag name="SLIDELIZARD_POLLTEMPLATEID" val="5fbe41be05b9af3758a7c3b0"/>
</p:tagLst>
</file>

<file path=ppt/tags/tag9.xml><?xml version="1.0" encoding="utf-8"?>
<p:tagLst xmlns:a="http://schemas.openxmlformats.org/drawingml/2006/main" xmlns:r="http://schemas.openxmlformats.org/officeDocument/2006/relationships" xmlns:p="http://schemas.openxmlformats.org/presentationml/2006/main">
  <p:tag name="SLIDELIZARD_POLLTEMPLATEID" val="5fbe41be05b9af3758a7c3b0"/>
</p:tagLst>
</file>

<file path=ppt/theme/theme1.xml><?xml version="1.0" encoding="utf-8"?>
<a:theme xmlns:a="http://schemas.openxmlformats.org/drawingml/2006/main" name="Republik-AT-4x3">
  <a:themeElements>
    <a:clrScheme name="Republik-AT">
      <a:dk1>
        <a:srgbClr val="000000"/>
      </a:dk1>
      <a:lt1>
        <a:srgbClr val="E6EFF3"/>
      </a:lt1>
      <a:dk2>
        <a:srgbClr val="E6320F"/>
      </a:dk2>
      <a:lt2>
        <a:srgbClr val="FFFFFF"/>
      </a:lt2>
      <a:accent1>
        <a:srgbClr val="CA0237"/>
      </a:accent1>
      <a:accent2>
        <a:srgbClr val="5FB564"/>
      </a:accent2>
      <a:accent3>
        <a:srgbClr val="950F53"/>
      </a:accent3>
      <a:accent4>
        <a:srgbClr val="F59C00"/>
      </a:accent4>
      <a:accent5>
        <a:srgbClr val="3BACBE"/>
      </a:accent5>
      <a:accent6>
        <a:srgbClr val="BCCF00"/>
      </a:accent6>
      <a:hlink>
        <a:srgbClr val="1C1C1C"/>
      </a:hlink>
      <a:folHlink>
        <a:srgbClr val="636362"/>
      </a:folHlink>
    </a:clrScheme>
    <a:fontScheme name="BKA2018-Schriften">
      <a:majorFont>
        <a:latin typeface="Corbel"/>
        <a:ea typeface=""/>
        <a:cs typeface=""/>
      </a:majorFont>
      <a:minorFont>
        <a:latin typeface="Corbel"/>
        <a:ea typeface=""/>
        <a:cs typeface=""/>
      </a:minorFont>
    </a:fontScheme>
    <a:fmtScheme name="Klarheit">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epublik-AT-4x3">
  <a:themeElements>
    <a:clrScheme name="Republik-AT">
      <a:dk1>
        <a:srgbClr val="000000"/>
      </a:dk1>
      <a:lt1>
        <a:srgbClr val="E6EFF3"/>
      </a:lt1>
      <a:dk2>
        <a:srgbClr val="E6320F"/>
      </a:dk2>
      <a:lt2>
        <a:srgbClr val="FFFFFF"/>
      </a:lt2>
      <a:accent1>
        <a:srgbClr val="CA0237"/>
      </a:accent1>
      <a:accent2>
        <a:srgbClr val="5FB564"/>
      </a:accent2>
      <a:accent3>
        <a:srgbClr val="950F53"/>
      </a:accent3>
      <a:accent4>
        <a:srgbClr val="F59C00"/>
      </a:accent4>
      <a:accent5>
        <a:srgbClr val="3BACBE"/>
      </a:accent5>
      <a:accent6>
        <a:srgbClr val="BCCF00"/>
      </a:accent6>
      <a:hlink>
        <a:srgbClr val="1C1C1C"/>
      </a:hlink>
      <a:folHlink>
        <a:srgbClr val="636362"/>
      </a:folHlink>
    </a:clrScheme>
    <a:fontScheme name="BKA2018-Schriften">
      <a:majorFont>
        <a:latin typeface="Corbel"/>
        <a:ea typeface=""/>
        <a:cs typeface=""/>
      </a:majorFont>
      <a:minorFont>
        <a:latin typeface="Corbel"/>
        <a:ea typeface=""/>
        <a:cs typeface=""/>
      </a:minorFont>
    </a:fontScheme>
    <a:fmtScheme name="Klarheit">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f:fields xmlns:f="http://schemas.fabasoft.com/folio/2007/fields">
  <f:record>
    <f:field ref="objname" par="" text="BMBWF-4x3" edit="true"/>
    <f:field ref="objsubject" par="" text="" edit="true"/>
    <f:field ref="objcreatedby" par="" text="Schüller, Karin"/>
    <f:field ref="objcreatedat" par="" date="2018-09-06T11:08:25" text="06.09.2018 11:08:25"/>
    <f:field ref="objchangedby" par="" text="Schüller, Karin"/>
    <f:field ref="objmodifiedat" par="" date="2018-09-06T11:08:25" text="06.09.2018 11:08:25"/>
    <f:field ref="doc_FSCFOLIO_1_1001_FieldDocumentNumber" par="" text=""/>
    <f:field ref="doc_FSCFOLIO_1_1001_FieldSubject" par="" text="" edit="true"/>
    <f:field ref="FSCFOLIO_1_1001_FieldCurrentUser" par="" text="Karin Schüller"/>
    <f:field ref="CCAPRECONFIG_15_1001_Objektname" par="" text="BMBWF-4x3" edit="true"/>
    <f:field ref="CCAPRECONFIG_15_1001_Objektname" par="" text="BMBWF-4x3" edit="true"/>
    <f:field ref="EIBPRECONFIG_1_1001_FieldEIBAttachments" par="" text=""/>
    <f:field ref="EIBPRECONFIG_1_1001_FieldEIBNextFiles" par="" text=""/>
    <f:field ref="EIBPRECONFIG_1_1001_FieldEIBPreviousFiles" par="" text=""/>
    <f:field ref="EIBPRECONFIG_1_1001_FieldEIBRelatedFiles" par="" text=""/>
    <f:field ref="EIBPRECONFIG_1_1001_FieldEIBCompletedOrdinals" par="" text=""/>
    <f:field ref="EIBPRECONFIG_1_1001_FieldEIBOUAddr" par="" text=" ,  "/>
    <f:field ref="EIBPRECONFIG_1_1001_FieldEIBRecipients" par="" text=""/>
    <f:field ref="EIBPRECONFIG_1_1001_FieldEIBSignatures" par="" text=""/>
    <f:field ref="EIBPRECONFIG_1_1001_FieldCCAAddrAbschriftsbemerkung" par="" text=""/>
    <f:field ref="EIBPRECONFIG_1_1001_FieldCCAAddrAdresse" par="" text=""/>
    <f:field ref="EIBPRECONFIG_1_1001_FieldCCAAddrPostalischeAdresse" par="" text=""/>
    <f:field ref="EIBPRECONFIG_1_1001_FieldCCAIncomingSubject" par="" text=""/>
    <f:field ref="EIBPRECONFIG_1_1001_FieldCCAPersonalSubjAddress" par="" text=""/>
    <f:field ref="EIBPRECONFIG_1_1001_FieldCCASubfileSubject" par="" text=""/>
    <f:field ref="EIBPRECONFIG_1_1001_FieldCCASubject" par="" text=""/>
    <f:field ref="EIBVFGH_15_1700_FieldPartPlaintiffList" par="" text=""/>
    <f:field ref="EIBVFGH_15_1700_FieldGoesOutToList" par="" text=""/>
  </f:record>
  <f:display par="" text="Allgemein">
    <f:field ref="EIBPRECONFIG_1_1001_FieldCCAAddrAbschriftsbemerkung" text="Abschriftsbemerkung"/>
    <f:field ref="EIBPRECONFIG_1_1001_FieldCCAAddrAdresse" text="Adresse"/>
    <f:field ref="EIBPRECONFIG_1_1001_FieldCCAPersonalSubjAddress" text="Adresse (Namenszahl)"/>
    <f:field ref="EIBPRECONFIG_1_1001_FieldEIBOUAddr" text="Adresse der OE"/>
    <f:field ref="FSCFOLIO_1_1001_FieldCurrentUser" text="Aktueller Benutzer"/>
    <f:field ref="objsubject" text="Anmerkungen"/>
    <f:field ref="EIBPRECONFIG_1_1001_FieldEIBAttachments" text="Beilagen"/>
    <f:field ref="EIBPRECONFIG_1_1001_FieldCCASubfileSubject" text="Betreff des Geschäftsstücks"/>
    <f:field ref="EIBPRECONFIG_1_1001_FieldEIBRelatedFiles" text="Bezugszahlen"/>
    <f:field ref="EIBPRECONFIG_1_1001_FieldEIBRecipients" text="Empfänger"/>
    <f:field ref="EIBVFGH_15_1700_FieldGoesOutToList" text="Ergeht an Liste"/>
    <f:field ref="objcreatedat" text="Erzeugt am/um"/>
    <f:field ref="objcreatedby" text="Erzeugt von"/>
    <f:field ref="EIBPRECONFIG_1_1001_FieldCCAIncomingSubject" text="EST-Betreff"/>
    <f:field ref="EIBPRECONFIG_1_1001_FieldCCASubject" text="Gegenstand"/>
    <f:field ref="objmodifiedat" text="Letzte Änderung am/um"/>
    <f:field ref="objchangedby" text="Letzte Änderung von"/>
    <f:field ref="EIBVFGH_15_1700_FieldPartPlaintiffList" text="Liste der Antragsteller"/>
    <f:field ref="EIBPRECONFIG_1_1001_FieldEIBCompletedOrdinals" text="Miterledigte Akten"/>
    <f:field ref="EIBPRECONFIG_1_1001_FieldEIBNextFiles" text="Nachzahlen"/>
    <f:field ref="objname" text="Name"/>
    <f:field ref="CCAPRECONFIG_15_1001_Objektname" text="Objektname"/>
    <f:field ref="EIBPRECONFIG_1_1001_FieldCCAAddrPostalischeAdresse" text="PostalischeAdresse"/>
    <f:field ref="EIBPRECONFIG_1_1001_FieldEIBSignatures" text="Unterschriften"/>
    <f:field ref="EIBPRECONFIG_1_1001_FieldEIBPreviousFiles" text="Vorzahlen"/>
  </f:display>
  <f:display par="" text="Serienbrief">
    <f:field ref="doc_FSCFOLIO_1_1001_FieldSubject" text="Betreff"/>
    <f:field ref="doc_FSCFOLIO_1_1001_FieldDocumentNumber" text="Dokument Nummer"/>
  </f:display>
</f:fields>
</file>

<file path=customXml/itemProps1.xml><?xml version="1.0" encoding="utf-8"?>
<ds:datastoreItem xmlns:ds="http://schemas.openxmlformats.org/officeDocument/2006/customXml" ds:itemID="{4E8A9591-F074-446B-902F-511FF79C122F}">
  <ds:schemaRefs>
    <ds:schemaRef ds:uri="http://schemas.fabasoft.com/folio/2007/fields"/>
  </ds:schemaRefs>
</ds:datastoreItem>
</file>

<file path=docProps/app.xml><?xml version="1.0" encoding="utf-8"?>
<Properties xmlns="http://schemas.openxmlformats.org/officeDocument/2006/extended-properties" xmlns:vt="http://schemas.openxmlformats.org/officeDocument/2006/docPropsVTypes">
  <Template>BMBWF-4x3</Template>
  <TotalTime>0</TotalTime>
  <Words>7588</Words>
  <Application>Microsoft Office PowerPoint</Application>
  <PresentationFormat>Bildschirmpräsentation (4:3)</PresentationFormat>
  <Paragraphs>541</Paragraphs>
  <Slides>49</Slides>
  <Notes>47</Notes>
  <HiddenSlides>4</HiddenSlides>
  <MMClips>0</MMClips>
  <ScaleCrop>false</ScaleCrop>
  <HeadingPairs>
    <vt:vector size="6" baseType="variant">
      <vt:variant>
        <vt:lpstr>Verwendete Schriftarten</vt:lpstr>
      </vt:variant>
      <vt:variant>
        <vt:i4>14</vt:i4>
      </vt:variant>
      <vt:variant>
        <vt:lpstr>Design</vt:lpstr>
      </vt:variant>
      <vt:variant>
        <vt:i4>2</vt:i4>
      </vt:variant>
      <vt:variant>
        <vt:lpstr>Folientitel</vt:lpstr>
      </vt:variant>
      <vt:variant>
        <vt:i4>49</vt:i4>
      </vt:variant>
    </vt:vector>
  </HeadingPairs>
  <TitlesOfParts>
    <vt:vector size="65" baseType="lpstr">
      <vt:lpstr>-apple-system</vt:lpstr>
      <vt:lpstr>Arial</vt:lpstr>
      <vt:lpstr>Arial-BoldMT</vt:lpstr>
      <vt:lpstr>ArialMT</vt:lpstr>
      <vt:lpstr>Calibri</vt:lpstr>
      <vt:lpstr>Calibri-Bold</vt:lpstr>
      <vt:lpstr>Corbel</vt:lpstr>
      <vt:lpstr>Courier New</vt:lpstr>
      <vt:lpstr>Helvetica</vt:lpstr>
      <vt:lpstr>Montserrat</vt:lpstr>
      <vt:lpstr>Source Sans Pro</vt:lpstr>
      <vt:lpstr>Symbol</vt:lpstr>
      <vt:lpstr>Times New Roman</vt:lpstr>
      <vt:lpstr>Wingdings</vt:lpstr>
      <vt:lpstr>Republik-AT-4x3</vt:lpstr>
      <vt:lpstr>1_Republik-AT-4x3</vt:lpstr>
      <vt:lpstr>      </vt:lpstr>
      <vt:lpstr>Hintergrund und Zielsetzung des Tools</vt:lpstr>
      <vt:lpstr>Qualitätsvolle Umsetzung von “ibobb“</vt:lpstr>
      <vt:lpstr>BO als Kernanliegen der gesamten Schule </vt:lpstr>
      <vt:lpstr>Ziel von „ibobb“: Erwerb von wichtigen Lebenskompetenzen </vt:lpstr>
      <vt:lpstr>PowerPoint-Präsentation</vt:lpstr>
      <vt:lpstr>PowerPoint-Präsentation</vt:lpstr>
      <vt:lpstr>PowerPoint-Präsentation</vt:lpstr>
      <vt:lpstr>PowerPoint-Präsentation</vt:lpstr>
      <vt:lpstr>Das Instrument</vt:lpstr>
      <vt:lpstr>PowerPoint-Präsentation</vt:lpstr>
      <vt:lpstr>2 Arten von Ergebnisse</vt:lpstr>
      <vt:lpstr>2 Arten von Ergebnissen</vt:lpstr>
      <vt:lpstr>PowerPoint-Präsentation</vt:lpstr>
      <vt:lpstr>Rollenklärung</vt:lpstr>
      <vt:lpstr>Rollenklärung</vt:lpstr>
      <vt:lpstr>PowerPoint-Präsentation</vt:lpstr>
      <vt:lpstr>PowerPoint-Präsentation</vt:lpstr>
      <vt:lpstr>Beispiel für ein individuelles Schüler/innenergebnis</vt:lpstr>
      <vt:lpstr>Beispiel für ein individuelles Schüler/innenergebnis</vt:lpstr>
      <vt:lpstr>Beispiel  Detailergebnisse für Beratungen</vt:lpstr>
      <vt:lpstr>PowerPoint-Präsentation</vt:lpstr>
      <vt:lpstr>PowerPoint-Präsentation</vt:lpstr>
      <vt:lpstr>Ausschnitt: Darstellung Klassenergebnis (1/2)</vt:lpstr>
      <vt:lpstr>Ausschnitt: Darstellung Klassenergebnis (2/2)</vt:lpstr>
      <vt:lpstr>Laufbahngestaltungskompetenzen </vt:lpstr>
      <vt:lpstr>Schulerfolgskriterien</vt:lpstr>
      <vt:lpstr>Statistik zu den ausgegebenen Empfehlungstexten </vt:lpstr>
      <vt:lpstr>Schulische Fächerinteressen </vt:lpstr>
      <vt:lpstr>Darstellung Klassenergebnis - Zusammenfassung</vt:lpstr>
      <vt:lpstr>Unterstützende  Unterlagen</vt:lpstr>
      <vt:lpstr>Rechtliche Grundlagen </vt:lpstr>
      <vt:lpstr>PowerPoint-Präsentation</vt:lpstr>
      <vt:lpstr>BBO-Tool</vt:lpstr>
      <vt:lpstr>Wertvoller Output des BBO-Tools </vt:lpstr>
      <vt:lpstr>Wertvoller Output des BBO-Tools </vt:lpstr>
      <vt:lpstr>Wertvoller Output des BBO-Tools </vt:lpstr>
      <vt:lpstr>PowerPoint-Präsentation</vt:lpstr>
      <vt:lpstr>Kurzdarstellung der Abläufe zum Einsatz des BBO-Tools</vt:lpstr>
      <vt:lpstr>Kurzdarstellung der Abläufe zum Einsatz des BBO-Tools</vt:lpstr>
      <vt:lpstr>PowerPoint-Präsentation</vt:lpstr>
      <vt:lpstr>„18plus”</vt:lpstr>
      <vt:lpstr> </vt:lpstr>
      <vt:lpstr>PowerPoint-Präsentation</vt:lpstr>
      <vt:lpstr>PowerPoint-Präsentation</vt:lpstr>
      <vt:lpstr>PowerPoint-Präsentation</vt:lpstr>
      <vt:lpstr>PowerPoint-Präsentation</vt:lpstr>
      <vt:lpstr>PowerPoint-Präsentation</vt:lpstr>
      <vt:lpstr>PowerPoint-Präsentation</vt:lpstr>
    </vt:vector>
  </TitlesOfParts>
  <Company>bm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Folienpräsentation maximal zweizeilig</dc:title>
  <dc:creator>Krötzl Gerhard</dc:creator>
  <cp:lastModifiedBy>Andreas Breitegger</cp:lastModifiedBy>
  <cp:revision>233</cp:revision>
  <cp:lastPrinted>2021-05-05T06:39:58Z</cp:lastPrinted>
  <dcterms:created xsi:type="dcterms:W3CDTF">2019-10-18T09:13:34Z</dcterms:created>
  <dcterms:modified xsi:type="dcterms:W3CDTF">2022-02-04T13:00:18Z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SC#EIBPRECONFIG@1.1001:EIBInternalApprovedAt">
    <vt:lpwstr/>
  </property>
  <property fmtid="{D5CDD505-2E9C-101B-9397-08002B2CF9AE}" pid="3" name="FSC#EIBPRECONFIG@1.1001:EIBInternalApprovedBy">
    <vt:lpwstr/>
  </property>
  <property fmtid="{D5CDD505-2E9C-101B-9397-08002B2CF9AE}" pid="4" name="FSC#EIBPRECONFIG@1.1001:EIBInternalApprovedByPostTitle">
    <vt:lpwstr/>
  </property>
  <property fmtid="{D5CDD505-2E9C-101B-9397-08002B2CF9AE}" pid="5" name="FSC#EIBPRECONFIG@1.1001:EIBSettlementApprovedBy">
    <vt:lpwstr/>
  </property>
  <property fmtid="{D5CDD505-2E9C-101B-9397-08002B2CF9AE}" pid="6" name="FSC#EIBPRECONFIG@1.1001:EIBSettlementApprovedByPostTitle">
    <vt:lpwstr/>
  </property>
  <property fmtid="{D5CDD505-2E9C-101B-9397-08002B2CF9AE}" pid="7" name="FSC#EIBPRECONFIG@1.1001:EIBApprovedAt">
    <vt:lpwstr/>
  </property>
  <property fmtid="{D5CDD505-2E9C-101B-9397-08002B2CF9AE}" pid="8" name="FSC#EIBPRECONFIG@1.1001:EIBApprovedBy">
    <vt:lpwstr/>
  </property>
  <property fmtid="{D5CDD505-2E9C-101B-9397-08002B2CF9AE}" pid="9" name="FSC#EIBPRECONFIG@1.1001:EIBApprovedBySubst">
    <vt:lpwstr/>
  </property>
  <property fmtid="{D5CDD505-2E9C-101B-9397-08002B2CF9AE}" pid="10" name="FSC#EIBPRECONFIG@1.1001:EIBApprovedByTitle">
    <vt:lpwstr/>
  </property>
  <property fmtid="{D5CDD505-2E9C-101B-9397-08002B2CF9AE}" pid="11" name="FSC#EIBPRECONFIG@1.1001:EIBApprovedByPostTitle">
    <vt:lpwstr/>
  </property>
  <property fmtid="{D5CDD505-2E9C-101B-9397-08002B2CF9AE}" pid="12" name="FSC#EIBPRECONFIG@1.1001:EIBDepartment">
    <vt:lpwstr>BMBWF - Admin (Ressortadministration BMBWF)</vt:lpwstr>
  </property>
  <property fmtid="{D5CDD505-2E9C-101B-9397-08002B2CF9AE}" pid="13" name="FSC#EIBPRECONFIG@1.1001:EIBDispatchedBy">
    <vt:lpwstr/>
  </property>
  <property fmtid="{D5CDD505-2E9C-101B-9397-08002B2CF9AE}" pid="14" name="FSC#EIBPRECONFIG@1.1001:EIBDispatchedByPostTitle">
    <vt:lpwstr/>
  </property>
  <property fmtid="{D5CDD505-2E9C-101B-9397-08002B2CF9AE}" pid="15" name="FSC#EIBPRECONFIG@1.1001:ExtRefInc">
    <vt:lpwstr/>
  </property>
  <property fmtid="{D5CDD505-2E9C-101B-9397-08002B2CF9AE}" pid="16" name="FSC#EIBPRECONFIG@1.1001:IncomingAddrdate">
    <vt:lpwstr/>
  </property>
  <property fmtid="{D5CDD505-2E9C-101B-9397-08002B2CF9AE}" pid="17" name="FSC#EIBPRECONFIG@1.1001:IncomingDelivery">
    <vt:lpwstr/>
  </property>
  <property fmtid="{D5CDD505-2E9C-101B-9397-08002B2CF9AE}" pid="18" name="FSC#EIBPRECONFIG@1.1001:OwnerEmail">
    <vt:lpwstr>karin.schueller@bmbwf.gv.at</vt:lpwstr>
  </property>
  <property fmtid="{D5CDD505-2E9C-101B-9397-08002B2CF9AE}" pid="19" name="FSC#EIBPRECONFIG@1.1001:OUEmail">
    <vt:lpwstr>ministerium@bmbwf.gv.at</vt:lpwstr>
  </property>
  <property fmtid="{D5CDD505-2E9C-101B-9397-08002B2CF9AE}" pid="20" name="FSC#EIBPRECONFIG@1.1001:OwnerGender">
    <vt:lpwstr>Weiblich</vt:lpwstr>
  </property>
  <property fmtid="{D5CDD505-2E9C-101B-9397-08002B2CF9AE}" pid="21" name="FSC#EIBPRECONFIG@1.1001:Priority">
    <vt:lpwstr>Nein</vt:lpwstr>
  </property>
  <property fmtid="{D5CDD505-2E9C-101B-9397-08002B2CF9AE}" pid="22" name="FSC#EIBPRECONFIG@1.1001:PreviousFiles">
    <vt:lpwstr/>
  </property>
  <property fmtid="{D5CDD505-2E9C-101B-9397-08002B2CF9AE}" pid="23" name="FSC#EIBPRECONFIG@1.1001:NextFiles">
    <vt:lpwstr/>
  </property>
  <property fmtid="{D5CDD505-2E9C-101B-9397-08002B2CF9AE}" pid="24" name="FSC#EIBPRECONFIG@1.1001:RelatedFiles">
    <vt:lpwstr/>
  </property>
  <property fmtid="{D5CDD505-2E9C-101B-9397-08002B2CF9AE}" pid="25" name="FSC#EIBPRECONFIG@1.1001:CompletedOrdinals">
    <vt:lpwstr/>
  </property>
  <property fmtid="{D5CDD505-2E9C-101B-9397-08002B2CF9AE}" pid="26" name="FSC#EIBPRECONFIG@1.1001:NrAttachments">
    <vt:lpwstr/>
  </property>
  <property fmtid="{D5CDD505-2E9C-101B-9397-08002B2CF9AE}" pid="27" name="FSC#EIBPRECONFIG@1.1001:Attachments">
    <vt:lpwstr/>
  </property>
  <property fmtid="{D5CDD505-2E9C-101B-9397-08002B2CF9AE}" pid="28" name="FSC#EIBPRECONFIG@1.1001:SubjectArea">
    <vt:lpwstr/>
  </property>
  <property fmtid="{D5CDD505-2E9C-101B-9397-08002B2CF9AE}" pid="29" name="FSC#EIBPRECONFIG@1.1001:Recipients">
    <vt:lpwstr/>
  </property>
  <property fmtid="{D5CDD505-2E9C-101B-9397-08002B2CF9AE}" pid="30" name="FSC#EIBPRECONFIG@1.1001:Classified">
    <vt:lpwstr/>
  </property>
  <property fmtid="{D5CDD505-2E9C-101B-9397-08002B2CF9AE}" pid="31" name="FSC#EIBPRECONFIG@1.1001:Deadline">
    <vt:lpwstr/>
  </property>
  <property fmtid="{D5CDD505-2E9C-101B-9397-08002B2CF9AE}" pid="32" name="FSC#EIBPRECONFIG@1.1001:SettlementSubj">
    <vt:lpwstr/>
  </property>
  <property fmtid="{D5CDD505-2E9C-101B-9397-08002B2CF9AE}" pid="33" name="FSC#EIBPRECONFIG@1.1001:OUAddr">
    <vt:lpwstr> ,  </vt:lpwstr>
  </property>
  <property fmtid="{D5CDD505-2E9C-101B-9397-08002B2CF9AE}" pid="34" name="FSC#EIBPRECONFIG@1.1001:OUDescr">
    <vt:lpwstr>Ressortadministrierung</vt:lpwstr>
  </property>
  <property fmtid="{D5CDD505-2E9C-101B-9397-08002B2CF9AE}" pid="35" name="FSC#EIBPRECONFIG@1.1001:Signatures">
    <vt:lpwstr/>
  </property>
  <property fmtid="{D5CDD505-2E9C-101B-9397-08002B2CF9AE}" pid="36" name="FSC#EIBPRECONFIG@1.1001:currentuser">
    <vt:lpwstr>COO.3000.100.1.132030</vt:lpwstr>
  </property>
  <property fmtid="{D5CDD505-2E9C-101B-9397-08002B2CF9AE}" pid="37" name="FSC#EIBPRECONFIG@1.1001:currentuserrolegroup">
    <vt:lpwstr>COO.3000.100.1.116161</vt:lpwstr>
  </property>
  <property fmtid="{D5CDD505-2E9C-101B-9397-08002B2CF9AE}" pid="38" name="FSC#EIBPRECONFIG@1.1001:currentuserroleposition">
    <vt:lpwstr>COO.1.1.1.12336</vt:lpwstr>
  </property>
  <property fmtid="{D5CDD505-2E9C-101B-9397-08002B2CF9AE}" pid="39" name="FSC#EIBPRECONFIG@1.1001:currentuserroot">
    <vt:lpwstr>COO.3000.110.2.1205201</vt:lpwstr>
  </property>
  <property fmtid="{D5CDD505-2E9C-101B-9397-08002B2CF9AE}" pid="40" name="FSC#EIBPRECONFIG@1.1001:toplevelobject">
    <vt:lpwstr/>
  </property>
  <property fmtid="{D5CDD505-2E9C-101B-9397-08002B2CF9AE}" pid="41" name="FSC#EIBPRECONFIG@1.1001:objchangedby">
    <vt:lpwstr>Karin Schüller</vt:lpwstr>
  </property>
  <property fmtid="{D5CDD505-2E9C-101B-9397-08002B2CF9AE}" pid="42" name="FSC#EIBPRECONFIG@1.1001:objchangedbyPostTitle">
    <vt:lpwstr/>
  </property>
  <property fmtid="{D5CDD505-2E9C-101B-9397-08002B2CF9AE}" pid="43" name="FSC#EIBPRECONFIG@1.1001:objchangedat">
    <vt:lpwstr>06.09.2018</vt:lpwstr>
  </property>
  <property fmtid="{D5CDD505-2E9C-101B-9397-08002B2CF9AE}" pid="44" name="FSC#EIBPRECONFIG@1.1001:objname">
    <vt:lpwstr>BMBWF-4x3</vt:lpwstr>
  </property>
  <property fmtid="{D5CDD505-2E9C-101B-9397-08002B2CF9AE}" pid="45" name="FSC#EIBPRECONFIG@1.1001:EIBProcessResponsiblePhone">
    <vt:lpwstr/>
  </property>
  <property fmtid="{D5CDD505-2E9C-101B-9397-08002B2CF9AE}" pid="46" name="FSC#EIBPRECONFIG@1.1001:EIBProcessResponsibleMail">
    <vt:lpwstr/>
  </property>
  <property fmtid="{D5CDD505-2E9C-101B-9397-08002B2CF9AE}" pid="47" name="FSC#EIBPRECONFIG@1.1001:EIBProcessResponsibleFax">
    <vt:lpwstr/>
  </property>
  <property fmtid="{D5CDD505-2E9C-101B-9397-08002B2CF9AE}" pid="48" name="FSC#EIBPRECONFIG@1.1001:EIBProcessResponsiblePostTitle">
    <vt:lpwstr/>
  </property>
  <property fmtid="{D5CDD505-2E9C-101B-9397-08002B2CF9AE}" pid="49" name="FSC#EIBPRECONFIG@1.1001:EIBProcessResponsible">
    <vt:lpwstr/>
  </property>
  <property fmtid="{D5CDD505-2E9C-101B-9397-08002B2CF9AE}" pid="50" name="FSC#EIBPRECONFIG@1.1001:OwnerPostTitle">
    <vt:lpwstr/>
  </property>
  <property fmtid="{D5CDD505-2E9C-101B-9397-08002B2CF9AE}" pid="51" name="FSC#EIBPRECONFIG@1.1001:IsFileAttachment">
    <vt:lpwstr>Nein</vt:lpwstr>
  </property>
  <property fmtid="{D5CDD505-2E9C-101B-9397-08002B2CF9AE}" pid="52" name="FSC#COOELAK@1.1001:Subject">
    <vt:lpwstr/>
  </property>
  <property fmtid="{D5CDD505-2E9C-101B-9397-08002B2CF9AE}" pid="53" name="FSC#COOELAK@1.1001:FileReference">
    <vt:lpwstr/>
  </property>
  <property fmtid="{D5CDD505-2E9C-101B-9397-08002B2CF9AE}" pid="54" name="FSC#COOELAK@1.1001:FileRefYear">
    <vt:lpwstr/>
  </property>
  <property fmtid="{D5CDD505-2E9C-101B-9397-08002B2CF9AE}" pid="55" name="FSC#COOELAK@1.1001:FileRefOrdinal">
    <vt:lpwstr/>
  </property>
  <property fmtid="{D5CDD505-2E9C-101B-9397-08002B2CF9AE}" pid="56" name="FSC#COOELAK@1.1001:FileRefOU">
    <vt:lpwstr/>
  </property>
  <property fmtid="{D5CDD505-2E9C-101B-9397-08002B2CF9AE}" pid="57" name="FSC#COOELAK@1.1001:Organization">
    <vt:lpwstr/>
  </property>
  <property fmtid="{D5CDD505-2E9C-101B-9397-08002B2CF9AE}" pid="58" name="FSC#COOELAK@1.1001:Owner">
    <vt:lpwstr>Karin Schüller</vt:lpwstr>
  </property>
  <property fmtid="{D5CDD505-2E9C-101B-9397-08002B2CF9AE}" pid="59" name="FSC#COOELAK@1.1001:OwnerExtension">
    <vt:lpwstr>2902</vt:lpwstr>
  </property>
  <property fmtid="{D5CDD505-2E9C-101B-9397-08002B2CF9AE}" pid="60" name="FSC#COOELAK@1.1001:OwnerFaxExtension">
    <vt:lpwstr>812902</vt:lpwstr>
  </property>
  <property fmtid="{D5CDD505-2E9C-101B-9397-08002B2CF9AE}" pid="61" name="FSC#COOELAK@1.1001:DispatchedBy">
    <vt:lpwstr/>
  </property>
  <property fmtid="{D5CDD505-2E9C-101B-9397-08002B2CF9AE}" pid="62" name="FSC#COOELAK@1.1001:DispatchedAt">
    <vt:lpwstr/>
  </property>
  <property fmtid="{D5CDD505-2E9C-101B-9397-08002B2CF9AE}" pid="63" name="FSC#COOELAK@1.1001:ApprovedBy">
    <vt:lpwstr/>
  </property>
  <property fmtid="{D5CDD505-2E9C-101B-9397-08002B2CF9AE}" pid="64" name="FSC#COOELAK@1.1001:ApprovedAt">
    <vt:lpwstr/>
  </property>
  <property fmtid="{D5CDD505-2E9C-101B-9397-08002B2CF9AE}" pid="65" name="FSC#COOELAK@1.1001:Department">
    <vt:lpwstr>BMBWF - Admin (Ressortadministration BMBWF)</vt:lpwstr>
  </property>
  <property fmtid="{D5CDD505-2E9C-101B-9397-08002B2CF9AE}" pid="66" name="FSC#COOELAK@1.1001:CreatedAt">
    <vt:lpwstr>06.09.2018</vt:lpwstr>
  </property>
  <property fmtid="{D5CDD505-2E9C-101B-9397-08002B2CF9AE}" pid="67" name="FSC#COOELAK@1.1001:OU">
    <vt:lpwstr>BMBWF - Admin (Ressortadministration BMBWF)</vt:lpwstr>
  </property>
  <property fmtid="{D5CDD505-2E9C-101B-9397-08002B2CF9AE}" pid="68" name="FSC#COOELAK@1.1001:Priority">
    <vt:lpwstr> ()</vt:lpwstr>
  </property>
  <property fmtid="{D5CDD505-2E9C-101B-9397-08002B2CF9AE}" pid="69" name="FSC#COOELAK@1.1001:ObjBarCode">
    <vt:lpwstr>*COO.3000.110.7.12430636*</vt:lpwstr>
  </property>
  <property fmtid="{D5CDD505-2E9C-101B-9397-08002B2CF9AE}" pid="70" name="FSC#COOELAK@1.1001:RefBarCode">
    <vt:lpwstr/>
  </property>
  <property fmtid="{D5CDD505-2E9C-101B-9397-08002B2CF9AE}" pid="71" name="FSC#COOELAK@1.1001:FileRefBarCode">
    <vt:lpwstr>**</vt:lpwstr>
  </property>
  <property fmtid="{D5CDD505-2E9C-101B-9397-08002B2CF9AE}" pid="72" name="FSC#COOELAK@1.1001:ExternalRef">
    <vt:lpwstr/>
  </property>
  <property fmtid="{D5CDD505-2E9C-101B-9397-08002B2CF9AE}" pid="73" name="FSC#COOELAK@1.1001:IncomingNumber">
    <vt:lpwstr/>
  </property>
  <property fmtid="{D5CDD505-2E9C-101B-9397-08002B2CF9AE}" pid="74" name="FSC#COOELAK@1.1001:IncomingSubject">
    <vt:lpwstr/>
  </property>
  <property fmtid="{D5CDD505-2E9C-101B-9397-08002B2CF9AE}" pid="75" name="FSC#COOELAK@1.1001:ProcessResponsible">
    <vt:lpwstr/>
  </property>
  <property fmtid="{D5CDD505-2E9C-101B-9397-08002B2CF9AE}" pid="76" name="FSC#COOELAK@1.1001:ProcessResponsiblePhone">
    <vt:lpwstr/>
  </property>
  <property fmtid="{D5CDD505-2E9C-101B-9397-08002B2CF9AE}" pid="77" name="FSC#COOELAK@1.1001:ProcessResponsibleMail">
    <vt:lpwstr/>
  </property>
  <property fmtid="{D5CDD505-2E9C-101B-9397-08002B2CF9AE}" pid="78" name="FSC#COOELAK@1.1001:ProcessResponsibleFax">
    <vt:lpwstr/>
  </property>
  <property fmtid="{D5CDD505-2E9C-101B-9397-08002B2CF9AE}" pid="79" name="FSC#COOELAK@1.1001:ApproverFirstName">
    <vt:lpwstr/>
  </property>
  <property fmtid="{D5CDD505-2E9C-101B-9397-08002B2CF9AE}" pid="80" name="FSC#COOELAK@1.1001:ApproverSurName">
    <vt:lpwstr/>
  </property>
  <property fmtid="{D5CDD505-2E9C-101B-9397-08002B2CF9AE}" pid="81" name="FSC#COOELAK@1.1001:ApproverTitle">
    <vt:lpwstr/>
  </property>
  <property fmtid="{D5CDD505-2E9C-101B-9397-08002B2CF9AE}" pid="82" name="FSC#COOELAK@1.1001:ExternalDate">
    <vt:lpwstr/>
  </property>
  <property fmtid="{D5CDD505-2E9C-101B-9397-08002B2CF9AE}" pid="83" name="FSC#COOELAK@1.1001:SettlementApprovedAt">
    <vt:lpwstr/>
  </property>
  <property fmtid="{D5CDD505-2E9C-101B-9397-08002B2CF9AE}" pid="84" name="FSC#COOELAK@1.1001:BaseNumber">
    <vt:lpwstr/>
  </property>
  <property fmtid="{D5CDD505-2E9C-101B-9397-08002B2CF9AE}" pid="85" name="FSC#COOELAK@1.1001:CurrentUserRolePos">
    <vt:lpwstr>Ressort-Administration</vt:lpwstr>
  </property>
  <property fmtid="{D5CDD505-2E9C-101B-9397-08002B2CF9AE}" pid="86" name="FSC#COOELAK@1.1001:CurrentUserEmail">
    <vt:lpwstr>karin.schueller@bmbwf.gv.at</vt:lpwstr>
  </property>
  <property fmtid="{D5CDD505-2E9C-101B-9397-08002B2CF9AE}" pid="87" name="FSC#ELAKGOV@1.1001:PersonalSubjGender">
    <vt:lpwstr/>
  </property>
  <property fmtid="{D5CDD505-2E9C-101B-9397-08002B2CF9AE}" pid="88" name="FSC#ELAKGOV@1.1001:PersonalSubjFirstName">
    <vt:lpwstr/>
  </property>
  <property fmtid="{D5CDD505-2E9C-101B-9397-08002B2CF9AE}" pid="89" name="FSC#ELAKGOV@1.1001:PersonalSubjSurName">
    <vt:lpwstr/>
  </property>
  <property fmtid="{D5CDD505-2E9C-101B-9397-08002B2CF9AE}" pid="90" name="FSC#ELAKGOV@1.1001:PersonalSubjSalutation">
    <vt:lpwstr/>
  </property>
  <property fmtid="{D5CDD505-2E9C-101B-9397-08002B2CF9AE}" pid="91" name="FSC#ELAKGOV@1.1001:PersonalSubjAddress">
    <vt:lpwstr/>
  </property>
  <property fmtid="{D5CDD505-2E9C-101B-9397-08002B2CF9AE}" pid="92" name="FSC#ATSTATECFG@1.1001:Office">
    <vt:lpwstr/>
  </property>
  <property fmtid="{D5CDD505-2E9C-101B-9397-08002B2CF9AE}" pid="93" name="FSC#ATSTATECFG@1.1001:Agent">
    <vt:lpwstr/>
  </property>
  <property fmtid="{D5CDD505-2E9C-101B-9397-08002B2CF9AE}" pid="94" name="FSC#ATSTATECFG@1.1001:AgentPhone">
    <vt:lpwstr/>
  </property>
  <property fmtid="{D5CDD505-2E9C-101B-9397-08002B2CF9AE}" pid="95" name="FSC#ATSTATECFG@1.1001:DepartmentFax">
    <vt:lpwstr/>
  </property>
  <property fmtid="{D5CDD505-2E9C-101B-9397-08002B2CF9AE}" pid="96" name="FSC#ATSTATECFG@1.1001:DepartmentEmail">
    <vt:lpwstr/>
  </property>
  <property fmtid="{D5CDD505-2E9C-101B-9397-08002B2CF9AE}" pid="97" name="FSC#ATSTATECFG@1.1001:SubfileDate">
    <vt:lpwstr/>
  </property>
  <property fmtid="{D5CDD505-2E9C-101B-9397-08002B2CF9AE}" pid="98" name="FSC#ATSTATECFG@1.1001:SubfileSubject">
    <vt:lpwstr/>
  </property>
  <property fmtid="{D5CDD505-2E9C-101B-9397-08002B2CF9AE}" pid="99" name="FSC#ATSTATECFG@1.1001:DepartmentZipCode">
    <vt:lpwstr/>
  </property>
  <property fmtid="{D5CDD505-2E9C-101B-9397-08002B2CF9AE}" pid="100" name="FSC#ATSTATECFG@1.1001:DepartmentCountry">
    <vt:lpwstr/>
  </property>
  <property fmtid="{D5CDD505-2E9C-101B-9397-08002B2CF9AE}" pid="101" name="FSC#ATSTATECFG@1.1001:DepartmentCity">
    <vt:lpwstr/>
  </property>
  <property fmtid="{D5CDD505-2E9C-101B-9397-08002B2CF9AE}" pid="102" name="FSC#ATSTATECFG@1.1001:DepartmentStreet">
    <vt:lpwstr/>
  </property>
  <property fmtid="{D5CDD505-2E9C-101B-9397-08002B2CF9AE}" pid="103" name="FSC#ATSTATECFG@1.1001:DepartmentDVR">
    <vt:lpwstr/>
  </property>
  <property fmtid="{D5CDD505-2E9C-101B-9397-08002B2CF9AE}" pid="104" name="FSC#ATSTATECFG@1.1001:DepartmentUID">
    <vt:lpwstr/>
  </property>
  <property fmtid="{D5CDD505-2E9C-101B-9397-08002B2CF9AE}" pid="105" name="FSC#ATSTATECFG@1.1001:SubfileReference">
    <vt:lpwstr/>
  </property>
  <property fmtid="{D5CDD505-2E9C-101B-9397-08002B2CF9AE}" pid="106" name="FSC#ATSTATECFG@1.1001:Clause">
    <vt:lpwstr/>
  </property>
  <property fmtid="{D5CDD505-2E9C-101B-9397-08002B2CF9AE}" pid="107" name="FSC#ATSTATECFG@1.1001:ApprovedSignature">
    <vt:lpwstr/>
  </property>
  <property fmtid="{D5CDD505-2E9C-101B-9397-08002B2CF9AE}" pid="108" name="FSC#ATSTATECFG@1.1001:BankAccount">
    <vt:lpwstr/>
  </property>
  <property fmtid="{D5CDD505-2E9C-101B-9397-08002B2CF9AE}" pid="109" name="FSC#ATSTATECFG@1.1001:BankAccountOwner">
    <vt:lpwstr/>
  </property>
  <property fmtid="{D5CDD505-2E9C-101B-9397-08002B2CF9AE}" pid="110" name="FSC#ATSTATECFG@1.1001:BankInstitute">
    <vt:lpwstr/>
  </property>
  <property fmtid="{D5CDD505-2E9C-101B-9397-08002B2CF9AE}" pid="111" name="FSC#ATSTATECFG@1.1001:BankAccountID">
    <vt:lpwstr/>
  </property>
  <property fmtid="{D5CDD505-2E9C-101B-9397-08002B2CF9AE}" pid="112" name="FSC#ATSTATECFG@1.1001:BankAccountIBAN">
    <vt:lpwstr/>
  </property>
  <property fmtid="{D5CDD505-2E9C-101B-9397-08002B2CF9AE}" pid="113" name="FSC#ATSTATECFG@1.1001:BankAccountBIC">
    <vt:lpwstr/>
  </property>
  <property fmtid="{D5CDD505-2E9C-101B-9397-08002B2CF9AE}" pid="114" name="FSC#ATSTATECFG@1.1001:BankName">
    <vt:lpwstr/>
  </property>
  <property fmtid="{D5CDD505-2E9C-101B-9397-08002B2CF9AE}" pid="115" name="FSC#COOELAK@1.1001:ObjectAddressees">
    <vt:lpwstr/>
  </property>
  <property fmtid="{D5CDD505-2E9C-101B-9397-08002B2CF9AE}" pid="116" name="FSC#ATPRECONFIG@1.1001:ChargePreview">
    <vt:lpwstr/>
  </property>
  <property fmtid="{D5CDD505-2E9C-101B-9397-08002B2CF9AE}" pid="117" name="FSC#ATSTATECFG@1.1001:ExternalFile">
    <vt:lpwstr/>
  </property>
  <property fmtid="{D5CDD505-2E9C-101B-9397-08002B2CF9AE}" pid="118" name="FSC#COOSYSTEM@1.1:Container">
    <vt:lpwstr>COO.3000.110.7.12430636</vt:lpwstr>
  </property>
  <property fmtid="{D5CDD505-2E9C-101B-9397-08002B2CF9AE}" pid="119" name="FSC#FSCFOLIO@1.1001:docpropproject">
    <vt:lpwstr/>
  </property>
</Properties>
</file>