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507" r:id="rId2"/>
    <p:sldId id="560" r:id="rId3"/>
    <p:sldId id="558" r:id="rId4"/>
    <p:sldId id="571" r:id="rId5"/>
    <p:sldId id="561" r:id="rId6"/>
    <p:sldId id="574" r:id="rId7"/>
    <p:sldId id="575" r:id="rId8"/>
    <p:sldId id="576" r:id="rId9"/>
    <p:sldId id="577" r:id="rId10"/>
    <p:sldId id="578" r:id="rId11"/>
    <p:sldId id="579" r:id="rId12"/>
    <p:sldId id="581" r:id="rId13"/>
    <p:sldId id="580" r:id="rId14"/>
    <p:sldId id="582" r:id="rId15"/>
    <p:sldId id="584" r:id="rId16"/>
    <p:sldId id="583" r:id="rId17"/>
    <p:sldId id="585" r:id="rId18"/>
    <p:sldId id="595" r:id="rId19"/>
    <p:sldId id="586" r:id="rId20"/>
    <p:sldId id="596" r:id="rId21"/>
    <p:sldId id="588" r:id="rId22"/>
    <p:sldId id="598" r:id="rId23"/>
    <p:sldId id="599" r:id="rId24"/>
    <p:sldId id="600" r:id="rId25"/>
    <p:sldId id="601" r:id="rId26"/>
    <p:sldId id="597" r:id="rId27"/>
  </p:sldIdLst>
  <p:sldSz cx="9144000" cy="6858000" type="screen4x3"/>
  <p:notesSz cx="6662738" cy="992663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r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B601"/>
    <a:srgbClr val="0B37A2"/>
    <a:srgbClr val="0066FF"/>
    <a:srgbClr val="0000FF"/>
    <a:srgbClr val="FFCC00"/>
    <a:srgbClr val="0033CC"/>
    <a:srgbClr val="FF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87500" autoAdjust="0"/>
  </p:normalViewPr>
  <p:slideViewPr>
    <p:cSldViewPr>
      <p:cViewPr>
        <p:scale>
          <a:sx n="100" d="100"/>
          <a:sy n="100" d="100"/>
        </p:scale>
        <p:origin x="-3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280" y="-90"/>
      </p:cViewPr>
      <p:guideLst>
        <p:guide orient="horz" pos="312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0" tIns="44695" rIns="90990" bIns="44695" numCol="1" anchor="t" anchorCtr="0" compatLnSpc="1">
            <a:prstTxWarp prst="textNoShape">
              <a:avLst/>
            </a:prstTxWarp>
          </a:bodyPr>
          <a:lstStyle>
            <a:lvl1pPr algn="l" defTabSz="908050">
              <a:defRPr sz="1200" b="0">
                <a:effectLst/>
                <a:latin typeface="Roman"/>
                <a:ea typeface="Roman"/>
                <a:cs typeface="Roman"/>
              </a:defRPr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860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0" tIns="44695" rIns="90990" bIns="44695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effectLst/>
                <a:latin typeface="Roman"/>
                <a:ea typeface="Roman"/>
                <a:cs typeface="Roman"/>
              </a:defRPr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60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0" tIns="44695" rIns="90990" bIns="44695" numCol="1" anchor="b" anchorCtr="0" compatLnSpc="1">
            <a:prstTxWarp prst="textNoShape">
              <a:avLst/>
            </a:prstTxWarp>
          </a:bodyPr>
          <a:lstStyle>
            <a:lvl1pPr algn="l" defTabSz="908050">
              <a:defRPr sz="1200" b="0">
                <a:effectLst/>
                <a:latin typeface="Roman"/>
                <a:ea typeface="Roman"/>
                <a:cs typeface="Roman"/>
              </a:defRPr>
            </a:lvl1pPr>
          </a:lstStyle>
          <a:p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860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0" tIns="44695" rIns="90990" bIns="4469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effectLst/>
                <a:latin typeface="Roman"/>
                <a:ea typeface="Roman"/>
                <a:cs typeface="Roman"/>
              </a:defRPr>
            </a:lvl1pPr>
          </a:lstStyle>
          <a:p>
            <a:fld id="{8F67D89C-1457-4664-9B2A-423CCC1BCAB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438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0" tIns="44695" rIns="90990" bIns="44695" numCol="1" anchor="t" anchorCtr="0" compatLnSpc="1">
            <a:prstTxWarp prst="textNoShape">
              <a:avLst/>
            </a:prstTxWarp>
          </a:bodyPr>
          <a:lstStyle>
            <a:lvl1pPr algn="l" defTabSz="908050">
              <a:defRPr sz="1200" b="0">
                <a:effectLst/>
                <a:latin typeface="Roman"/>
                <a:ea typeface="Roman"/>
                <a:cs typeface="Roman"/>
              </a:defRPr>
            </a:lvl1pPr>
          </a:lstStyle>
          <a:p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40150" y="0"/>
            <a:ext cx="29194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0" tIns="44695" rIns="90990" bIns="44695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effectLst/>
                <a:latin typeface="Roman"/>
                <a:ea typeface="Roman"/>
                <a:cs typeface="Roman"/>
              </a:defRPr>
            </a:lvl1pPr>
          </a:lstStyle>
          <a:p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4550" y="765175"/>
            <a:ext cx="4973638" cy="3730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725988"/>
            <a:ext cx="486251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0" tIns="44695" rIns="90990" bIns="44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1975"/>
            <a:ext cx="2919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0" tIns="44695" rIns="90990" bIns="44695" numCol="1" anchor="b" anchorCtr="0" compatLnSpc="1">
            <a:prstTxWarp prst="textNoShape">
              <a:avLst/>
            </a:prstTxWarp>
          </a:bodyPr>
          <a:lstStyle>
            <a:lvl1pPr algn="l" defTabSz="908050">
              <a:defRPr sz="1200" b="0">
                <a:effectLst/>
                <a:latin typeface="Roman"/>
                <a:ea typeface="Roman"/>
                <a:cs typeface="Roman"/>
              </a:defRPr>
            </a:lvl1pPr>
          </a:lstStyle>
          <a:p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40150" y="9451975"/>
            <a:ext cx="2919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90" tIns="44695" rIns="90990" bIns="4469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effectLst/>
                <a:latin typeface="Roman"/>
                <a:ea typeface="Roman"/>
                <a:cs typeface="Roman"/>
              </a:defRPr>
            </a:lvl1pPr>
          </a:lstStyle>
          <a:p>
            <a:fld id="{33298E0B-B53E-4172-8995-CBA2668F313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876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C931A-1EAE-4208-8E48-7B92E439093B}" type="slidenum">
              <a:rPr lang="de-DE"/>
              <a:pPr/>
              <a:t>1</a:t>
            </a:fld>
            <a:endParaRPr lang="de-DE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966" tIns="44684" rIns="90966" bIns="44684"/>
          <a:lstStyle/>
          <a:p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B1BF091-3B5A-417D-886A-32D8A51346CC}" type="slidenum">
              <a:rPr lang="de-DE" sz="1200" b="0" smtClean="0">
                <a:latin typeface="Roman"/>
              </a:rPr>
              <a:pPr/>
              <a:t>13</a:t>
            </a:fld>
            <a:endParaRPr lang="de-DE" sz="1200" b="0" smtClean="0">
              <a:latin typeface="Roman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smtClean="0"/>
              <a:t>Formular  - Registrierung – ausgefüllt – ausdrucken, Bestätigung, Mappe gibt es umsonst – kann bei Bewerbungen beilgelegt werden. </a:t>
            </a:r>
          </a:p>
          <a:p>
            <a:pPr eaLnBrk="1" hangingPunct="1"/>
            <a:r>
              <a:rPr lang="de-AT" smtClean="0"/>
              <a:t>Ziel: Auskunft mit Qualität , wertet auf, unterscheidet dann von Reisen, Freunde besuchen etc.</a:t>
            </a:r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E4AEE32-F6B6-49C2-B1D8-DFAC6520C274}" type="slidenum">
              <a:rPr lang="de-DE" sz="1200" b="0" smtClean="0">
                <a:latin typeface="Roman"/>
              </a:rPr>
              <a:pPr/>
              <a:t>15</a:t>
            </a:fld>
            <a:endParaRPr lang="de-DE" sz="1200" b="0" smtClean="0">
              <a:latin typeface="Roman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smtClean="0"/>
              <a:t>Sagt mehr als ein Zeugnis; Notengrade werden erklärt;  Suche in der Datenbank und/oder Ausgabe durch die Schule beim Abschluss; Datenbank mehr als 1300 Einträge – werden vom Unterrichtsministerium übermittelt;</a:t>
            </a:r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9BA171A-311C-4529-BD7C-57E25A2D96D2}" type="slidenum">
              <a:rPr lang="de-DE" sz="1200" b="0" smtClean="0">
                <a:latin typeface="Roman"/>
              </a:rPr>
              <a:pPr/>
              <a:t>16</a:t>
            </a:fld>
            <a:endParaRPr lang="de-DE" sz="1200" b="0" smtClean="0">
              <a:latin typeface="Roman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smtClean="0"/>
              <a:t>Beispiele aus der Praxis</a:t>
            </a:r>
          </a:p>
          <a:p>
            <a:pPr eaLnBrk="1" hangingPunct="1"/>
            <a:r>
              <a:rPr lang="de-AT" smtClean="0"/>
              <a:t>Elektriker aus Österreich geht nach England</a:t>
            </a:r>
            <a:br>
              <a:rPr lang="de-AT" smtClean="0"/>
            </a:br>
            <a:r>
              <a:rPr lang="de-AT" smtClean="0"/>
              <a:t>Auskunft für Personen, die nach Österreich kommen wollen – Auskunft über Ausbildungswege</a:t>
            </a:r>
          </a:p>
          <a:p>
            <a:pPr eaLnBrk="1" hangingPunct="1"/>
            <a:r>
              <a:rPr lang="de-AT" smtClean="0"/>
              <a:t>Hinweis auf andere NECs – Ausgabe auf Anfrage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15CDF44-6E57-48AB-8C80-0E79D4FB9543}" type="slidenum">
              <a:rPr lang="de-DE" sz="1200" b="0" smtClean="0">
                <a:latin typeface="Roman"/>
              </a:rPr>
              <a:pPr/>
              <a:t>17</a:t>
            </a:fld>
            <a:endParaRPr lang="de-DE" sz="1200" b="0" smtClean="0">
              <a:latin typeface="Roman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smtClean="0"/>
              <a:t>Beispiele aus der Praxis</a:t>
            </a:r>
          </a:p>
          <a:p>
            <a:pPr eaLnBrk="1" hangingPunct="1"/>
            <a:r>
              <a:rPr lang="de-AT" smtClean="0"/>
              <a:t>Elektriker aus Österreich geht nach England</a:t>
            </a:r>
            <a:br>
              <a:rPr lang="de-AT" smtClean="0"/>
            </a:br>
            <a:r>
              <a:rPr lang="de-AT" smtClean="0"/>
              <a:t>Auskunft für Personen, die nach Österreich kommen wollen – Auskunft über Ausbildungswege</a:t>
            </a:r>
          </a:p>
          <a:p>
            <a:pPr eaLnBrk="1" hangingPunct="1"/>
            <a:r>
              <a:rPr lang="de-AT" smtClean="0"/>
              <a:t>Hinweis auf andere NECs – Ausgabe auf Anfrage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E3B88B-2689-4677-8E02-AFEABD76A055}" type="slidenum">
              <a:rPr lang="de-DE" sz="1200" b="0" smtClean="0">
                <a:latin typeface="Roman"/>
              </a:rPr>
              <a:pPr/>
              <a:t>18</a:t>
            </a:fld>
            <a:endParaRPr lang="de-DE" sz="1200" b="0" smtClean="0">
              <a:latin typeface="Roman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smtClean="0"/>
              <a:t>Funktioniert wie Zeugniserläuterung – Diploma Supplements gibt es mittlerweile weltweit – in EU kostenfrei – in Ö jeder Absolvent, jede Absolventin hat das Recht darauf. Individuelles Dokument gehört nur einer Person;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E3B88B-2689-4677-8E02-AFEABD76A055}" type="slidenum">
              <a:rPr lang="de-DE" sz="1200" b="0" smtClean="0">
                <a:latin typeface="Roman"/>
              </a:rPr>
              <a:pPr/>
              <a:t>19</a:t>
            </a:fld>
            <a:endParaRPr lang="de-DE" sz="1200" b="0" smtClean="0">
              <a:latin typeface="Roman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dirty="0" smtClean="0"/>
              <a:t>Funktioniert wie Zeugniserläuterung – </a:t>
            </a:r>
            <a:r>
              <a:rPr lang="de-AT" dirty="0" err="1" smtClean="0"/>
              <a:t>Diploma</a:t>
            </a:r>
            <a:r>
              <a:rPr lang="de-AT" dirty="0" smtClean="0"/>
              <a:t> Supplements gibt es mittlerweile weltweit – in EU kostenfrei – in Ö jeder Absolvent, jede Absolventin hat das Recht darauf. Individuelles Dokument gehört nur einer Person;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E3B88B-2689-4677-8E02-AFEABD76A055}" type="slidenum">
              <a:rPr lang="de-DE" sz="1200" b="0" smtClean="0">
                <a:latin typeface="Roman"/>
              </a:rPr>
              <a:pPr/>
              <a:t>20</a:t>
            </a:fld>
            <a:endParaRPr lang="de-DE" sz="1200" b="0" smtClean="0">
              <a:latin typeface="Roman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smtClean="0"/>
              <a:t>Funktioniert wie Zeugniserläuterung – Diploma Supplements gibt es mittlerweile weltweit – in EU kostenfrei – in Ö jeder Absolvent, jede Absolventin hat das Recht darauf. Individuelles Dokument gehört nur einer Person;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A08018-82D4-4F19-AE68-EE1FAF575E23}" type="slidenum">
              <a:rPr lang="de-DE" smtClean="0">
                <a:solidFill>
                  <a:srgbClr val="000000"/>
                </a:solidFill>
              </a:rPr>
              <a:pPr eaLnBrk="1" hangingPunct="1"/>
              <a:t>23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EB73E-D0A7-472A-81B7-65262EA35AB7}" type="slidenum">
              <a:rPr lang="de-DE" smtClean="0">
                <a:solidFill>
                  <a:srgbClr val="000000"/>
                </a:solidFill>
              </a:rPr>
              <a:pPr eaLnBrk="1" hangingPunct="1"/>
              <a:t>24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38681-813A-44A3-9938-FBC021C66ED3}" type="slidenum">
              <a:rPr lang="de-DE"/>
              <a:pPr/>
              <a:t>2</a:t>
            </a:fld>
            <a:endParaRPr lang="de-DE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92" tIns="44697" rIns="90992" bIns="44697"/>
          <a:lstStyle/>
          <a:p>
            <a:r>
              <a:rPr lang="de-AT" dirty="0">
                <a:latin typeface="Arial" pitchFamily="34" charset="0"/>
              </a:rPr>
              <a:t>Fördert Mobilität in Ausbildung und Beruf</a:t>
            </a:r>
          </a:p>
          <a:p>
            <a:r>
              <a:rPr lang="de-AT" dirty="0">
                <a:latin typeface="Arial" pitchFamily="34" charset="0"/>
              </a:rPr>
              <a:t>Mobilität: Auslandsaufenthalte zu Lernzwecken; Praktikum, Austausch wie Jugendtreffen oder Ausbildungsabschnitt</a:t>
            </a:r>
            <a:endParaRPr lang="de-DE" dirty="0">
              <a:latin typeface="Arial" pitchFamily="34" charset="0"/>
            </a:endParaRPr>
          </a:p>
          <a:p>
            <a:r>
              <a:rPr lang="de-AT" dirty="0">
                <a:latin typeface="Arial" pitchFamily="34" charset="0"/>
              </a:rPr>
              <a:t>Wiedererkennungseffekt – derzeit umgesetzt in mehr als 31 Ländern</a:t>
            </a:r>
          </a:p>
          <a:p>
            <a:r>
              <a:rPr lang="de-AT" dirty="0">
                <a:latin typeface="Arial" pitchFamily="34" charset="0"/>
              </a:rPr>
              <a:t>31 Länder = 31 verschiedene </a:t>
            </a:r>
            <a:r>
              <a:rPr lang="de-AT" dirty="0" smtClean="0">
                <a:latin typeface="Arial" pitchFamily="34" charset="0"/>
              </a:rPr>
              <a:t>Ausbildungssysteme; </a:t>
            </a:r>
          </a:p>
          <a:p>
            <a:r>
              <a:rPr lang="de-A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2011</a:t>
            </a:r>
            <a:r>
              <a:rPr lang="de-AT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de-A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14%</a:t>
            </a:r>
            <a:r>
              <a:rPr lang="de-AT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die während der Ausbildung einen Auslandsaufenthalt absolvieren, nur 3% der Arbeitskräfte in einem anderen </a:t>
            </a:r>
            <a:r>
              <a:rPr lang="de-AT" baseline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europ</a:t>
            </a:r>
            <a:r>
              <a:rPr lang="de-AT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Land </a:t>
            </a:r>
            <a:endParaRPr lang="de-AT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847FE-68BD-4748-88E4-97F038723692}" type="slidenum">
              <a:rPr lang="de-DE"/>
              <a:pPr/>
              <a:t>3</a:t>
            </a:fld>
            <a:endParaRPr lang="de-DE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65175"/>
            <a:ext cx="4973637" cy="3730625"/>
          </a:xfrm>
          <a:ln cap="flat"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AT" dirty="0">
                <a:latin typeface="Arial" pitchFamily="34" charset="0"/>
              </a:rPr>
              <a:t>Überblick über das Europass Portfolio  - Ziel – Bewerbung erleichtern im In und Ausland. </a:t>
            </a:r>
          </a:p>
          <a:p>
            <a:r>
              <a:rPr lang="de-AT" dirty="0">
                <a:latin typeface="Arial" pitchFamily="34" charset="0"/>
              </a:rPr>
              <a:t>Frage: Ob schon Erfahrung mit dem </a:t>
            </a:r>
            <a:r>
              <a:rPr lang="de-AT" dirty="0" smtClean="0">
                <a:latin typeface="Arial" pitchFamily="34" charset="0"/>
              </a:rPr>
              <a:t>Europass:</a:t>
            </a:r>
            <a:r>
              <a:rPr lang="de-AT" baseline="0" dirty="0" smtClean="0">
                <a:latin typeface="Arial" pitchFamily="34" charset="0"/>
              </a:rPr>
              <a:t> um </a:t>
            </a:r>
            <a:r>
              <a:rPr lang="de-AT" dirty="0" smtClean="0">
                <a:latin typeface="Arial" pitchFamily="34" charset="0"/>
              </a:rPr>
              <a:t>Handzeichen bitten</a:t>
            </a:r>
            <a:endParaRPr lang="de-AT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FFF87-780C-4960-A12A-390E123E070D}" type="slidenum">
              <a:rPr lang="de-DE"/>
              <a:pPr/>
              <a:t>4</a:t>
            </a:fld>
            <a:endParaRPr lang="de-DE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65175"/>
            <a:ext cx="4973637" cy="3730625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32 Länder, aufzählen 27 EU, Liechtenstein,</a:t>
            </a:r>
            <a:r>
              <a:rPr lang="de-AT" baseline="0" dirty="0" smtClean="0"/>
              <a:t> Norwegen, Island, Türkei und Kroatien – in BE drei NECS</a:t>
            </a:r>
            <a:endParaRPr lang="de-A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89D75-9E15-4A2D-8DDB-C1D81DF16460}" type="slidenum">
              <a:rPr lang="de-DE"/>
              <a:pPr/>
              <a:t>5</a:t>
            </a:fld>
            <a:endParaRPr lang="de-DE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65175"/>
            <a:ext cx="4973637" cy="3730625"/>
          </a:xfrm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AT">
                <a:latin typeface="Arial" pitchFamily="34" charset="0"/>
              </a:rPr>
              <a:t>www.europass.at/lebenslauf </a:t>
            </a:r>
          </a:p>
          <a:p>
            <a:r>
              <a:rPr lang="de-AT">
                <a:latin typeface="Arial" pitchFamily="34" charset="0"/>
              </a:rPr>
              <a:t>Persönliche Daten, gewünschte Beschäftigung, Berufserfahrung/Schul- und Berufsbildung</a:t>
            </a:r>
          </a:p>
          <a:p>
            <a:r>
              <a:rPr lang="de-AT">
                <a:latin typeface="Arial" pitchFamily="34" charset="0"/>
              </a:rPr>
              <a:t>Persönliche Fähigkeiten und Kompetenzen: Sprachen, soziale, </a:t>
            </a:r>
            <a:br>
              <a:rPr lang="de-AT">
                <a:latin typeface="Arial" pitchFamily="34" charset="0"/>
              </a:rPr>
            </a:br>
            <a:r>
              <a:rPr lang="de-AT">
                <a:latin typeface="Arial" pitchFamily="34" charset="0"/>
              </a:rPr>
              <a:t>organisatorische, technische, künstlerische Fähigkeiten und Kompetenzen	</a:t>
            </a:r>
          </a:p>
          <a:p>
            <a:r>
              <a:rPr lang="de-AT">
                <a:latin typeface="Arial" pitchFamily="34" charset="0"/>
              </a:rPr>
              <a:t> Führerschein, Zusätzliche Angaben und Anlagen</a:t>
            </a:r>
          </a:p>
          <a:p>
            <a:r>
              <a:rPr lang="de-AT">
                <a:latin typeface="Arial" pitchFamily="34" charset="0"/>
              </a:rPr>
              <a:t>Vollständige Daten</a:t>
            </a:r>
          </a:p>
          <a:p>
            <a:r>
              <a:rPr lang="de-AT">
                <a:latin typeface="Arial" pitchFamily="34" charset="0"/>
              </a:rPr>
              <a:t>Übersicht – Vergleich wird möglich</a:t>
            </a:r>
          </a:p>
          <a:p>
            <a:r>
              <a:rPr lang="de-AT">
                <a:latin typeface="Arial" pitchFamily="34" charset="0"/>
              </a:rPr>
              <a:t>Auskunft mit Qualität</a:t>
            </a:r>
          </a:p>
          <a:p>
            <a:r>
              <a:rPr lang="de-AT">
                <a:latin typeface="Arial" pitchFamily="34" charset="0"/>
              </a:rPr>
              <a:t>Internationales Format</a:t>
            </a:r>
          </a:p>
          <a:p>
            <a:r>
              <a:rPr lang="de-AT">
                <a:latin typeface="Arial" pitchFamily="34" charset="0"/>
              </a:rPr>
              <a:t>Vorbereitung auf Motivationsschreiben/Bewerbungsgespräch</a:t>
            </a:r>
          </a:p>
          <a:p>
            <a:r>
              <a:rPr lang="de-AT">
                <a:latin typeface="Arial" pitchFamily="34" charset="0"/>
              </a:rPr>
              <a:t>Erleichtert Übersetzung</a:t>
            </a:r>
          </a:p>
          <a:p>
            <a:r>
              <a:rPr lang="de-AT">
                <a:latin typeface="Arial" pitchFamily="34" charset="0"/>
              </a:rPr>
              <a:t>14 Millionen bisher ausgefüllt allein auf der europäischen Plattform</a:t>
            </a:r>
          </a:p>
          <a:p>
            <a:endParaRPr lang="de-DE">
              <a:latin typeface="Arial" pitchFamily="34" charset="0"/>
            </a:endParaRPr>
          </a:p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3AE08FB-0D92-4C73-9226-1BB478677D40}" type="slidenum">
              <a:rPr lang="de-DE" sz="1200" b="0" smtClean="0">
                <a:latin typeface="Roman"/>
              </a:rPr>
              <a:pPr/>
              <a:t>6</a:t>
            </a:fld>
            <a:endParaRPr lang="de-DE" sz="1200" b="0" smtClean="0">
              <a:latin typeface="Roman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smtClean="0"/>
              <a:t>Tabellarische Form – keine Daten werden vergessen; </a:t>
            </a:r>
            <a:br>
              <a:rPr lang="de-AT" smtClean="0"/>
            </a:br>
            <a:r>
              <a:rPr lang="de-AT" smtClean="0"/>
              <a:t>Vorlage= Unterstützung für Menschen, die noch nicht viele Bewerbungen verfasst haben oder schon lange keine mehr; Unterstützung für Bewerbung in der Fremdsprache; </a:t>
            </a:r>
          </a:p>
          <a:p>
            <a:pPr eaLnBrk="1" hangingPunct="1"/>
            <a:r>
              <a:rPr lang="de-AT" smtClean="0"/>
              <a:t>Informelle Kompetenzen – Bsp. Auftreten weil Instrument gelernt, Teamgeist, weil in einer Sportmannschaft usw. online Formular, Felder, die man nicht braucht, können weggeklickt werden; abspeichern in vielen verschiedenen Dateiformaten möglich; die Lebensläufe werden nicht auf dieser Plattform selber gespeichert – also bei Nachbearbeitung, wieder hochladen.</a:t>
            </a:r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smtClean="0"/>
              <a:t>Dazu kommen noch Nutzung des Europass als Template runtergeladen; Donau-Uni Krems und FHs etwa in Slzbg weiter verbreitet; Kulturkontakt, Datenbank grants;</a:t>
            </a:r>
            <a:br>
              <a:rPr lang="de-AT" smtClean="0"/>
            </a:br>
            <a:r>
              <a:rPr lang="de-AT" smtClean="0"/>
              <a:t>Derzeit Italien und Portugal an erster Stelle; 5. Platz</a:t>
            </a:r>
            <a:br>
              <a:rPr lang="de-AT" smtClean="0"/>
            </a:br>
            <a:r>
              <a:rPr lang="de-AT" smtClean="0"/>
              <a:t>Besondere Kennzeichen; Jung und gut ausgebildet</a:t>
            </a:r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56B898E-C26B-4B76-B117-9E88150325B8}" type="slidenum">
              <a:rPr lang="de-DE" sz="1200" b="0" smtClean="0">
                <a:latin typeface="Roman"/>
              </a:rPr>
              <a:pPr/>
              <a:t>8</a:t>
            </a:fld>
            <a:endParaRPr lang="de-DE" sz="1200" b="0" smtClean="0">
              <a:latin typeface="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FE7A6B6-5454-4A8F-A33B-4F387CA07529}" type="slidenum">
              <a:rPr lang="de-DE" sz="1200" b="0" smtClean="0">
                <a:latin typeface="Roman"/>
              </a:rPr>
              <a:pPr/>
              <a:t>10</a:t>
            </a:fld>
            <a:endParaRPr lang="de-DE" sz="1200" b="0" smtClean="0">
              <a:latin typeface="Roman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smtClean="0"/>
              <a:t>GERS: Ich kann Beschreibungen – verstehen, schreiben und sprechen – sehr weit verbreitet z.B. Sprachkursanbieter, Zertifikate alle haben Buchstaben mit Nummer Anfängerniveau – A1 – höchstes Niveau C2 – wissenschaftliches Schreiben in der Fremdsprache</a:t>
            </a:r>
          </a:p>
          <a:p>
            <a:pPr eaLnBrk="1" hangingPunct="1"/>
            <a:r>
              <a:rPr lang="de-AT" smtClean="0"/>
              <a:t>Eine Möglichkeit interkulturelle Kompetenz abzubilden;  sonst nicht möglich.</a:t>
            </a:r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06C625D-47DA-49E6-B0C6-92266EA30D71}" type="slidenum">
              <a:rPr lang="de-DE" sz="1200" b="0" smtClean="0">
                <a:latin typeface="Roman"/>
              </a:rPr>
              <a:pPr/>
              <a:t>12</a:t>
            </a:fld>
            <a:endParaRPr lang="de-DE" sz="1200" b="0" smtClean="0">
              <a:latin typeface="Roman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AT" dirty="0" smtClean="0"/>
              <a:t>Formular  - Registrierung – ausgefüllt – ausdrucken, Bestätigung, Mappe gibt es umsonst – kann bei Bewerbungen beilgelegt werden. </a:t>
            </a:r>
          </a:p>
          <a:p>
            <a:pPr eaLnBrk="1" hangingPunct="1"/>
            <a:r>
              <a:rPr lang="de-AT" dirty="0" smtClean="0"/>
              <a:t>Ziel: Auskunft mit Qualität , wertet auf, unterscheidet dann von Reisen, Freunde besuchen etc.</a:t>
            </a:r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95536" y="6524625"/>
            <a:ext cx="8567489" cy="3333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Lydia Rössler                                                                                                                         www.europass.at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984632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www.europass.at</a:t>
            </a:r>
          </a:p>
        </p:txBody>
      </p:sp>
    </p:spTree>
    <p:extLst>
      <p:ext uri="{BB962C8B-B14F-4D97-AF65-F5344CB8AC3E}">
        <p14:creationId xmlns:p14="http://schemas.microsoft.com/office/powerpoint/2010/main" val="8160742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1258888"/>
            <a:ext cx="2057400" cy="4822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1258888"/>
            <a:ext cx="6019800" cy="4822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www.europass.at</a:t>
            </a:r>
          </a:p>
        </p:txBody>
      </p:sp>
    </p:spTree>
    <p:extLst>
      <p:ext uri="{BB962C8B-B14F-4D97-AF65-F5344CB8AC3E}">
        <p14:creationId xmlns:p14="http://schemas.microsoft.com/office/powerpoint/2010/main" val="304565823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www.europass.at</a:t>
            </a:r>
          </a:p>
        </p:txBody>
      </p:sp>
    </p:spTree>
    <p:extLst>
      <p:ext uri="{BB962C8B-B14F-4D97-AF65-F5344CB8AC3E}">
        <p14:creationId xmlns:p14="http://schemas.microsoft.com/office/powerpoint/2010/main" val="123779659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www.europass.at</a:t>
            </a:r>
          </a:p>
        </p:txBody>
      </p:sp>
    </p:spTree>
    <p:extLst>
      <p:ext uri="{BB962C8B-B14F-4D97-AF65-F5344CB8AC3E}">
        <p14:creationId xmlns:p14="http://schemas.microsoft.com/office/powerpoint/2010/main" val="217043726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978025"/>
            <a:ext cx="40322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978025"/>
            <a:ext cx="4033837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www.europass.at</a:t>
            </a:r>
          </a:p>
        </p:txBody>
      </p:sp>
    </p:spTree>
    <p:extLst>
      <p:ext uri="{BB962C8B-B14F-4D97-AF65-F5344CB8AC3E}">
        <p14:creationId xmlns:p14="http://schemas.microsoft.com/office/powerpoint/2010/main" val="203136436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www.europass.at</a:t>
            </a:r>
          </a:p>
        </p:txBody>
      </p:sp>
    </p:spTree>
    <p:extLst>
      <p:ext uri="{BB962C8B-B14F-4D97-AF65-F5344CB8AC3E}">
        <p14:creationId xmlns:p14="http://schemas.microsoft.com/office/powerpoint/2010/main" val="278252184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www.europass.at</a:t>
            </a:r>
          </a:p>
        </p:txBody>
      </p:sp>
    </p:spTree>
    <p:extLst>
      <p:ext uri="{BB962C8B-B14F-4D97-AF65-F5344CB8AC3E}">
        <p14:creationId xmlns:p14="http://schemas.microsoft.com/office/powerpoint/2010/main" val="70988792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www.europass.at</a:t>
            </a:r>
          </a:p>
        </p:txBody>
      </p:sp>
    </p:spTree>
    <p:extLst>
      <p:ext uri="{BB962C8B-B14F-4D97-AF65-F5344CB8AC3E}">
        <p14:creationId xmlns:p14="http://schemas.microsoft.com/office/powerpoint/2010/main" val="42874340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www.europass.at</a:t>
            </a:r>
          </a:p>
        </p:txBody>
      </p:sp>
    </p:spTree>
    <p:extLst>
      <p:ext uri="{BB962C8B-B14F-4D97-AF65-F5344CB8AC3E}">
        <p14:creationId xmlns:p14="http://schemas.microsoft.com/office/powerpoint/2010/main" val="1124377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www.europass.at</a:t>
            </a:r>
          </a:p>
        </p:txBody>
      </p:sp>
    </p:spTree>
    <p:extLst>
      <p:ext uri="{BB962C8B-B14F-4D97-AF65-F5344CB8AC3E}">
        <p14:creationId xmlns:p14="http://schemas.microsoft.com/office/powerpoint/2010/main" val="19478218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3" name="Picture 11" descr="Europass Rahmen oben-unt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58888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78025"/>
            <a:ext cx="8218487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04025" y="6524625"/>
            <a:ext cx="2159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CC00"/>
                </a:solidFill>
                <a:effectLst/>
              </a:defRPr>
            </a:lvl1pPr>
          </a:lstStyle>
          <a:p>
            <a:r>
              <a:rPr lang="de-DE"/>
              <a:t>www.europass.at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FFB60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lr>
          <a:schemeClr val="tx1"/>
        </a:buClr>
        <a:buChar char="-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60000"/>
        </a:spcBef>
        <a:spcAft>
          <a:spcPct val="0"/>
        </a:spcAft>
        <a:buClr>
          <a:srgbClr val="FFB601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60000"/>
        </a:spcBef>
        <a:spcAft>
          <a:spcPct val="0"/>
        </a:spcAft>
        <a:buClr>
          <a:srgbClr val="FFB601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60000"/>
        </a:spcBef>
        <a:spcAft>
          <a:spcPct val="0"/>
        </a:spcAft>
        <a:buClr>
          <a:srgbClr val="FFB601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60000"/>
        </a:spcBef>
        <a:spcAft>
          <a:spcPct val="0"/>
        </a:spcAft>
        <a:buClr>
          <a:srgbClr val="FFB601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60000"/>
        </a:spcBef>
        <a:spcAft>
          <a:spcPct val="0"/>
        </a:spcAft>
        <a:buClr>
          <a:srgbClr val="FFB601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60000"/>
        </a:spcBef>
        <a:spcAft>
          <a:spcPct val="0"/>
        </a:spcAft>
        <a:buClr>
          <a:srgbClr val="FFB601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60000"/>
        </a:spcBef>
        <a:spcAft>
          <a:spcPct val="0"/>
        </a:spcAft>
        <a:buClr>
          <a:srgbClr val="FFB601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eugnisinfo.a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Donau%20Uni.pp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uropass.a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www.europass.at</a:t>
            </a:r>
          </a:p>
        </p:txBody>
      </p:sp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611188" y="1341438"/>
            <a:ext cx="756126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/>
            <a:endParaRPr lang="de-AT" sz="2400" b="0" i="1">
              <a:effectLst/>
            </a:endParaRPr>
          </a:p>
        </p:txBody>
      </p:sp>
      <p:pic>
        <p:nvPicPr>
          <p:cNvPr id="306181" name="Picture 5" descr="EPLogo_1298x7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395605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900113" y="5661025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AT" sz="200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6185" name="Text Box 9"/>
          <p:cNvSpPr txBox="1">
            <a:spLocks noChangeArrowheads="1"/>
          </p:cNvSpPr>
          <p:nvPr/>
        </p:nvSpPr>
        <p:spPr bwMode="auto">
          <a:xfrm>
            <a:off x="3635896" y="4221088"/>
            <a:ext cx="5257279" cy="14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800" dirty="0" smtClean="0">
                <a:solidFill>
                  <a:srgbClr val="0B37A2"/>
                </a:solidFill>
                <a:effectLst/>
                <a:latin typeface="Tahoma" pitchFamily="34" charset="0"/>
              </a:rPr>
              <a:t>Mobil in Europa mit Europass</a:t>
            </a:r>
          </a:p>
          <a:p>
            <a:pPr>
              <a:spcBef>
                <a:spcPct val="50000"/>
              </a:spcBef>
            </a:pPr>
            <a:r>
              <a:rPr lang="de-AT" sz="2000" dirty="0" smtClean="0">
                <a:solidFill>
                  <a:srgbClr val="0B37A2"/>
                </a:solidFill>
                <a:effectLst/>
                <a:latin typeface="Tahoma" pitchFamily="34" charset="0"/>
              </a:rPr>
              <a:t>10. April 2013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b="0" smtClean="0">
                <a:solidFill>
                  <a:srgbClr val="FFCC00"/>
                </a:solidFill>
              </a:rPr>
              <a:t>www.europass.at</a:t>
            </a:r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8760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de-AT" sz="2600" b="1" dirty="0" smtClean="0">
                <a:latin typeface="Arial" pitchFamily="34" charset="0"/>
              </a:rPr>
              <a:t>Europass Sprachenpass</a:t>
            </a:r>
            <a:endParaRPr lang="de-DE" sz="2600" b="1" dirty="0" smtClean="0">
              <a:latin typeface="Arial" pitchFamily="34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895" y="2348880"/>
            <a:ext cx="6850409" cy="4103688"/>
          </a:xfrm>
        </p:spPr>
        <p:txBody>
          <a:bodyPr/>
          <a:lstStyle/>
          <a:p>
            <a:r>
              <a:rPr lang="de-AT" dirty="0" smtClean="0"/>
              <a:t>Kategorien: Schreiben/Verstehen/Sprechen</a:t>
            </a:r>
          </a:p>
          <a:p>
            <a:r>
              <a:rPr lang="de-AT" dirty="0" smtClean="0"/>
              <a:t>Unterschiedliche Lernerfahrungen: </a:t>
            </a:r>
            <a:r>
              <a:rPr lang="de-AT" b="1" dirty="0" smtClean="0"/>
              <a:t>formal und informell erworbene  Kompetenzen </a:t>
            </a:r>
            <a:endParaRPr lang="de-AT" dirty="0" smtClean="0"/>
          </a:p>
          <a:p>
            <a:r>
              <a:rPr lang="de-AT" dirty="0"/>
              <a:t>i</a:t>
            </a:r>
            <a:r>
              <a:rPr lang="de-AT" dirty="0" smtClean="0"/>
              <a:t>ndividuelle Gestaltung</a:t>
            </a:r>
          </a:p>
          <a:p>
            <a:pPr>
              <a:buFont typeface="Wingdings" pitchFamily="2" charset="2"/>
              <a:buNone/>
            </a:pPr>
            <a:endParaRPr lang="de-AT" dirty="0" smtClean="0"/>
          </a:p>
          <a:p>
            <a:endParaRPr lang="de-DE" dirty="0" smtClean="0"/>
          </a:p>
        </p:txBody>
      </p:sp>
      <p:pic>
        <p:nvPicPr>
          <p:cNvPr id="11269" name="Picture 4" descr="Icons_europass_sprachen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12776"/>
            <a:ext cx="11795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82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b="0" smtClean="0">
                <a:solidFill>
                  <a:srgbClr val="FFCC00"/>
                </a:solidFill>
              </a:rPr>
              <a:t>www.europass.at</a:t>
            </a:r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b="1" smtClean="0">
                <a:latin typeface="Arial" pitchFamily="34" charset="0"/>
              </a:rPr>
              <a:t>Vorteile </a:t>
            </a:r>
            <a:endParaRPr lang="de-DE" b="1" smtClean="0">
              <a:latin typeface="Arial" pitchFamily="34" charset="0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864"/>
            <a:ext cx="8218487" cy="3805238"/>
          </a:xfrm>
        </p:spPr>
        <p:txBody>
          <a:bodyPr/>
          <a:lstStyle/>
          <a:p>
            <a:pPr>
              <a:defRPr/>
            </a:pPr>
            <a:r>
              <a:rPr lang="de-AT" sz="2200" dirty="0" smtClean="0"/>
              <a:t>Beschreibung mit Qualität</a:t>
            </a:r>
          </a:p>
          <a:p>
            <a:pPr>
              <a:defRPr/>
            </a:pPr>
            <a:r>
              <a:rPr lang="de-AT" sz="2200" dirty="0"/>
              <a:t>i</a:t>
            </a:r>
            <a:r>
              <a:rPr lang="de-AT" sz="2200" dirty="0" smtClean="0"/>
              <a:t>nterkulturelle Erfahrungen </a:t>
            </a:r>
          </a:p>
          <a:p>
            <a:pPr>
              <a:defRPr/>
            </a:pPr>
            <a:r>
              <a:rPr lang="de-AT" sz="2200" dirty="0" smtClean="0"/>
              <a:t>kein großer Aufwand</a:t>
            </a:r>
          </a:p>
          <a:p>
            <a:pPr>
              <a:defRPr/>
            </a:pPr>
            <a:r>
              <a:rPr lang="de-AT" sz="2200" dirty="0" smtClean="0"/>
              <a:t>nutzbar für Bewerbung und Weiterbildung</a:t>
            </a:r>
            <a:r>
              <a:rPr lang="de-AT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de-DE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3" name="Picture 4" descr="Icons_europass_sprachen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89" y="1412776"/>
            <a:ext cx="11795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010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b="0" smtClean="0">
                <a:solidFill>
                  <a:srgbClr val="FFCC00"/>
                </a:solidFill>
              </a:rPr>
              <a:t>www.europass.at</a:t>
            </a:r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600" b="1" dirty="0" smtClean="0">
                <a:latin typeface="Arial" pitchFamily="34" charset="0"/>
              </a:rPr>
              <a:t>Europass Mobilitätsnachweis</a:t>
            </a:r>
            <a:endParaRPr lang="de-DE" sz="2600" b="1" dirty="0" smtClean="0">
              <a:latin typeface="Arial" pitchFamily="34" charset="0"/>
            </a:endParaRPr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89138"/>
            <a:ext cx="4032250" cy="3671887"/>
          </a:xfrm>
        </p:spPr>
      </p:pic>
      <p:pic>
        <p:nvPicPr>
          <p:cNvPr id="14342" name="Picture 8" descr="Icons_europass_mobilita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341438"/>
            <a:ext cx="928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4567783" y="2492896"/>
            <a:ext cx="4572000" cy="40257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>
              <a:spcBef>
                <a:spcPct val="60000"/>
              </a:spcBef>
              <a:buClr>
                <a:srgbClr val="FFB601"/>
              </a:buClr>
              <a:buFont typeface="Wingdings" pitchFamily="2" charset="2"/>
              <a:buChar char="§"/>
            </a:pPr>
            <a:endParaRPr lang="de-AT" sz="2000" b="0" kern="0" dirty="0">
              <a:solidFill>
                <a:srgbClr val="000000"/>
              </a:solidFill>
              <a:effectLst/>
              <a:latin typeface="Arial"/>
            </a:endParaRPr>
          </a:p>
          <a:p>
            <a:pPr marL="342900" lvl="0" indent="-342900" algn="l">
              <a:spcBef>
                <a:spcPct val="60000"/>
              </a:spcBef>
              <a:buClr>
                <a:srgbClr val="FFB601"/>
              </a:buClr>
              <a:buFont typeface="Wingdings" pitchFamily="2" charset="2"/>
              <a:buChar char="§"/>
            </a:pPr>
            <a:r>
              <a:rPr lang="de-AT" sz="2000" b="0" kern="0" dirty="0" smtClean="0">
                <a:solidFill>
                  <a:srgbClr val="000000"/>
                </a:solidFill>
                <a:effectLst/>
                <a:latin typeface="Arial"/>
              </a:rPr>
              <a:t>Von Sende- oder Gastorganisation erstellt und ausgehändigt</a:t>
            </a:r>
          </a:p>
          <a:p>
            <a:pPr marL="342900" lvl="0" indent="-342900" algn="l">
              <a:spcBef>
                <a:spcPct val="60000"/>
              </a:spcBef>
              <a:buClr>
                <a:srgbClr val="FFB601"/>
              </a:buClr>
              <a:buFont typeface="Wingdings" pitchFamily="2" charset="2"/>
              <a:buChar char="§"/>
            </a:pPr>
            <a:r>
              <a:rPr lang="de-AT" sz="2000" b="0" kern="0" dirty="0" smtClean="0">
                <a:solidFill>
                  <a:srgbClr val="000000"/>
                </a:solidFill>
                <a:effectLst/>
                <a:latin typeface="Arial"/>
              </a:rPr>
              <a:t>Zur Dokumentation von Auslandsaufenthalten</a:t>
            </a:r>
          </a:p>
          <a:p>
            <a:pPr marL="342900" lvl="0" indent="-342900" algn="l">
              <a:spcBef>
                <a:spcPct val="60000"/>
              </a:spcBef>
              <a:buClr>
                <a:srgbClr val="FFB601"/>
              </a:buClr>
              <a:buFont typeface="Wingdings" pitchFamily="2" charset="2"/>
              <a:buChar char="§"/>
            </a:pPr>
            <a:r>
              <a:rPr lang="de-AT" sz="2000" b="0" kern="0" dirty="0">
                <a:solidFill>
                  <a:srgbClr val="000000"/>
                </a:solidFill>
                <a:effectLst/>
                <a:latin typeface="Arial"/>
              </a:rPr>
              <a:t>i</a:t>
            </a:r>
            <a:r>
              <a:rPr lang="de-AT" sz="2000" b="0" kern="0" dirty="0" smtClean="0">
                <a:solidFill>
                  <a:srgbClr val="000000"/>
                </a:solidFill>
                <a:effectLst/>
                <a:latin typeface="Arial"/>
              </a:rPr>
              <a:t>n 26 Sprachen</a:t>
            </a:r>
          </a:p>
          <a:p>
            <a:pPr marL="342900" lvl="0" indent="-342900" algn="l">
              <a:spcBef>
                <a:spcPct val="60000"/>
              </a:spcBef>
              <a:buClr>
                <a:srgbClr val="FFB601"/>
              </a:buClr>
              <a:buFont typeface="Wingdings" pitchFamily="2" charset="2"/>
              <a:buChar char="§"/>
            </a:pPr>
            <a:endParaRPr lang="de-AT" sz="2000" b="0" kern="0" dirty="0">
              <a:solidFill>
                <a:srgbClr val="000000"/>
              </a:solidFill>
              <a:effectLst/>
              <a:latin typeface="Arial"/>
            </a:endParaRPr>
          </a:p>
          <a:p>
            <a:pPr marL="342900" lvl="0" indent="-342900" algn="l">
              <a:spcBef>
                <a:spcPct val="60000"/>
              </a:spcBef>
              <a:buClr>
                <a:srgbClr val="FFB601"/>
              </a:buClr>
              <a:buFont typeface="Wingdings" pitchFamily="2" charset="2"/>
              <a:buChar char="§"/>
            </a:pP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2515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b="0" smtClean="0">
                <a:solidFill>
                  <a:srgbClr val="FFCC00"/>
                </a:solidFill>
              </a:rPr>
              <a:t>www.europass.at</a:t>
            </a:r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600" b="1" dirty="0" smtClean="0">
                <a:latin typeface="Arial" pitchFamily="34" charset="0"/>
              </a:rPr>
              <a:t>Europass Mobilitätsnachweis</a:t>
            </a:r>
            <a:endParaRPr lang="de-DE" sz="2600" b="1" dirty="0" smtClean="0">
              <a:latin typeface="Arial" pitchFamily="34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974" y="2372097"/>
            <a:ext cx="5959226" cy="380523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AT" sz="2200" dirty="0"/>
              <a:t>Daten der Sende- und Gastorganisation</a:t>
            </a:r>
          </a:p>
          <a:p>
            <a:pPr>
              <a:spcBef>
                <a:spcPct val="20000"/>
              </a:spcBef>
            </a:pPr>
            <a:r>
              <a:rPr lang="de-AT" sz="2200" dirty="0"/>
              <a:t>Beschreibung des </a:t>
            </a:r>
            <a:r>
              <a:rPr lang="de-AT" sz="2200" dirty="0" smtClean="0"/>
              <a:t>Projekts/der </a:t>
            </a:r>
            <a:r>
              <a:rPr lang="de-AT" sz="2200" dirty="0"/>
              <a:t>Mobilitätsinitiative</a:t>
            </a:r>
          </a:p>
          <a:p>
            <a:pPr>
              <a:spcBef>
                <a:spcPct val="20000"/>
              </a:spcBef>
            </a:pPr>
            <a:r>
              <a:rPr lang="de-AT" sz="2200" dirty="0"/>
              <a:t>Nachweis der  Lern- und Arbeitserfahrungen und erworbenen Fähigkeiten und Kompetenzen</a:t>
            </a:r>
          </a:p>
          <a:p>
            <a:pPr>
              <a:spcBef>
                <a:spcPct val="20000"/>
              </a:spcBef>
            </a:pPr>
            <a:endParaRPr lang="de-AT" sz="2200" dirty="0" smtClean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de-AT" sz="800" dirty="0" smtClean="0"/>
          </a:p>
        </p:txBody>
      </p:sp>
      <p:pic>
        <p:nvPicPr>
          <p:cNvPr id="13317" name="Picture 4" descr="Cover_Schatek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61048"/>
            <a:ext cx="182721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Icons_europass_mobilita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40768"/>
            <a:ext cx="928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231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b="0" smtClean="0">
                <a:solidFill>
                  <a:srgbClr val="FFCC00"/>
                </a:solidFill>
              </a:rPr>
              <a:t>www.europass.at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18487" cy="3660775"/>
          </a:xfrm>
        </p:spPr>
        <p:txBody>
          <a:bodyPr/>
          <a:lstStyle/>
          <a:p>
            <a:r>
              <a:rPr lang="de-AT" sz="2200" dirty="0" smtClean="0"/>
              <a:t>Dokumentation</a:t>
            </a:r>
          </a:p>
          <a:p>
            <a:r>
              <a:rPr lang="de-AT" sz="2200" dirty="0" smtClean="0"/>
              <a:t>Gelerntes wird sichtbar</a:t>
            </a:r>
          </a:p>
          <a:p>
            <a:r>
              <a:rPr lang="de-AT" sz="2200" dirty="0" smtClean="0"/>
              <a:t>Reflexion</a:t>
            </a:r>
          </a:p>
          <a:p>
            <a:r>
              <a:rPr lang="de-AT" sz="2200" dirty="0" smtClean="0"/>
              <a:t>Weiterbildung und Bewerbung</a:t>
            </a:r>
          </a:p>
          <a:p>
            <a:pPr>
              <a:buFont typeface="Wingdings" pitchFamily="2" charset="2"/>
              <a:buNone/>
            </a:pPr>
            <a:endParaRPr lang="de-DE" sz="2200" dirty="0" smtClean="0"/>
          </a:p>
        </p:txBody>
      </p:sp>
      <p:pic>
        <p:nvPicPr>
          <p:cNvPr id="15364" name="Picture 4" descr="Icons_europass_mobilitaet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1484313"/>
            <a:ext cx="925512" cy="99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468313" y="1258888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>
              <a:defRPr/>
            </a:pPr>
            <a:r>
              <a:rPr lang="de-AT" sz="2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Vorteile</a:t>
            </a:r>
            <a:r>
              <a:rPr lang="de-AT" sz="28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de-DE" sz="280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50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b="0" smtClean="0">
                <a:solidFill>
                  <a:srgbClr val="FFCC00"/>
                </a:solidFill>
              </a:rPr>
              <a:t>www.europass.at</a:t>
            </a:r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600" b="1" dirty="0" smtClean="0">
                <a:latin typeface="Arial" pitchFamily="34" charset="0"/>
              </a:rPr>
              <a:t>Europass Zeugniserläuterung</a:t>
            </a:r>
            <a:endParaRPr lang="de-DE" sz="2600" b="1" dirty="0" smtClean="0">
              <a:latin typeface="Arial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2523381"/>
            <a:ext cx="4033837" cy="2760142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sz="2200" dirty="0"/>
              <a:t>Beschreibung von </a:t>
            </a:r>
            <a:r>
              <a:rPr lang="de-DE" sz="2200" dirty="0" smtClean="0"/>
              <a:t>Abschlüssen </a:t>
            </a:r>
            <a:r>
              <a:rPr lang="de-DE" sz="2200" dirty="0"/>
              <a:t>aus der Berufsbildung:</a:t>
            </a:r>
            <a:br>
              <a:rPr lang="de-DE" sz="2200" dirty="0"/>
            </a:br>
            <a:r>
              <a:rPr lang="de-DE" sz="2200" dirty="0"/>
              <a:t>Lehre, BMS, BHS, Gesundheitsberufe  </a:t>
            </a:r>
          </a:p>
          <a:p>
            <a:pPr>
              <a:spcBef>
                <a:spcPct val="40000"/>
              </a:spcBef>
            </a:pPr>
            <a:r>
              <a:rPr lang="de-AT" sz="2200" dirty="0" smtClean="0"/>
              <a:t>Deutsch </a:t>
            </a:r>
            <a:r>
              <a:rPr lang="de-AT" sz="2200" dirty="0"/>
              <a:t>und </a:t>
            </a:r>
            <a:r>
              <a:rPr lang="de-AT" sz="2200" dirty="0" smtClean="0"/>
              <a:t>Englisch</a:t>
            </a:r>
            <a:endParaRPr lang="de-DE" sz="2200" dirty="0"/>
          </a:p>
          <a:p>
            <a:endParaRPr lang="de-DE" sz="2200" dirty="0" smtClean="0"/>
          </a:p>
        </p:txBody>
      </p:sp>
      <p:pic>
        <p:nvPicPr>
          <p:cNvPr id="17413" name="Picture 6" descr="Icons_europass_zeugn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68760"/>
            <a:ext cx="9255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4186238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166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b="0" smtClean="0">
                <a:solidFill>
                  <a:srgbClr val="FFCC00"/>
                </a:solidFill>
              </a:rPr>
              <a:t>www.europass.at</a:t>
            </a:r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68413"/>
            <a:ext cx="8964612" cy="1223962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DE" sz="2600" b="1" dirty="0" smtClean="0">
                <a:latin typeface="Arial" pitchFamily="34" charset="0"/>
              </a:rPr>
              <a:t>Europass Zeugniserläuterung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04865"/>
            <a:ext cx="8353425" cy="4032424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AT" sz="2200" dirty="0"/>
              <a:t>Fertigkeiten und Kompetenzen</a:t>
            </a:r>
            <a:endParaRPr lang="de-AT" sz="2200" dirty="0" smtClean="0"/>
          </a:p>
          <a:p>
            <a:pPr>
              <a:spcBef>
                <a:spcPct val="40000"/>
              </a:spcBef>
            </a:pPr>
            <a:r>
              <a:rPr lang="de-AT" sz="2200" dirty="0" smtClean="0"/>
              <a:t>Tätigkeitsfelder</a:t>
            </a:r>
          </a:p>
          <a:p>
            <a:pPr>
              <a:spcBef>
                <a:spcPct val="40000"/>
              </a:spcBef>
            </a:pPr>
            <a:r>
              <a:rPr lang="de-AT" sz="2200" dirty="0" smtClean="0"/>
              <a:t>Berufsberechtigung</a:t>
            </a:r>
          </a:p>
          <a:p>
            <a:pPr>
              <a:spcBef>
                <a:spcPct val="40000"/>
              </a:spcBef>
            </a:pPr>
            <a:r>
              <a:rPr lang="de-AT" sz="2200" dirty="0" smtClean="0"/>
              <a:t>internationale Einstufung (ISCED)</a:t>
            </a:r>
          </a:p>
          <a:p>
            <a:pPr>
              <a:spcBef>
                <a:spcPct val="40000"/>
              </a:spcBef>
            </a:pPr>
            <a:r>
              <a:rPr lang="de-AT" sz="2200" dirty="0" smtClean="0"/>
              <a:t>weiterführende Ausbildungsmöglichkeiten</a:t>
            </a:r>
          </a:p>
          <a:p>
            <a:r>
              <a:rPr lang="de-AT" sz="2200" dirty="0"/>
              <a:t>z</a:t>
            </a:r>
            <a:r>
              <a:rPr lang="de-AT" sz="2200" dirty="0" smtClean="0"/>
              <a:t>uständige Behörde</a:t>
            </a:r>
            <a:endParaRPr lang="de-AT" sz="2200" dirty="0"/>
          </a:p>
          <a:p>
            <a:r>
              <a:rPr lang="de-AT" sz="2200" dirty="0" smtClean="0"/>
              <a:t>Schwerpunkte </a:t>
            </a:r>
            <a:endParaRPr lang="de-DE" sz="2200" dirty="0"/>
          </a:p>
          <a:p>
            <a:pPr>
              <a:spcBef>
                <a:spcPct val="40000"/>
              </a:spcBef>
            </a:pPr>
            <a:endParaRPr lang="de-AT" sz="2200" dirty="0" smtClean="0"/>
          </a:p>
          <a:p>
            <a:pPr>
              <a:spcBef>
                <a:spcPct val="40000"/>
              </a:spcBef>
              <a:buFont typeface="Wingdings" pitchFamily="2" charset="2"/>
              <a:buNone/>
            </a:pPr>
            <a:endParaRPr lang="de-AT" sz="2200" dirty="0" smtClean="0"/>
          </a:p>
          <a:p>
            <a:pPr>
              <a:spcBef>
                <a:spcPct val="40000"/>
              </a:spcBef>
            </a:pPr>
            <a:endParaRPr lang="de-DE" sz="2200" dirty="0" smtClean="0"/>
          </a:p>
        </p:txBody>
      </p:sp>
      <p:pic>
        <p:nvPicPr>
          <p:cNvPr id="16389" name="Picture 4" descr="Icons_europass_zeugn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20" y="1412776"/>
            <a:ext cx="9255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521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b="0" smtClean="0">
                <a:solidFill>
                  <a:srgbClr val="FFCC00"/>
                </a:solidFill>
              </a:rPr>
              <a:t>www.europass.at</a:t>
            </a:r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68413"/>
            <a:ext cx="8964612" cy="1223962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DE" sz="2600" b="1" dirty="0" smtClean="0">
                <a:latin typeface="Arial" pitchFamily="34" charset="0"/>
              </a:rPr>
              <a:t>Vorteile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349500"/>
            <a:ext cx="8353425" cy="388778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40000"/>
              </a:spcBef>
              <a:buFont typeface="Wingdings" pitchFamily="2" charset="2"/>
              <a:buNone/>
            </a:pPr>
            <a:endParaRPr lang="de-AT" sz="2200" dirty="0" smtClean="0"/>
          </a:p>
          <a:p>
            <a:pPr>
              <a:spcBef>
                <a:spcPct val="40000"/>
              </a:spcBef>
            </a:pPr>
            <a:endParaRPr lang="de-DE" sz="2200" dirty="0" smtClean="0"/>
          </a:p>
        </p:txBody>
      </p:sp>
      <p:pic>
        <p:nvPicPr>
          <p:cNvPr id="18437" name="Picture 4" descr="Icons_europass_zeugn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408113"/>
            <a:ext cx="9255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611188" y="2165871"/>
            <a:ext cx="691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sz="20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64307" y="2364308"/>
            <a:ext cx="8353425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40000"/>
              </a:spcBef>
              <a:buClr>
                <a:srgbClr val="FFB601"/>
              </a:buClr>
              <a:buFont typeface="Wingdings" pitchFamily="2" charset="2"/>
              <a:buChar char="§"/>
            </a:pPr>
            <a:r>
              <a:rPr lang="de-DE" sz="2200" b="0" dirty="0" smtClean="0">
                <a:effectLst/>
              </a:rPr>
              <a:t>Qualifikationen </a:t>
            </a:r>
            <a:r>
              <a:rPr lang="de-DE" sz="2200" b="0" dirty="0">
                <a:effectLst/>
              </a:rPr>
              <a:t>nachvollziehbar</a:t>
            </a:r>
          </a:p>
          <a:p>
            <a:pPr marL="342900" indent="-342900" algn="l">
              <a:spcBef>
                <a:spcPct val="40000"/>
              </a:spcBef>
              <a:buClr>
                <a:srgbClr val="FFB601"/>
              </a:buClr>
              <a:buFont typeface="Wingdings" pitchFamily="2" charset="2"/>
              <a:buChar char="§"/>
            </a:pPr>
            <a:r>
              <a:rPr lang="de-AT" sz="2200" b="0" dirty="0">
                <a:effectLst/>
              </a:rPr>
              <a:t>Unterstützung bei Bewerbung im </a:t>
            </a:r>
            <a:r>
              <a:rPr lang="de-AT" sz="2200" b="0" dirty="0" smtClean="0">
                <a:effectLst/>
              </a:rPr>
              <a:t>In- </a:t>
            </a:r>
            <a:r>
              <a:rPr lang="de-AT" sz="2200" b="0" dirty="0">
                <a:effectLst/>
              </a:rPr>
              <a:t>und </a:t>
            </a:r>
            <a:r>
              <a:rPr lang="de-AT" sz="2200" b="0" dirty="0" smtClean="0">
                <a:effectLst/>
              </a:rPr>
              <a:t>Ausland</a:t>
            </a:r>
          </a:p>
          <a:p>
            <a:pPr marL="342900" indent="-342900" algn="l">
              <a:spcBef>
                <a:spcPct val="40000"/>
              </a:spcBef>
              <a:buClr>
                <a:srgbClr val="FFB601"/>
              </a:buClr>
              <a:buFont typeface="Wingdings" pitchFamily="2" charset="2"/>
              <a:buChar char="§"/>
            </a:pPr>
            <a:r>
              <a:rPr lang="de-AT" sz="2200" b="0" dirty="0" smtClean="0">
                <a:effectLst/>
              </a:rPr>
              <a:t>Erleichtert Anerkennung im Ausland </a:t>
            </a:r>
            <a:endParaRPr lang="de-DE" sz="2200" b="0" dirty="0">
              <a:effectLst/>
            </a:endParaRPr>
          </a:p>
          <a:p>
            <a:pPr marL="342900" indent="-342900" algn="l">
              <a:spcBef>
                <a:spcPct val="40000"/>
              </a:spcBef>
              <a:buClr>
                <a:srgbClr val="FFB601"/>
              </a:buClr>
              <a:buFont typeface="Wingdings" pitchFamily="2" charset="2"/>
              <a:buChar char="§"/>
            </a:pPr>
            <a:r>
              <a:rPr lang="de-DE" sz="2200" b="0" dirty="0">
                <a:effectLst/>
                <a:hlinkClick r:id="rId4"/>
              </a:rPr>
              <a:t>www.zeugnisinfo.at</a:t>
            </a:r>
            <a:endParaRPr lang="de-DE" sz="2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269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b="0" smtClean="0">
                <a:solidFill>
                  <a:srgbClr val="FFCC00"/>
                </a:solidFill>
              </a:rPr>
              <a:t>www.europass.at</a:t>
            </a:r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74750"/>
            <a:ext cx="5976664" cy="6477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DE" sz="2600" b="1" dirty="0" smtClean="0">
                <a:latin typeface="Arial" pitchFamily="34" charset="0"/>
              </a:rPr>
              <a:t>Europass </a:t>
            </a:r>
            <a:r>
              <a:rPr lang="de-DE" sz="2600" b="1" dirty="0" err="1" smtClean="0">
                <a:latin typeface="Arial" pitchFamily="34" charset="0"/>
              </a:rPr>
              <a:t>Diploma</a:t>
            </a:r>
            <a:r>
              <a:rPr lang="de-DE" sz="2600" b="1" dirty="0" smtClean="0">
                <a:latin typeface="Arial" pitchFamily="34" charset="0"/>
              </a:rPr>
              <a:t> Supplement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76" y="2190452"/>
            <a:ext cx="3888432" cy="38163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30000"/>
              </a:spcBef>
            </a:pPr>
            <a:endParaRPr lang="de-AT" sz="2200" dirty="0"/>
          </a:p>
          <a:p>
            <a:pPr marL="0" indent="0">
              <a:spcBef>
                <a:spcPct val="30000"/>
              </a:spcBef>
              <a:buNone/>
            </a:pPr>
            <a:endParaRPr lang="de-AT" sz="2200" dirty="0"/>
          </a:p>
          <a:p>
            <a:pPr>
              <a:spcBef>
                <a:spcPct val="30000"/>
              </a:spcBef>
            </a:pPr>
            <a:r>
              <a:rPr lang="de-AT" sz="2200" dirty="0"/>
              <a:t>Ausgabe von Hochschule </a:t>
            </a:r>
          </a:p>
          <a:p>
            <a:pPr>
              <a:spcBef>
                <a:spcPct val="30000"/>
              </a:spcBef>
            </a:pPr>
            <a:r>
              <a:rPr lang="de-AT" sz="2200" dirty="0" smtClean="0"/>
              <a:t>Deutsch und Englisch</a:t>
            </a:r>
            <a:endParaRPr lang="de-DE" sz="2200" dirty="0" smtClean="0"/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de-DE" sz="2200" dirty="0" smtClean="0"/>
          </a:p>
        </p:txBody>
      </p:sp>
      <p:pic>
        <p:nvPicPr>
          <p:cNvPr id="19462" name="Picture 5" descr="Icons_europass_dipl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68760"/>
            <a:ext cx="9255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5" y="1844824"/>
            <a:ext cx="3622923" cy="435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39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b="0" smtClean="0">
                <a:solidFill>
                  <a:srgbClr val="FFCC00"/>
                </a:solidFill>
              </a:rPr>
              <a:t>www.europass.at</a:t>
            </a:r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268760"/>
            <a:ext cx="5544616" cy="6477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DE" sz="2600" b="1" dirty="0" smtClean="0">
                <a:latin typeface="Arial" pitchFamily="34" charset="0"/>
              </a:rPr>
              <a:t>Europass </a:t>
            </a:r>
            <a:r>
              <a:rPr lang="de-DE" sz="2600" b="1" dirty="0" err="1" smtClean="0">
                <a:latin typeface="Arial" pitchFamily="34" charset="0"/>
              </a:rPr>
              <a:t>Diploma</a:t>
            </a:r>
            <a:r>
              <a:rPr lang="de-DE" sz="2600" b="1" dirty="0" smtClean="0">
                <a:latin typeface="Arial" pitchFamily="34" charset="0"/>
              </a:rPr>
              <a:t> Supplement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596" y="2175594"/>
            <a:ext cx="8281169" cy="38163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30000"/>
              </a:spcBef>
            </a:pPr>
            <a:r>
              <a:rPr lang="de-DE" sz="2200" dirty="0" smtClean="0"/>
              <a:t>Beschreibung des Hochschulabschlusses</a:t>
            </a:r>
          </a:p>
          <a:p>
            <a:pPr>
              <a:spcBef>
                <a:spcPct val="30000"/>
              </a:spcBef>
            </a:pPr>
            <a:r>
              <a:rPr lang="de-DE" dirty="0" smtClean="0"/>
              <a:t>Anforderungen zu Studium</a:t>
            </a:r>
          </a:p>
          <a:p>
            <a:pPr>
              <a:spcBef>
                <a:spcPct val="30000"/>
              </a:spcBef>
            </a:pPr>
            <a:r>
              <a:rPr lang="de-DE" dirty="0" smtClean="0"/>
              <a:t>beruflichen Status </a:t>
            </a:r>
          </a:p>
          <a:p>
            <a:pPr>
              <a:spcBef>
                <a:spcPct val="30000"/>
              </a:spcBef>
            </a:pPr>
            <a:r>
              <a:rPr lang="de-DE" dirty="0" smtClean="0"/>
              <a:t>weiterführende Studien </a:t>
            </a:r>
          </a:p>
          <a:p>
            <a:pPr>
              <a:spcBef>
                <a:spcPct val="30000"/>
              </a:spcBef>
            </a:pPr>
            <a:r>
              <a:rPr lang="de-DE" sz="2200" dirty="0" smtClean="0"/>
              <a:t>Beschreibung des nationalen Bildungssystems</a:t>
            </a:r>
            <a:r>
              <a:rPr lang="de-DE" dirty="0" smtClean="0"/>
              <a:t> </a:t>
            </a:r>
            <a:r>
              <a:rPr lang="de-DE" sz="2200" dirty="0" smtClean="0"/>
              <a:t> 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de-DE" sz="2200" dirty="0" smtClean="0"/>
          </a:p>
        </p:txBody>
      </p:sp>
      <p:pic>
        <p:nvPicPr>
          <p:cNvPr id="19462" name="Picture 5" descr="Icons_europass_dipl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017" y="1206524"/>
            <a:ext cx="9255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359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www.europass.at</a:t>
            </a:r>
          </a:p>
        </p:txBody>
      </p:sp>
      <p:pic>
        <p:nvPicPr>
          <p:cNvPr id="537602" name="Picture 2" descr="Cover_Schatek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42" y="4107483"/>
            <a:ext cx="1827213" cy="21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611188" y="2204864"/>
            <a:ext cx="79216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60000"/>
              </a:spcBef>
              <a:buClr>
                <a:srgbClr val="FFB601"/>
              </a:buClr>
              <a:buSzPct val="80000"/>
              <a:buFont typeface="Wingdings" pitchFamily="2" charset="2"/>
              <a:buChar char="§"/>
            </a:pPr>
            <a:r>
              <a:rPr lang="de-DE" sz="2200" b="0" dirty="0" smtClean="0">
                <a:effectLst/>
              </a:rPr>
              <a:t>fünf Dokumente  </a:t>
            </a:r>
          </a:p>
          <a:p>
            <a:pPr marL="342900" indent="-342900" algn="l">
              <a:spcBef>
                <a:spcPct val="60000"/>
              </a:spcBef>
              <a:buClr>
                <a:srgbClr val="FFB601"/>
              </a:buClr>
              <a:buSzPct val="80000"/>
              <a:buFont typeface="Wingdings" pitchFamily="2" charset="2"/>
              <a:buChar char="§"/>
            </a:pPr>
            <a:r>
              <a:rPr lang="de-DE" sz="2200" dirty="0" smtClean="0">
                <a:effectLst/>
              </a:rPr>
              <a:t>einheitliche Struktur</a:t>
            </a:r>
          </a:p>
          <a:p>
            <a:pPr marL="342900" indent="-342900" algn="l">
              <a:spcBef>
                <a:spcPct val="60000"/>
              </a:spcBef>
              <a:buClr>
                <a:srgbClr val="FFB601"/>
              </a:buClr>
              <a:buSzPct val="80000"/>
              <a:buFont typeface="Wingdings" pitchFamily="2" charset="2"/>
              <a:buChar char="§"/>
            </a:pPr>
            <a:r>
              <a:rPr lang="de-DE" sz="2200" b="0" dirty="0">
                <a:effectLst/>
              </a:rPr>
              <a:t>i</a:t>
            </a:r>
            <a:r>
              <a:rPr lang="de-DE" sz="2200" b="0" dirty="0" smtClean="0">
                <a:effectLst/>
              </a:rPr>
              <a:t>n allen europäischen Amtssprachen</a:t>
            </a:r>
          </a:p>
          <a:p>
            <a:pPr marL="342900" indent="-342900" algn="l">
              <a:spcBef>
                <a:spcPct val="60000"/>
              </a:spcBef>
              <a:buClr>
                <a:srgbClr val="FFB601"/>
              </a:buClr>
              <a:buSzPct val="80000"/>
              <a:buFont typeface="Wingdings" pitchFamily="2" charset="2"/>
              <a:buChar char="§"/>
            </a:pPr>
            <a:r>
              <a:rPr lang="de-DE" sz="2200" b="0" dirty="0" smtClean="0">
                <a:effectLst/>
              </a:rPr>
              <a:t>können </a:t>
            </a:r>
            <a:r>
              <a:rPr lang="de-DE" sz="2200" b="0" dirty="0">
                <a:effectLst/>
              </a:rPr>
              <a:t>einzeln oder kombiniert verwendet </a:t>
            </a:r>
            <a:r>
              <a:rPr lang="de-DE" sz="2200" b="0" dirty="0" smtClean="0">
                <a:effectLst/>
              </a:rPr>
              <a:t>werden</a:t>
            </a:r>
            <a:endParaRPr lang="de-DE" sz="2200" b="0" dirty="0">
              <a:effectLst/>
            </a:endParaRPr>
          </a:p>
        </p:txBody>
      </p:sp>
      <p:sp>
        <p:nvSpPr>
          <p:cNvPr id="537604" name="Rectangle 4"/>
          <p:cNvSpPr>
            <a:spLocks noChangeArrowheads="1"/>
          </p:cNvSpPr>
          <p:nvPr/>
        </p:nvSpPr>
        <p:spPr bwMode="auto">
          <a:xfrm>
            <a:off x="611188" y="1258888"/>
            <a:ext cx="7772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/>
            <a:r>
              <a:rPr lang="de-D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 – Der Europass</a:t>
            </a:r>
          </a:p>
        </p:txBody>
      </p:sp>
      <p:sp>
        <p:nvSpPr>
          <p:cNvPr id="537605" name="Text Box 5"/>
          <p:cNvSpPr txBox="1">
            <a:spLocks noChangeArrowheads="1"/>
          </p:cNvSpPr>
          <p:nvPr/>
        </p:nvSpPr>
        <p:spPr bwMode="auto">
          <a:xfrm>
            <a:off x="3924300" y="3429000"/>
            <a:ext cx="3816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AT" sz="22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277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b="0" smtClean="0">
                <a:solidFill>
                  <a:srgbClr val="FFCC00"/>
                </a:solidFill>
              </a:rPr>
              <a:t>www.europass.at</a:t>
            </a:r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268760"/>
            <a:ext cx="3960813" cy="6477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DE" sz="2600" b="1" dirty="0" smtClean="0">
                <a:latin typeface="Arial" pitchFamily="34" charset="0"/>
              </a:rPr>
              <a:t>Vorteile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348880"/>
            <a:ext cx="8281169" cy="38163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sz="2200" dirty="0"/>
              <a:t>Qualifikationen nachvollziehbar</a:t>
            </a:r>
          </a:p>
          <a:p>
            <a:pPr>
              <a:spcBef>
                <a:spcPct val="40000"/>
              </a:spcBef>
            </a:pPr>
            <a:r>
              <a:rPr lang="de-AT" sz="2200" dirty="0"/>
              <a:t>Unterstützung bei Bewerbung im In- und Ausland</a:t>
            </a:r>
          </a:p>
          <a:p>
            <a:pPr>
              <a:spcBef>
                <a:spcPct val="40000"/>
              </a:spcBef>
            </a:pPr>
            <a:r>
              <a:rPr lang="de-AT" sz="2200" dirty="0" smtClean="0"/>
              <a:t>erleichtert </a:t>
            </a:r>
            <a:r>
              <a:rPr lang="de-AT" sz="2200" dirty="0"/>
              <a:t>Anerkennung im Ausland </a:t>
            </a:r>
            <a:endParaRPr lang="de-DE" sz="2200" dirty="0"/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de-DE" sz="2200" dirty="0" smtClean="0"/>
          </a:p>
        </p:txBody>
      </p:sp>
      <p:pic>
        <p:nvPicPr>
          <p:cNvPr id="19462" name="Picture 5" descr="Icons_europass_dipl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969" y="1340768"/>
            <a:ext cx="9255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981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de-AT" sz="2600" b="1" dirty="0">
                <a:latin typeface="Arial" pitchFamily="34" charset="0"/>
              </a:rPr>
              <a:t>Neuerungen </a:t>
            </a: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468313" y="1700213"/>
            <a:ext cx="8351837" cy="4752975"/>
          </a:xfrm>
        </p:spPr>
        <p:txBody>
          <a:bodyPr/>
          <a:lstStyle/>
          <a:p>
            <a:r>
              <a:rPr lang="de-AT" sz="2400" dirty="0" smtClean="0"/>
              <a:t>Skills-Pass</a:t>
            </a:r>
          </a:p>
          <a:p>
            <a:r>
              <a:rPr lang="de-AT" sz="2400" dirty="0"/>
              <a:t>E</a:t>
            </a:r>
            <a:r>
              <a:rPr lang="de-AT" sz="2400" dirty="0" smtClean="0"/>
              <a:t>uropass Experience</a:t>
            </a:r>
          </a:p>
          <a:p>
            <a:endParaRPr lang="de-AT" dirty="0" smtClean="0"/>
          </a:p>
        </p:txBody>
      </p:sp>
      <p:sp>
        <p:nvSpPr>
          <p:cNvPr id="2150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b="0" smtClean="0">
                <a:solidFill>
                  <a:srgbClr val="FFCC00"/>
                </a:solidFill>
              </a:rPr>
              <a:t>www.europass.at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59" y="3284983"/>
            <a:ext cx="6284912" cy="27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848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68313" y="1052736"/>
            <a:ext cx="8229600" cy="853852"/>
          </a:xfrm>
        </p:spPr>
        <p:txBody>
          <a:bodyPr/>
          <a:lstStyle/>
          <a:p>
            <a:r>
              <a:rPr lang="de-AT" sz="2400" dirty="0" smtClean="0"/>
              <a:t>Überblick über die Transparenzinstrumente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7677150" cy="4403725"/>
          </a:xfrm>
        </p:spPr>
        <p:txBody>
          <a:bodyPr/>
          <a:lstStyle/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sz="1000" dirty="0" smtClean="0"/>
          </a:p>
          <a:p>
            <a:r>
              <a:rPr lang="de-AT" sz="900" dirty="0" smtClean="0">
                <a:solidFill>
                  <a:schemeClr val="tx1"/>
                </a:solidFill>
              </a:rPr>
              <a:t>Quelle: „ECVET-TOUR“ für Tourismus &amp; Mobilität, Universität Salzburg, Sandra </a:t>
            </a:r>
            <a:r>
              <a:rPr lang="de-AT" sz="900" dirty="0" err="1" smtClean="0">
                <a:solidFill>
                  <a:schemeClr val="tx1"/>
                </a:solidFill>
              </a:rPr>
              <a:t>Strobach</a:t>
            </a:r>
            <a:endParaRPr lang="de-AT" sz="900" dirty="0" smtClean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87185-2C28-43E3-943E-EE0A45C82E39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11269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88840"/>
            <a:ext cx="3824287" cy="403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817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DC37C-A757-41FE-8BA1-EFEA2DFECB7D}" type="slidenum">
              <a:rPr lang="de-DE"/>
              <a:pPr>
                <a:defRPr/>
              </a:pPr>
              <a:t>23</a:t>
            </a:fld>
            <a:endParaRPr lang="de-DE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24744"/>
            <a:ext cx="6762750" cy="864096"/>
          </a:xfrm>
        </p:spPr>
        <p:txBody>
          <a:bodyPr/>
          <a:lstStyle/>
          <a:p>
            <a:pPr eaLnBrk="1" hangingPunct="1"/>
            <a:r>
              <a:rPr lang="de-AT" sz="2000" dirty="0" smtClean="0"/>
              <a:t>Überblick über die Transparenzinstrumente - ECTS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7905750" cy="4111625"/>
          </a:xfrm>
          <a:noFill/>
        </p:spPr>
        <p:txBody>
          <a:bodyPr/>
          <a:lstStyle/>
          <a:p>
            <a:pPr marL="0" indent="0" eaLnBrk="1" hangingPunct="1"/>
            <a:endParaRPr lang="de-AT" dirty="0" smtClean="0"/>
          </a:p>
          <a:p>
            <a:pPr marL="0" indent="0" eaLnBrk="1" hangingPunct="1"/>
            <a:r>
              <a:rPr lang="de-AT" dirty="0" smtClean="0"/>
              <a:t>ECTS -</a:t>
            </a:r>
            <a:r>
              <a:rPr lang="de-DE" dirty="0" smtClean="0"/>
              <a:t> </a:t>
            </a:r>
            <a:r>
              <a:rPr lang="de-DE" sz="2000" dirty="0" smtClean="0"/>
              <a:t>European </a:t>
            </a:r>
            <a:r>
              <a:rPr lang="de-DE" sz="2000" dirty="0" err="1" smtClean="0"/>
              <a:t>Credit</a:t>
            </a:r>
            <a:r>
              <a:rPr lang="de-DE" sz="2000" dirty="0" smtClean="0"/>
              <a:t> Transfer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Accumulation</a:t>
            </a:r>
            <a:r>
              <a:rPr lang="de-DE" sz="2000" dirty="0" smtClean="0"/>
              <a:t> System</a:t>
            </a:r>
          </a:p>
          <a:p>
            <a:pPr lvl="1" eaLnBrk="1" hangingPunct="1"/>
            <a:r>
              <a:rPr lang="de-DE" dirty="0" smtClean="0"/>
              <a:t>Studierendenorientiertes System zur Akkumulierung und Übertragung von Studienleistungen</a:t>
            </a:r>
          </a:p>
          <a:p>
            <a:pPr lvl="1" eaLnBrk="1" hangingPunct="1"/>
            <a:r>
              <a:rPr lang="de-DE" dirty="0" smtClean="0"/>
              <a:t>Transparenz von Lernergebnissen und Lernprozessen</a:t>
            </a:r>
          </a:p>
          <a:p>
            <a:pPr lvl="1" eaLnBrk="1" hangingPunct="1"/>
            <a:r>
              <a:rPr lang="de-DE" dirty="0" smtClean="0"/>
              <a:t>Erleichtert die Anerkennung und fördert die Mobilität</a:t>
            </a:r>
          </a:p>
          <a:p>
            <a:pPr lvl="1" eaLnBrk="1" hangingPunct="1"/>
            <a:endParaRPr lang="de-DE" dirty="0" smtClean="0"/>
          </a:p>
          <a:p>
            <a:pPr lvl="1" eaLnBrk="1" hangingPunct="1"/>
            <a:r>
              <a:rPr lang="de-DE" b="1" dirty="0" smtClean="0"/>
              <a:t>ECTS-</a:t>
            </a:r>
            <a:r>
              <a:rPr lang="de-DE" b="1" dirty="0" err="1" smtClean="0"/>
              <a:t>Credits</a:t>
            </a:r>
            <a:r>
              <a:rPr lang="de-DE" dirty="0" smtClean="0"/>
              <a:t> beruhen auf dem Arbeitsaufwand</a:t>
            </a:r>
          </a:p>
          <a:p>
            <a:pPr lvl="1" eaLnBrk="1" hangingPunct="1"/>
            <a:r>
              <a:rPr lang="de-DE" dirty="0" smtClean="0"/>
              <a:t>60 ECTS-</a:t>
            </a:r>
            <a:r>
              <a:rPr lang="de-DE" dirty="0" err="1" smtClean="0"/>
              <a:t>Credits</a:t>
            </a:r>
            <a:r>
              <a:rPr lang="de-DE" dirty="0" smtClean="0"/>
              <a:t>/Studienjahr </a:t>
            </a:r>
            <a:r>
              <a:rPr lang="de-DE" sz="1800" dirty="0" smtClean="0"/>
              <a:t>( 1 ECTS = 25-30 Arbeitsstunden)</a:t>
            </a:r>
          </a:p>
          <a:p>
            <a:pPr lvl="1" eaLnBrk="1" hangingPunct="1"/>
            <a:endParaRPr lang="de-DE" sz="1800" dirty="0" smtClean="0"/>
          </a:p>
          <a:p>
            <a:pPr lvl="1" eaLnBrk="1" hangingPunct="1"/>
            <a:r>
              <a:rPr lang="de-DE" sz="1800" dirty="0" smtClean="0">
                <a:hlinkClick r:id="rId3" action="ppaction://hlinkpres?slideindex=1&amp;slidetitle="/>
              </a:rPr>
              <a:t>http://ec.europa.eu/education/lifelong-learning-policy/doc48_de.htm</a:t>
            </a:r>
            <a:endParaRPr lang="de-DE" sz="1800" dirty="0" smtClean="0"/>
          </a:p>
          <a:p>
            <a:pPr lvl="1" eaLnBrk="1" hangingPunct="1"/>
            <a:endParaRPr lang="de-DE" dirty="0" smtClean="0"/>
          </a:p>
          <a:p>
            <a:pPr lvl="1" eaLnBrk="1" hangingPunct="1"/>
            <a:endParaRPr lang="de-DE" dirty="0" smtClean="0"/>
          </a:p>
          <a:p>
            <a:pPr lvl="1">
              <a:lnSpc>
                <a:spcPct val="100000"/>
              </a:lnSpc>
              <a:spcBef>
                <a:spcPct val="40000"/>
              </a:spcBef>
              <a:buClr>
                <a:srgbClr val="CC0000"/>
              </a:buClr>
              <a:buFont typeface="Wingdings" pitchFamily="2" charset="2"/>
              <a:buChar char="ü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27864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FA135-9729-4257-8B93-31FA80376736}" type="slidenum">
              <a:rPr lang="de-DE"/>
              <a:pPr>
                <a:defRPr/>
              </a:pPr>
              <a:t>24</a:t>
            </a:fld>
            <a:endParaRPr lang="de-DE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052736"/>
            <a:ext cx="6762750" cy="792088"/>
          </a:xfrm>
        </p:spPr>
        <p:txBody>
          <a:bodyPr/>
          <a:lstStyle/>
          <a:p>
            <a:pPr eaLnBrk="1" hangingPunct="1"/>
            <a:r>
              <a:rPr lang="de-AT" sz="2000" dirty="0" smtClean="0"/>
              <a:t>Überblick über die Transparenzinstrumente - ECVET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57400"/>
            <a:ext cx="8286750" cy="4035425"/>
          </a:xfrm>
          <a:noFill/>
        </p:spPr>
        <p:txBody>
          <a:bodyPr/>
          <a:lstStyle/>
          <a:p>
            <a:pPr marL="0" indent="0" eaLnBrk="1" hangingPunct="1"/>
            <a:r>
              <a:rPr lang="de-AT" dirty="0" smtClean="0"/>
              <a:t>ECVET – European </a:t>
            </a:r>
            <a:r>
              <a:rPr lang="de-AT" dirty="0" err="1" smtClean="0"/>
              <a:t>Credit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Vocational</a:t>
            </a:r>
            <a:r>
              <a:rPr lang="de-AT" dirty="0" smtClean="0"/>
              <a:t> Education </a:t>
            </a:r>
            <a:r>
              <a:rPr lang="de-AT" dirty="0" err="1" smtClean="0"/>
              <a:t>and</a:t>
            </a:r>
            <a:r>
              <a:rPr lang="de-AT" dirty="0" smtClean="0"/>
              <a:t> Training</a:t>
            </a:r>
          </a:p>
          <a:p>
            <a:pPr lvl="1" eaLnBrk="1" hangingPunct="1"/>
            <a:r>
              <a:rPr lang="de-DE" dirty="0" smtClean="0"/>
              <a:t>Europäisches System zur Akkumulierung und Übertragung von Leistungen in der beruflichen Aus- und Weiterbildung</a:t>
            </a:r>
          </a:p>
          <a:p>
            <a:pPr lvl="1" eaLnBrk="1" hangingPunct="1"/>
            <a:r>
              <a:rPr lang="de-DE" dirty="0" smtClean="0"/>
              <a:t>Fördert Transparenz, macht Qualifikationen Vergleichbar, erleichtert die Anerkennung von Fähigkeiten und Qualifikationen</a:t>
            </a:r>
          </a:p>
          <a:p>
            <a:pPr lvl="1" eaLnBrk="1" hangingPunct="1"/>
            <a:endParaRPr lang="de-DE" sz="2000" dirty="0" smtClean="0">
              <a:hlinkClick r:id=""/>
            </a:endParaRPr>
          </a:p>
          <a:p>
            <a:pPr lvl="1" eaLnBrk="1" hangingPunct="1"/>
            <a:r>
              <a:rPr lang="de-DE" sz="2000" dirty="0" smtClean="0">
                <a:hlinkClick r:id=""/>
              </a:rPr>
              <a:t>http://www.ecvet-team.eu/de</a:t>
            </a:r>
          </a:p>
          <a:p>
            <a:pPr lvl="1" eaLnBrk="1" hangingPunct="1"/>
            <a:r>
              <a:rPr lang="de-DE" sz="2000" dirty="0" smtClean="0">
                <a:hlinkClick r:id=""/>
              </a:rPr>
              <a:t>http://ec.europa.eu/education/lifelong-learning-policy/doc50_de.htm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331260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000" dirty="0" smtClean="0"/>
              <a:t>Überblick über die Transparenzinstrumente – EQR/NQR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81000" y="2060848"/>
            <a:ext cx="8610600" cy="4016102"/>
          </a:xfrm>
        </p:spPr>
        <p:txBody>
          <a:bodyPr/>
          <a:lstStyle/>
          <a:p>
            <a:r>
              <a:rPr lang="de-AT" dirty="0" smtClean="0"/>
              <a:t>EQR/NQR – Europäischer und Nationaler Qualifikationsrahmen</a:t>
            </a:r>
          </a:p>
          <a:p>
            <a:pPr lvl="1" eaLnBrk="1" hangingPunct="1"/>
            <a:r>
              <a:rPr lang="de-AT" sz="2000" dirty="0" smtClean="0"/>
              <a:t>Gemeinsamer Referenzrahmen als Übersetzungsinstrument zwischen verschiedenen Qualifikationssystemen und deren Niveaus</a:t>
            </a:r>
          </a:p>
          <a:p>
            <a:pPr lvl="1" eaLnBrk="1" hangingPunct="1"/>
            <a:r>
              <a:rPr lang="de-AT" sz="2000" dirty="0" smtClean="0"/>
              <a:t>Umfasst alle Bildungsbereiche, fördert die Transparenz und Vergleichbarkeit von Qualifikationen</a:t>
            </a:r>
          </a:p>
          <a:p>
            <a:pPr lvl="1" eaLnBrk="1" hangingPunct="1"/>
            <a:r>
              <a:rPr lang="de-AT" sz="2000" dirty="0" smtClean="0"/>
              <a:t>Brückenbildung zw. formalem, nicht formalem u. informellem Lernen</a:t>
            </a:r>
          </a:p>
          <a:p>
            <a:pPr lvl="1" eaLnBrk="1" hangingPunct="1"/>
            <a:endParaRPr lang="de-AT" sz="2000" dirty="0" smtClean="0"/>
          </a:p>
          <a:p>
            <a:pPr lvl="1" eaLnBrk="1" hangingPunct="1"/>
            <a:r>
              <a:rPr lang="de-AT" sz="2000" dirty="0" smtClean="0"/>
              <a:t>EQR – 8 Niveaus</a:t>
            </a:r>
          </a:p>
          <a:p>
            <a:pPr lvl="1" eaLnBrk="1" hangingPunct="1"/>
            <a:r>
              <a:rPr lang="de-AT" sz="2000" dirty="0" smtClean="0"/>
              <a:t>NQR – AT: 8 Niveaus / Dimensionen: Wissen, Fertigkeiten, Kompetenzen</a:t>
            </a:r>
          </a:p>
          <a:p>
            <a:pPr>
              <a:buFontTx/>
              <a:buChar char="•"/>
            </a:pP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3B5E42-E2CD-4AAC-A952-12555351DAAC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142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0" y="2249488"/>
            <a:ext cx="9144000" cy="4608512"/>
          </a:xfrm>
          <a:prstGeom prst="rect">
            <a:avLst/>
          </a:prstGeom>
          <a:solidFill>
            <a:srgbClr val="E9F3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73025"/>
          </a:xfrm>
          <a:prstGeom prst="rect">
            <a:avLst/>
          </a:prstGeom>
          <a:solidFill>
            <a:srgbClr val="E9F3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-1" y="3810000"/>
            <a:ext cx="449738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de-DE" sz="2000" b="1" dirty="0">
                <a:solidFill>
                  <a:srgbClr val="000000"/>
                </a:solidFill>
                <a:latin typeface="Tahoma" pitchFamily="34" charset="0"/>
                <a:ea typeface="ＭＳ Ｐゴシック" pitchFamily="124" charset="-128"/>
                <a:cs typeface="Tahoma" pitchFamily="34" charset="0"/>
              </a:rPr>
              <a:t>1010 Wien</a:t>
            </a:r>
          </a:p>
          <a:p>
            <a:pPr eaLnBrk="0" hangingPunct="0"/>
            <a:r>
              <a:rPr lang="de-DE" sz="2000" dirty="0">
                <a:solidFill>
                  <a:srgbClr val="000000"/>
                </a:solidFill>
                <a:latin typeface="Tahoma" pitchFamily="34" charset="0"/>
                <a:ea typeface="ＭＳ Ｐゴシック" pitchFamily="124" charset="-128"/>
                <a:cs typeface="Tahoma" pitchFamily="34" charset="0"/>
              </a:rPr>
              <a:t>Ebendorferstrasse 7</a:t>
            </a:r>
          </a:p>
          <a:p>
            <a:pPr eaLnBrk="0" hangingPunct="0"/>
            <a:r>
              <a:rPr lang="de-DE" sz="2000" dirty="0">
                <a:solidFill>
                  <a:srgbClr val="000000"/>
                </a:solidFill>
                <a:latin typeface="Tahoma" pitchFamily="34" charset="0"/>
                <a:ea typeface="ＭＳ Ｐゴシック" pitchFamily="124" charset="-128"/>
                <a:cs typeface="Tahoma" pitchFamily="34" charset="0"/>
              </a:rPr>
              <a:t>T +43 1 534 08-0</a:t>
            </a:r>
          </a:p>
          <a:p>
            <a:pPr eaLnBrk="0" hangingPunct="0"/>
            <a:r>
              <a:rPr lang="de-DE" sz="2000" dirty="0">
                <a:solidFill>
                  <a:srgbClr val="000000"/>
                </a:solidFill>
                <a:latin typeface="Tahoma" pitchFamily="34" charset="0"/>
                <a:ea typeface="ＭＳ Ｐゴシック" pitchFamily="124" charset="-128"/>
                <a:cs typeface="Tahoma" pitchFamily="34" charset="0"/>
              </a:rPr>
              <a:t>F +43 1 534 08-20</a:t>
            </a:r>
          </a:p>
          <a:p>
            <a:pPr eaLnBrk="0" hangingPunct="0"/>
            <a:r>
              <a:rPr lang="de-DE" sz="2000" dirty="0" smtClean="0">
                <a:solidFill>
                  <a:srgbClr val="219ED9"/>
                </a:solidFill>
                <a:latin typeface="Tahoma" pitchFamily="34" charset="0"/>
                <a:ea typeface="ＭＳ Ｐゴシック" pitchFamily="124" charset="-128"/>
                <a:cs typeface="Tahoma" pitchFamily="34" charset="0"/>
              </a:rPr>
              <a:t>info@europass-info.at</a:t>
            </a:r>
            <a:endParaRPr lang="de-DE" sz="2000" dirty="0">
              <a:solidFill>
                <a:srgbClr val="219ED9"/>
              </a:solidFill>
              <a:latin typeface="Tahoma" pitchFamily="34" charset="0"/>
              <a:ea typeface="ＭＳ Ｐゴシック" pitchFamily="124" charset="-128"/>
              <a:cs typeface="Tahoma" pitchFamily="34" charset="0"/>
            </a:endParaRPr>
          </a:p>
          <a:p>
            <a:pPr eaLnBrk="0" hangingPunct="0"/>
            <a:r>
              <a:rPr lang="de-DE" sz="2000" dirty="0" smtClean="0">
                <a:solidFill>
                  <a:srgbClr val="219ED9"/>
                </a:solidFill>
                <a:latin typeface="Tahoma" pitchFamily="34" charset="0"/>
                <a:ea typeface="ＭＳ Ｐゴシック" pitchFamily="124" charset="-128"/>
                <a:cs typeface="Tahoma" pitchFamily="34" charset="0"/>
                <a:hlinkClick r:id="rId2"/>
              </a:rPr>
              <a:t>www.europass.at</a:t>
            </a:r>
            <a:endParaRPr lang="de-DE" sz="2000" dirty="0" smtClean="0">
              <a:solidFill>
                <a:srgbClr val="219ED9"/>
              </a:solidFill>
              <a:latin typeface="Tahoma" pitchFamily="34" charset="0"/>
              <a:ea typeface="ＭＳ Ｐゴシック" pitchFamily="124" charset="-128"/>
              <a:cs typeface="Tahoma" pitchFamily="34" charset="0"/>
            </a:endParaRPr>
          </a:p>
          <a:p>
            <a:pPr eaLnBrk="0" hangingPunct="0"/>
            <a:r>
              <a:rPr lang="de-DE" sz="1600" dirty="0" smtClean="0">
                <a:solidFill>
                  <a:srgbClr val="219ED9"/>
                </a:solidFill>
                <a:latin typeface="Tahoma" pitchFamily="34" charset="0"/>
                <a:ea typeface="ＭＳ Ｐゴシック" pitchFamily="124" charset="-128"/>
                <a:cs typeface="Tahoma" pitchFamily="34" charset="0"/>
              </a:rPr>
              <a:t>www.facebook.com/EuropassOesterreich</a:t>
            </a:r>
            <a:endParaRPr lang="de-DE" sz="1600" dirty="0">
              <a:solidFill>
                <a:srgbClr val="219ED9"/>
              </a:solidFill>
              <a:latin typeface="Tahoma" pitchFamily="34" charset="0"/>
              <a:ea typeface="ＭＳ Ｐゴシック" pitchFamily="124" charset="-128"/>
              <a:cs typeface="Tahoma" pitchFamily="34" charset="0"/>
            </a:endParaRPr>
          </a:p>
        </p:txBody>
      </p:sp>
      <p:pic>
        <p:nvPicPr>
          <p:cNvPr id="39941" name="Bild 6" descr="blas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045"/>
            <a:ext cx="133667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 descr="lebenslan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50912"/>
            <a:ext cx="23622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3" descr="bl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32" y="2420045"/>
            <a:ext cx="39957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14"/>
          <p:cNvSpPr>
            <a:spLocks noChangeArrowheads="1"/>
          </p:cNvSpPr>
          <p:nvPr/>
        </p:nvSpPr>
        <p:spPr bwMode="auto">
          <a:xfrm>
            <a:off x="5086350" y="2590800"/>
            <a:ext cx="45720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sz="2000" b="1" dirty="0" smtClean="0">
                <a:solidFill>
                  <a:srgbClr val="FFFFFF"/>
                </a:solidFill>
              </a:rPr>
              <a:t>Europass</a:t>
            </a:r>
            <a:r>
              <a:rPr lang="de-DE" b="1" dirty="0" smtClean="0">
                <a:solidFill>
                  <a:srgbClr val="FFFFFF"/>
                </a:solidFill>
              </a:rPr>
              <a:t> </a:t>
            </a:r>
            <a:r>
              <a:rPr lang="de-DE" b="1" dirty="0">
                <a:solidFill>
                  <a:srgbClr val="FFFFFF"/>
                </a:solidFill>
              </a:rPr>
              <a:t>Team:</a:t>
            </a:r>
          </a:p>
          <a:p>
            <a:r>
              <a:rPr lang="de-DE" b="1" dirty="0">
                <a:solidFill>
                  <a:srgbClr val="FFFFFF"/>
                </a:solidFill>
              </a:rPr>
              <a:t> </a:t>
            </a:r>
          </a:p>
          <a:p>
            <a:pPr algn="l"/>
            <a:r>
              <a:rPr lang="de-AT" sz="1400" b="1" dirty="0">
                <a:solidFill>
                  <a:srgbClr val="FFFFFF"/>
                </a:solidFill>
              </a:rPr>
              <a:t>Carin </a:t>
            </a:r>
            <a:r>
              <a:rPr lang="de-AT" sz="1400" b="1" dirty="0" err="1">
                <a:solidFill>
                  <a:srgbClr val="FFFFFF"/>
                </a:solidFill>
              </a:rPr>
              <a:t>Dániel</a:t>
            </a:r>
            <a:r>
              <a:rPr lang="de-AT" sz="1400" b="1" dirty="0">
                <a:solidFill>
                  <a:srgbClr val="FFFFFF"/>
                </a:solidFill>
              </a:rPr>
              <a:t> Ramírez-Schiller</a:t>
            </a:r>
            <a:br>
              <a:rPr lang="de-AT" sz="1400" b="1" dirty="0">
                <a:solidFill>
                  <a:srgbClr val="FFFFFF"/>
                </a:solidFill>
              </a:rPr>
            </a:br>
            <a:r>
              <a:rPr lang="de-AT" sz="1400" b="1" dirty="0" smtClean="0">
                <a:solidFill>
                  <a:srgbClr val="FFFFFF"/>
                </a:solidFill>
              </a:rPr>
              <a:t>Alexandra Enzi</a:t>
            </a:r>
            <a:endParaRPr lang="de-AT" sz="1400" b="1" dirty="0">
              <a:solidFill>
                <a:srgbClr val="FFFFFF"/>
              </a:solidFill>
            </a:endParaRPr>
          </a:p>
          <a:p>
            <a:pPr algn="l"/>
            <a:r>
              <a:rPr lang="de-AT" sz="1400" b="1" dirty="0" smtClean="0">
                <a:solidFill>
                  <a:srgbClr val="FFFFFF"/>
                </a:solidFill>
              </a:rPr>
              <a:t>Jennifer Fellnhofer</a:t>
            </a:r>
            <a:r>
              <a:rPr lang="de-AT" sz="1400" b="1" dirty="0">
                <a:solidFill>
                  <a:srgbClr val="FFFFFF"/>
                </a:solidFill>
              </a:rPr>
              <a:t/>
            </a:r>
            <a:br>
              <a:rPr lang="de-AT" sz="1400" b="1" dirty="0">
                <a:solidFill>
                  <a:srgbClr val="FFFFFF"/>
                </a:solidFill>
              </a:rPr>
            </a:br>
            <a:r>
              <a:rPr lang="de-AT" sz="1400" b="1" dirty="0" smtClean="0">
                <a:solidFill>
                  <a:srgbClr val="FFFFFF"/>
                </a:solidFill>
              </a:rPr>
              <a:t>Margarita </a:t>
            </a:r>
            <a:r>
              <a:rPr lang="de-AT" sz="1400" b="1" dirty="0" smtClean="0">
                <a:solidFill>
                  <a:srgbClr val="FFFFFF"/>
                </a:solidFill>
              </a:rPr>
              <a:t>Hatziioannu</a:t>
            </a:r>
            <a:endParaRPr lang="de-DE" sz="1400" b="1" dirty="0">
              <a:solidFill>
                <a:srgbClr val="FFFFFF"/>
              </a:solidFill>
            </a:endParaRPr>
          </a:p>
        </p:txBody>
      </p:sp>
      <p:pic>
        <p:nvPicPr>
          <p:cNvPr id="39949" name="Grafik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631" y="5886450"/>
            <a:ext cx="13414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46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www.europass.at</a:t>
            </a:r>
          </a:p>
        </p:txBody>
      </p:sp>
      <p:sp>
        <p:nvSpPr>
          <p:cNvPr id="539650" name="Line 2"/>
          <p:cNvSpPr>
            <a:spLocks noChangeShapeType="1"/>
          </p:cNvSpPr>
          <p:nvPr/>
        </p:nvSpPr>
        <p:spPr bwMode="auto">
          <a:xfrm flipH="1">
            <a:off x="1330325" y="2420938"/>
            <a:ext cx="1588" cy="280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39651" name="Line 3"/>
          <p:cNvSpPr>
            <a:spLocks noChangeShapeType="1"/>
          </p:cNvSpPr>
          <p:nvPr/>
        </p:nvSpPr>
        <p:spPr bwMode="auto">
          <a:xfrm>
            <a:off x="1331913" y="2420938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1331913" y="3068638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39653" name="Line 5"/>
          <p:cNvSpPr>
            <a:spLocks noChangeShapeType="1"/>
          </p:cNvSpPr>
          <p:nvPr/>
        </p:nvSpPr>
        <p:spPr bwMode="auto">
          <a:xfrm>
            <a:off x="1330325" y="4003675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39654" name="Line 6"/>
          <p:cNvSpPr>
            <a:spLocks noChangeShapeType="1"/>
          </p:cNvSpPr>
          <p:nvPr/>
        </p:nvSpPr>
        <p:spPr bwMode="auto">
          <a:xfrm>
            <a:off x="1330325" y="4651375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39655" name="Line 7"/>
          <p:cNvSpPr>
            <a:spLocks noChangeShapeType="1"/>
          </p:cNvSpPr>
          <p:nvPr/>
        </p:nvSpPr>
        <p:spPr bwMode="auto">
          <a:xfrm>
            <a:off x="1330325" y="5227638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grpSp>
        <p:nvGrpSpPr>
          <p:cNvPr id="539656" name="Group 8"/>
          <p:cNvGrpSpPr>
            <a:grpSpLocks/>
          </p:cNvGrpSpPr>
          <p:nvPr/>
        </p:nvGrpSpPr>
        <p:grpSpPr bwMode="auto">
          <a:xfrm>
            <a:off x="1838325" y="2168525"/>
            <a:ext cx="4705350" cy="501650"/>
            <a:chOff x="1156" y="1549"/>
            <a:chExt cx="2964" cy="316"/>
          </a:xfrm>
        </p:grpSpPr>
        <p:sp>
          <p:nvSpPr>
            <p:cNvPr id="539657" name="Rectangle 9"/>
            <p:cNvSpPr>
              <a:spLocks noChangeArrowheads="1"/>
            </p:cNvSpPr>
            <p:nvPr/>
          </p:nvSpPr>
          <p:spPr bwMode="auto">
            <a:xfrm>
              <a:off x="1156" y="1549"/>
              <a:ext cx="2963" cy="3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39658" name="Rectangle 10"/>
            <p:cNvSpPr>
              <a:spLocks noChangeArrowheads="1"/>
            </p:cNvSpPr>
            <p:nvPr/>
          </p:nvSpPr>
          <p:spPr bwMode="auto">
            <a:xfrm>
              <a:off x="1156" y="1570"/>
              <a:ext cx="29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 b="0">
                  <a:effectLst/>
                </a:rPr>
                <a:t>Europass </a:t>
              </a:r>
              <a:r>
                <a:rPr lang="de-DE" sz="2000">
                  <a:effectLst/>
                </a:rPr>
                <a:t>Lebenslauf</a:t>
              </a:r>
            </a:p>
          </p:txBody>
        </p:sp>
      </p:grpSp>
      <p:grpSp>
        <p:nvGrpSpPr>
          <p:cNvPr id="539659" name="Group 11"/>
          <p:cNvGrpSpPr>
            <a:grpSpLocks/>
          </p:cNvGrpSpPr>
          <p:nvPr/>
        </p:nvGrpSpPr>
        <p:grpSpPr bwMode="auto">
          <a:xfrm>
            <a:off x="1836738" y="3721100"/>
            <a:ext cx="4705350" cy="569913"/>
            <a:chOff x="1155" y="2527"/>
            <a:chExt cx="2964" cy="359"/>
          </a:xfrm>
        </p:grpSpPr>
        <p:sp>
          <p:nvSpPr>
            <p:cNvPr id="539660" name="Rectangle 12"/>
            <p:cNvSpPr>
              <a:spLocks noChangeArrowheads="1"/>
            </p:cNvSpPr>
            <p:nvPr/>
          </p:nvSpPr>
          <p:spPr bwMode="auto">
            <a:xfrm>
              <a:off x="1156" y="2527"/>
              <a:ext cx="2960" cy="359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39661" name="Rectangle 13"/>
            <p:cNvSpPr>
              <a:spLocks noChangeArrowheads="1"/>
            </p:cNvSpPr>
            <p:nvPr/>
          </p:nvSpPr>
          <p:spPr bwMode="auto">
            <a:xfrm>
              <a:off x="1155" y="2568"/>
              <a:ext cx="29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 b="0">
                  <a:effectLst/>
                </a:rPr>
                <a:t>Europass</a:t>
              </a:r>
              <a:r>
                <a:rPr lang="de-DE" sz="20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de-AT" sz="2000">
                  <a:effectLst/>
                </a:rPr>
                <a:t>Mobilitätsnachweis</a:t>
              </a:r>
            </a:p>
          </p:txBody>
        </p:sp>
      </p:grpSp>
      <p:grpSp>
        <p:nvGrpSpPr>
          <p:cNvPr id="539662" name="Group 14"/>
          <p:cNvGrpSpPr>
            <a:grpSpLocks/>
          </p:cNvGrpSpPr>
          <p:nvPr/>
        </p:nvGrpSpPr>
        <p:grpSpPr bwMode="auto">
          <a:xfrm>
            <a:off x="1836738" y="4373563"/>
            <a:ext cx="4706937" cy="498475"/>
            <a:chOff x="1155" y="2938"/>
            <a:chExt cx="2965" cy="314"/>
          </a:xfrm>
        </p:grpSpPr>
        <p:sp>
          <p:nvSpPr>
            <p:cNvPr id="539663" name="Rectangle 15"/>
            <p:cNvSpPr>
              <a:spLocks noChangeArrowheads="1"/>
            </p:cNvSpPr>
            <p:nvPr/>
          </p:nvSpPr>
          <p:spPr bwMode="auto">
            <a:xfrm>
              <a:off x="1160" y="2938"/>
              <a:ext cx="2960" cy="31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39664" name="Rectangle 16"/>
            <p:cNvSpPr>
              <a:spLocks noChangeArrowheads="1"/>
            </p:cNvSpPr>
            <p:nvPr/>
          </p:nvSpPr>
          <p:spPr bwMode="auto">
            <a:xfrm>
              <a:off x="1155" y="2976"/>
              <a:ext cx="29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AT" sz="2000" b="0">
                  <a:effectLst/>
                </a:rPr>
                <a:t>Europass </a:t>
              </a:r>
              <a:r>
                <a:rPr lang="de-AT" sz="2000">
                  <a:effectLst/>
                </a:rPr>
                <a:t>Zeugniserläuterung</a:t>
              </a:r>
            </a:p>
          </p:txBody>
        </p:sp>
      </p:grpSp>
      <p:grpSp>
        <p:nvGrpSpPr>
          <p:cNvPr id="539665" name="Group 17"/>
          <p:cNvGrpSpPr>
            <a:grpSpLocks/>
          </p:cNvGrpSpPr>
          <p:nvPr/>
        </p:nvGrpSpPr>
        <p:grpSpPr bwMode="auto">
          <a:xfrm>
            <a:off x="1838325" y="4979988"/>
            <a:ext cx="4699000" cy="496887"/>
            <a:chOff x="1156" y="3320"/>
            <a:chExt cx="2960" cy="313"/>
          </a:xfrm>
        </p:grpSpPr>
        <p:sp>
          <p:nvSpPr>
            <p:cNvPr id="539666" name="Rectangle 18"/>
            <p:cNvSpPr>
              <a:spLocks noChangeArrowheads="1"/>
            </p:cNvSpPr>
            <p:nvPr/>
          </p:nvSpPr>
          <p:spPr bwMode="auto">
            <a:xfrm>
              <a:off x="1156" y="3320"/>
              <a:ext cx="2960" cy="31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39667" name="Rectangle 19"/>
            <p:cNvSpPr>
              <a:spLocks noChangeArrowheads="1"/>
            </p:cNvSpPr>
            <p:nvPr/>
          </p:nvSpPr>
          <p:spPr bwMode="auto">
            <a:xfrm>
              <a:off x="1200" y="3339"/>
              <a:ext cx="28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AT" sz="2000" b="0" dirty="0">
                  <a:effectLst/>
                </a:rPr>
                <a:t>Europass </a:t>
              </a:r>
              <a:r>
                <a:rPr lang="de-AT" sz="2000" dirty="0" err="1" smtClean="0">
                  <a:effectLst/>
                </a:rPr>
                <a:t>Diploma</a:t>
              </a:r>
              <a:r>
                <a:rPr lang="de-AT" sz="2000" dirty="0" smtClean="0">
                  <a:effectLst/>
                </a:rPr>
                <a:t> Supplement</a:t>
              </a:r>
              <a:endParaRPr lang="de-AT" sz="2000" dirty="0">
                <a:effectLst/>
              </a:endParaRPr>
            </a:p>
          </p:txBody>
        </p:sp>
      </p:grpSp>
      <p:grpSp>
        <p:nvGrpSpPr>
          <p:cNvPr id="539668" name="Group 20"/>
          <p:cNvGrpSpPr>
            <a:grpSpLocks/>
          </p:cNvGrpSpPr>
          <p:nvPr/>
        </p:nvGrpSpPr>
        <p:grpSpPr bwMode="auto">
          <a:xfrm>
            <a:off x="1839913" y="2817813"/>
            <a:ext cx="4699000" cy="498475"/>
            <a:chOff x="1157" y="1958"/>
            <a:chExt cx="2960" cy="314"/>
          </a:xfrm>
        </p:grpSpPr>
        <p:sp>
          <p:nvSpPr>
            <p:cNvPr id="539669" name="Rectangle 21"/>
            <p:cNvSpPr>
              <a:spLocks noChangeArrowheads="1"/>
            </p:cNvSpPr>
            <p:nvPr/>
          </p:nvSpPr>
          <p:spPr bwMode="auto">
            <a:xfrm>
              <a:off x="1157" y="1958"/>
              <a:ext cx="2960" cy="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39670" name="Rectangle 22"/>
            <p:cNvSpPr>
              <a:spLocks noChangeArrowheads="1"/>
            </p:cNvSpPr>
            <p:nvPr/>
          </p:nvSpPr>
          <p:spPr bwMode="auto">
            <a:xfrm>
              <a:off x="1201" y="1979"/>
              <a:ext cx="28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 b="0">
                  <a:effectLst/>
                </a:rPr>
                <a:t>Europass</a:t>
              </a:r>
              <a:r>
                <a:rPr lang="de-DE" sz="20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de-AT" sz="2000">
                  <a:effectLst/>
                </a:rPr>
                <a:t>Sprachenpass</a:t>
              </a:r>
            </a:p>
          </p:txBody>
        </p:sp>
      </p:grpSp>
      <p:sp>
        <p:nvSpPr>
          <p:cNvPr id="539671" name="Text Box 23"/>
          <p:cNvSpPr txBox="1">
            <a:spLocks noChangeArrowheads="1"/>
          </p:cNvSpPr>
          <p:nvPr/>
        </p:nvSpPr>
        <p:spPr bwMode="auto">
          <a:xfrm>
            <a:off x="6661150" y="2349500"/>
            <a:ext cx="1800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b="0" i="1">
                <a:effectLst/>
              </a:rPr>
              <a:t>befüllen die Nutzer/innen selbst </a:t>
            </a:r>
            <a:endParaRPr lang="de-DE" sz="1600" b="0" i="1">
              <a:effectLst/>
            </a:endParaRPr>
          </a:p>
        </p:txBody>
      </p:sp>
      <p:sp>
        <p:nvSpPr>
          <p:cNvPr id="539672" name="Text Box 24"/>
          <p:cNvSpPr txBox="1">
            <a:spLocks noChangeArrowheads="1"/>
          </p:cNvSpPr>
          <p:nvPr/>
        </p:nvSpPr>
        <p:spPr bwMode="auto">
          <a:xfrm>
            <a:off x="6732588" y="3789363"/>
            <a:ext cx="14398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b="0" i="1">
                <a:effectLst/>
              </a:rPr>
              <a:t>Erhalten die Nutzer/innen von Einrichtung oder Datenbank</a:t>
            </a:r>
            <a:endParaRPr lang="de-DE" sz="1600" b="0" i="1">
              <a:effectLst/>
            </a:endParaRPr>
          </a:p>
        </p:txBody>
      </p:sp>
      <p:sp>
        <p:nvSpPr>
          <p:cNvPr id="539673" name="Line 25"/>
          <p:cNvSpPr>
            <a:spLocks noChangeShapeType="1"/>
          </p:cNvSpPr>
          <p:nvPr/>
        </p:nvSpPr>
        <p:spPr bwMode="auto">
          <a:xfrm>
            <a:off x="3779838" y="3500438"/>
            <a:ext cx="1298575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39674" name="Rectangle 26"/>
          <p:cNvSpPr>
            <a:spLocks noChangeArrowheads="1"/>
          </p:cNvSpPr>
          <p:nvPr/>
        </p:nvSpPr>
        <p:spPr bwMode="auto">
          <a:xfrm>
            <a:off x="611188" y="1258888"/>
            <a:ext cx="7772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/>
            <a:r>
              <a:rPr lang="de-D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Dokumente Europass</a:t>
            </a:r>
            <a:br>
              <a:rPr lang="de-DE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de-DE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9676" name="Picture 28" descr="Icons_europ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060575"/>
            <a:ext cx="66198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92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39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39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3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3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3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3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39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39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www.europass.at</a:t>
            </a:r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b="1" dirty="0" smtClean="0">
                <a:latin typeface="Arial" pitchFamily="34" charset="0"/>
              </a:rPr>
              <a:t>Europass Netzwerk in Europa</a:t>
            </a:r>
            <a:endParaRPr lang="de-DE" sz="2600" b="1" dirty="0">
              <a:latin typeface="Arial" pitchFamily="34" charset="0"/>
            </a:endParaRP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78025"/>
            <a:ext cx="2879551" cy="4103688"/>
          </a:xfrm>
        </p:spPr>
        <p:txBody>
          <a:bodyPr/>
          <a:lstStyle/>
          <a:p>
            <a:r>
              <a:rPr lang="de-AT" sz="2200" dirty="0" smtClean="0"/>
              <a:t>EU Mitgliedsländer</a:t>
            </a:r>
          </a:p>
          <a:p>
            <a:r>
              <a:rPr lang="de-AT" sz="2200" dirty="0" smtClean="0"/>
              <a:t>EFTA Länder</a:t>
            </a:r>
          </a:p>
          <a:p>
            <a:r>
              <a:rPr lang="de-AT" sz="2200" dirty="0" smtClean="0"/>
              <a:t>Kandidatenländer</a:t>
            </a:r>
          </a:p>
          <a:p>
            <a:endParaRPr lang="de-AT" sz="2200" dirty="0" smtClean="0"/>
          </a:p>
          <a:p>
            <a:r>
              <a:rPr lang="de-DE" sz="2200" dirty="0" smtClean="0"/>
              <a:t>Beratung und </a:t>
            </a:r>
            <a:br>
              <a:rPr lang="de-DE" sz="2200" dirty="0" smtClean="0"/>
            </a:br>
            <a:r>
              <a:rPr lang="de-DE" sz="2200" dirty="0" smtClean="0"/>
              <a:t>Information 35 Mal in Europa</a:t>
            </a:r>
            <a:endParaRPr lang="de-DE" sz="2200" dirty="0"/>
          </a:p>
        </p:txBody>
      </p:sp>
      <p:pic>
        <p:nvPicPr>
          <p:cNvPr id="461828" name="Picture 4" descr="IMG_02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5" y="2060848"/>
            <a:ext cx="5305425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568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www.europass.at</a:t>
            </a:r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2600" b="1" dirty="0" smtClean="0">
                <a:latin typeface="Arial" pitchFamily="34" charset="0"/>
              </a:rPr>
              <a:t>Europass Lebenslauf</a:t>
            </a:r>
            <a:br>
              <a:rPr lang="de-AT" sz="2600" b="1" dirty="0" smtClean="0">
                <a:latin typeface="Arial" pitchFamily="34" charset="0"/>
              </a:rPr>
            </a:br>
            <a:r>
              <a:rPr lang="de-AT" sz="2600" b="1" dirty="0" smtClean="0">
                <a:latin typeface="Arial" pitchFamily="34" charset="0"/>
              </a:rPr>
              <a:t/>
            </a:r>
            <a:br>
              <a:rPr lang="de-AT" sz="2600" b="1" dirty="0" smtClean="0">
                <a:latin typeface="Arial" pitchFamily="34" charset="0"/>
              </a:rPr>
            </a:br>
            <a:endParaRPr lang="de-DE" sz="2600" b="1" dirty="0">
              <a:latin typeface="Arial" pitchFamily="34" charset="0"/>
            </a:endParaRPr>
          </a:p>
        </p:txBody>
      </p:sp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4238501" y="2852936"/>
            <a:ext cx="4392737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60000"/>
              </a:spcBef>
              <a:buClr>
                <a:srgbClr val="FFB601"/>
              </a:buClr>
              <a:buFont typeface="Wingdings" pitchFamily="2" charset="2"/>
              <a:buChar char="§"/>
            </a:pPr>
            <a:r>
              <a:rPr lang="de-AT" dirty="0">
                <a:effectLst/>
              </a:rPr>
              <a:t> </a:t>
            </a:r>
            <a:r>
              <a:rPr lang="de-AT" sz="2200" dirty="0">
                <a:effectLst/>
              </a:rPr>
              <a:t>eine </a:t>
            </a:r>
            <a:r>
              <a:rPr lang="de-AT" sz="2200" b="0" dirty="0">
                <a:effectLst/>
              </a:rPr>
              <a:t>Vorlage in 26 </a:t>
            </a:r>
            <a:r>
              <a:rPr lang="de-AT" sz="2200" b="0" dirty="0" smtClean="0">
                <a:effectLst/>
              </a:rPr>
              <a:t>Sprachen</a:t>
            </a:r>
          </a:p>
          <a:p>
            <a:pPr>
              <a:spcBef>
                <a:spcPct val="60000"/>
              </a:spcBef>
              <a:buClr>
                <a:srgbClr val="FFB601"/>
              </a:buClr>
              <a:buFont typeface="Wingdings" pitchFamily="2" charset="2"/>
              <a:buChar char="§"/>
            </a:pPr>
            <a:r>
              <a:rPr lang="de-AT" sz="2200" b="0" dirty="0">
                <a:effectLst/>
              </a:rPr>
              <a:t>o</a:t>
            </a:r>
            <a:r>
              <a:rPr lang="de-AT" sz="2200" b="0" dirty="0" smtClean="0">
                <a:effectLst/>
              </a:rPr>
              <a:t>n- oder offline ausfüllbar</a:t>
            </a:r>
          </a:p>
          <a:p>
            <a:pPr>
              <a:spcBef>
                <a:spcPct val="60000"/>
              </a:spcBef>
              <a:buClr>
                <a:srgbClr val="FFB601"/>
              </a:buClr>
              <a:buFont typeface="Wingdings" pitchFamily="2" charset="2"/>
              <a:buChar char="§"/>
            </a:pPr>
            <a:r>
              <a:rPr lang="de-AT" sz="2200" b="0" dirty="0" smtClean="0">
                <a:effectLst/>
              </a:rPr>
              <a:t>neu ab 12.12.2012</a:t>
            </a:r>
            <a:endParaRPr lang="de-AT" sz="2200" b="0" dirty="0">
              <a:effectLst/>
            </a:endParaRPr>
          </a:p>
          <a:p>
            <a:pPr>
              <a:spcBef>
                <a:spcPct val="60000"/>
              </a:spcBef>
              <a:buClr>
                <a:srgbClr val="FFB601"/>
              </a:buClr>
            </a:pPr>
            <a:r>
              <a:rPr lang="de-AT" sz="2200" b="0" dirty="0" smtClean="0">
                <a:effectLst/>
              </a:rPr>
              <a:t/>
            </a:r>
            <a:br>
              <a:rPr lang="de-AT" sz="2200" b="0" dirty="0" smtClean="0">
                <a:effectLst/>
              </a:rPr>
            </a:br>
            <a:endParaRPr lang="de-AT" sz="1600" b="0" dirty="0">
              <a:effectLst/>
            </a:endParaRPr>
          </a:p>
        </p:txBody>
      </p:sp>
      <p:pic>
        <p:nvPicPr>
          <p:cNvPr id="390151" name="Picture 7" descr="Kopie von Icons_europass_lebenslau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96752"/>
            <a:ext cx="1179513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3236918" cy="4103688"/>
          </a:xfrm>
        </p:spPr>
      </p:pic>
    </p:spTree>
    <p:extLst>
      <p:ext uri="{BB962C8B-B14F-4D97-AF65-F5344CB8AC3E}">
        <p14:creationId xmlns:p14="http://schemas.microsoft.com/office/powerpoint/2010/main" val="2437487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b="0" smtClean="0">
                <a:solidFill>
                  <a:srgbClr val="FFCC00"/>
                </a:solidFill>
              </a:rPr>
              <a:t>www.europass.at</a:t>
            </a: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600" b="1" smtClean="0">
                <a:latin typeface="Arial" pitchFamily="34" charset="0"/>
              </a:rPr>
              <a:t>Europass Lebenslauf</a:t>
            </a:r>
            <a:endParaRPr lang="de-DE" sz="2600" b="1" smtClean="0">
              <a:latin typeface="Arial" pitchFamily="34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de-AT" dirty="0" smtClean="0"/>
          </a:p>
          <a:p>
            <a:r>
              <a:rPr lang="de-AT" sz="2200" dirty="0" smtClean="0"/>
              <a:t>Persönliche Daten</a:t>
            </a:r>
            <a:endParaRPr lang="de-AT" sz="2200" dirty="0"/>
          </a:p>
          <a:p>
            <a:r>
              <a:rPr lang="de-AT" sz="2200" dirty="0" smtClean="0"/>
              <a:t>Ausbildung</a:t>
            </a:r>
          </a:p>
          <a:p>
            <a:r>
              <a:rPr lang="de-AT" sz="2200" dirty="0" smtClean="0"/>
              <a:t>Berufserfahrung</a:t>
            </a:r>
          </a:p>
          <a:p>
            <a:r>
              <a:rPr lang="de-AT" sz="2200" dirty="0" smtClean="0"/>
              <a:t>Persönliche Fähigkeiten und Kompetenzen </a:t>
            </a:r>
            <a:r>
              <a:rPr lang="de-AT" sz="1800" i="1" dirty="0" smtClean="0"/>
              <a:t>(Sprachen, soziale, organisatorische, technische, künstlerische Fähigkeiten und Kompetenzen)</a:t>
            </a:r>
          </a:p>
          <a:p>
            <a:r>
              <a:rPr lang="de-AT" sz="2200" dirty="0" smtClean="0"/>
              <a:t>Führerschein, zusätzliche Angaben und Anlagen</a:t>
            </a:r>
            <a:r>
              <a:rPr lang="de-AT" dirty="0" smtClean="0"/>
              <a:t> </a:t>
            </a:r>
            <a:endParaRPr lang="de-DE" dirty="0" smtClean="0"/>
          </a:p>
        </p:txBody>
      </p:sp>
      <p:pic>
        <p:nvPicPr>
          <p:cNvPr id="7173" name="Picture 4" descr="Kopie von Icons_europass_lebenslau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68760"/>
            <a:ext cx="117951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09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b="0" smtClean="0">
                <a:solidFill>
                  <a:srgbClr val="FFCC00"/>
                </a:solidFill>
              </a:rPr>
              <a:t>www.europass.at</a:t>
            </a:r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600" b="1" dirty="0" smtClean="0">
                <a:latin typeface="Arial" pitchFamily="34" charset="0"/>
              </a:rPr>
              <a:t>Vorteile</a:t>
            </a:r>
            <a:endParaRPr lang="de-DE" sz="2600" b="1" dirty="0" smtClean="0">
              <a:latin typeface="Arial" pitchFamily="34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354" y="1830958"/>
            <a:ext cx="8218487" cy="4334346"/>
          </a:xfrm>
        </p:spPr>
        <p:txBody>
          <a:bodyPr/>
          <a:lstStyle/>
          <a:p>
            <a:r>
              <a:rPr lang="de-AT" sz="2200" dirty="0"/>
              <a:t>k</a:t>
            </a:r>
            <a:r>
              <a:rPr lang="de-AT" sz="2200" dirty="0" smtClean="0"/>
              <a:t>ostenlos</a:t>
            </a:r>
          </a:p>
          <a:p>
            <a:r>
              <a:rPr lang="de-AT" sz="2200" dirty="0"/>
              <a:t>f</a:t>
            </a:r>
            <a:r>
              <a:rPr lang="de-AT" sz="2200" dirty="0" smtClean="0"/>
              <a:t>lexibel</a:t>
            </a:r>
          </a:p>
          <a:p>
            <a:r>
              <a:rPr lang="de-AT" sz="2200" dirty="0"/>
              <a:t>l</a:t>
            </a:r>
            <a:r>
              <a:rPr lang="de-AT" sz="2200" dirty="0" smtClean="0"/>
              <a:t>eicht zu ändern bzw. zu ergänzen</a:t>
            </a:r>
          </a:p>
          <a:p>
            <a:r>
              <a:rPr lang="de-AT" sz="2200" dirty="0" smtClean="0"/>
              <a:t>vollständige Daten</a:t>
            </a:r>
          </a:p>
          <a:p>
            <a:r>
              <a:rPr lang="de-AT" sz="2200" dirty="0" smtClean="0"/>
              <a:t>Vorbereitung auf Motivationsschreiben/Bewerbungsgespräch</a:t>
            </a:r>
          </a:p>
          <a:p>
            <a:r>
              <a:rPr lang="de-AT" sz="2200" dirty="0" smtClean="0"/>
              <a:t>International anerkanntes Format</a:t>
            </a:r>
          </a:p>
          <a:p>
            <a:r>
              <a:rPr lang="de-AT" sz="2200" dirty="0" smtClean="0"/>
              <a:t>übersichtlich </a:t>
            </a:r>
            <a:endParaRPr lang="de-AT" sz="2200" dirty="0"/>
          </a:p>
          <a:p>
            <a:r>
              <a:rPr lang="de-AT" sz="2200" dirty="0"/>
              <a:t>v</a:t>
            </a:r>
            <a:r>
              <a:rPr lang="de-AT" sz="2200" dirty="0" smtClean="0"/>
              <a:t>ergleichbar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8197" name="Picture 4" descr="Kopie von Icons_europass_lebensla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1228775"/>
            <a:ext cx="117951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627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b="0" smtClean="0">
                <a:solidFill>
                  <a:srgbClr val="FFCC00"/>
                </a:solidFill>
              </a:rPr>
              <a:t>www.europass.at</a:t>
            </a:r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sz="2600" b="1" dirty="0" smtClean="0">
                <a:latin typeface="Arial" pitchFamily="34" charset="0"/>
              </a:rPr>
              <a:t>Wer nutzt Europass Lebenslauf? </a:t>
            </a:r>
            <a:endParaRPr lang="de-AT" sz="2600" b="1" dirty="0">
              <a:latin typeface="Arial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4391719" cy="4237038"/>
          </a:xfrm>
        </p:spPr>
        <p:txBody>
          <a:bodyPr/>
          <a:lstStyle/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2005 bis 2012: 20 Millionen Lebensläufe online erstellt </a:t>
            </a:r>
          </a:p>
          <a:p>
            <a:r>
              <a:rPr lang="de-AT" dirty="0" smtClean="0"/>
              <a:t>Berufsanfänger/innen zwischen 20 und 30</a:t>
            </a:r>
          </a:p>
          <a:p>
            <a:endParaRPr lang="de-AT" dirty="0" smtClean="0"/>
          </a:p>
          <a:p>
            <a:endParaRPr lang="de-AT" dirty="0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41" y="2304306"/>
            <a:ext cx="3425825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327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400" b="0" smtClean="0">
                <a:solidFill>
                  <a:srgbClr val="FFCC00"/>
                </a:solidFill>
              </a:rPr>
              <a:t>www.europass.at</a:t>
            </a:r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4057" y="1196752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de-AT" b="1" dirty="0" smtClean="0">
                <a:latin typeface="Arial" pitchFamily="34" charset="0"/>
              </a:rPr>
              <a:t>Europass Sprachenpass</a:t>
            </a:r>
            <a:endParaRPr lang="de-DE" b="1" dirty="0" smtClean="0">
              <a:latin typeface="Arial" pitchFamily="34" charset="0"/>
            </a:endParaRPr>
          </a:p>
        </p:txBody>
      </p:sp>
      <p:pic>
        <p:nvPicPr>
          <p:cNvPr id="1126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78025"/>
            <a:ext cx="4391025" cy="4103688"/>
          </a:xfrm>
        </p:spPr>
      </p:pic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5544343" y="2780928"/>
            <a:ext cx="3097213" cy="264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60000"/>
              </a:spcBef>
              <a:buClr>
                <a:srgbClr val="FFB601"/>
              </a:buClr>
              <a:buFont typeface="Wingdings" pitchFamily="2" charset="2"/>
              <a:buChar char="§"/>
              <a:defRPr/>
            </a:pPr>
            <a:r>
              <a:rPr lang="de-AT" dirty="0"/>
              <a:t> </a:t>
            </a:r>
            <a:r>
              <a:rPr lang="de-AT" sz="2200" b="0" dirty="0">
                <a:effectLst/>
              </a:rPr>
              <a:t>eine Vorlage in 26 </a:t>
            </a:r>
            <a:r>
              <a:rPr lang="de-AT" sz="2200" b="0" dirty="0" smtClean="0">
                <a:effectLst/>
              </a:rPr>
              <a:t>Sprachen</a:t>
            </a:r>
          </a:p>
          <a:p>
            <a:pPr>
              <a:spcBef>
                <a:spcPct val="60000"/>
              </a:spcBef>
              <a:buClr>
                <a:srgbClr val="FFB601"/>
              </a:buClr>
              <a:buFont typeface="Wingdings" pitchFamily="2" charset="2"/>
              <a:buChar char="§"/>
              <a:defRPr/>
            </a:pPr>
            <a:r>
              <a:rPr lang="de-AT" sz="2200" b="0" dirty="0" smtClean="0">
                <a:effectLst/>
              </a:rPr>
              <a:t>Europäischer Referenzrahmen für Sprachen</a:t>
            </a:r>
            <a:endParaRPr lang="de-AT" sz="2200" b="0" dirty="0">
              <a:effectLst/>
            </a:endParaRPr>
          </a:p>
          <a:p>
            <a:pPr>
              <a:spcBef>
                <a:spcPct val="50000"/>
              </a:spcBef>
              <a:defRPr/>
            </a:pP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6" name="Picture 5" descr="Icons_europass_sprachen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68760"/>
            <a:ext cx="11795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551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pass_Linz">
  <a:themeElements>
    <a:clrScheme name="Europass_Lin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opass_Linz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Europass_Lin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ass_Lin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ass_Lin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ass_Lin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ass_Lin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pass_Lin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ass_Lin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ass_Lin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ass_Lin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ass_Lin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ass_Lin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pass_Lin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Europass_Linz</Template>
  <TotalTime>0</TotalTime>
  <Words>1007</Words>
  <Application>Microsoft Office PowerPoint</Application>
  <PresentationFormat>Bildschirmpräsentation (4:3)</PresentationFormat>
  <Paragraphs>240</Paragraphs>
  <Slides>26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Europass_Linz</vt:lpstr>
      <vt:lpstr>PowerPoint-Präsentation</vt:lpstr>
      <vt:lpstr>PowerPoint-Präsentation</vt:lpstr>
      <vt:lpstr>PowerPoint-Präsentation</vt:lpstr>
      <vt:lpstr>Europass Netzwerk in Europa</vt:lpstr>
      <vt:lpstr>Europass Lebenslauf  </vt:lpstr>
      <vt:lpstr>Europass Lebenslauf</vt:lpstr>
      <vt:lpstr>Vorteile</vt:lpstr>
      <vt:lpstr>Wer nutzt Europass Lebenslauf? </vt:lpstr>
      <vt:lpstr>Europass Sprachenpass</vt:lpstr>
      <vt:lpstr>Europass Sprachenpass</vt:lpstr>
      <vt:lpstr>Vorteile </vt:lpstr>
      <vt:lpstr>Europass Mobilitätsnachweis</vt:lpstr>
      <vt:lpstr>Europass Mobilitätsnachweis</vt:lpstr>
      <vt:lpstr>PowerPoint-Präsentation</vt:lpstr>
      <vt:lpstr>Europass Zeugniserläuterung</vt:lpstr>
      <vt:lpstr>Europass Zeugniserläuterung</vt:lpstr>
      <vt:lpstr>Vorteile </vt:lpstr>
      <vt:lpstr>Europass Diploma Supplement</vt:lpstr>
      <vt:lpstr>Europass Diploma Supplement</vt:lpstr>
      <vt:lpstr>Vorteile</vt:lpstr>
      <vt:lpstr>Neuerungen </vt:lpstr>
      <vt:lpstr>Überblick über die Transparenzinstrumente</vt:lpstr>
      <vt:lpstr>Überblick über die Transparenzinstrumente - ECTS</vt:lpstr>
      <vt:lpstr>Überblick über die Transparenzinstrumente - ECVET</vt:lpstr>
      <vt:lpstr>Überblick über die Transparenzinstrumente – EQR/NQR</vt:lpstr>
      <vt:lpstr>PowerPoint-Präsentation</vt:lpstr>
    </vt:vector>
  </TitlesOfParts>
  <Company>OEAD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OEAD</dc:creator>
  <cp:lastModifiedBy>Enzi, Alexandra</cp:lastModifiedBy>
  <cp:revision>305</cp:revision>
  <cp:lastPrinted>2012-05-31T15:36:59Z</cp:lastPrinted>
  <dcterms:created xsi:type="dcterms:W3CDTF">2008-09-19T06:55:57Z</dcterms:created>
  <dcterms:modified xsi:type="dcterms:W3CDTF">2013-04-08T13:16:32Z</dcterms:modified>
</cp:coreProperties>
</file>