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57" r:id="rId4"/>
    <p:sldId id="258" r:id="rId5"/>
    <p:sldId id="260" r:id="rId6"/>
    <p:sldId id="264" r:id="rId7"/>
    <p:sldId id="265" r:id="rId8"/>
    <p:sldId id="268" r:id="rId9"/>
    <p:sldId id="261" r:id="rId10"/>
    <p:sldId id="266" r:id="rId1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47" autoAdjust="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3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851D3-43E6-4FA8-BABC-D29A7C3BC924}" type="datetimeFigureOut">
              <a:rPr lang="de-AT" smtClean="0"/>
              <a:pPr/>
              <a:t>19.11.2012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8369B-F0B7-432D-9F5C-182CBC8CB9DB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6891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FFEC8-5887-4739-A9E9-E13EF05EDB0B}" type="datetimeFigureOut">
              <a:rPr lang="de-AT" smtClean="0"/>
              <a:pPr/>
              <a:t>19.11.2012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9938B-B8E0-477C-A143-595369C3016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782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0705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721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328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283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708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240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449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593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607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906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99689-AD16-46BD-8F48-363A1F37151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154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6200"/>
                    </a14:imgEffect>
                    <a14:imgEffect>
                      <a14:saturation sat="81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03548"/>
            <a:ext cx="8208000" cy="106894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468878" y="288000"/>
            <a:ext cx="4263362" cy="108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25.04.2012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Mag. Wolfgang Morgeditsch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0AB1-2A16-4FAD-9782-EA488B5562D7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862542"/>
            <a:ext cx="1836000" cy="50995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1" lon="1938000" rev="20712002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9808"/>
            <a:ext cx="1943760" cy="66273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1" lon="1938000" rev="20712002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62987"/>
            <a:ext cx="1761427" cy="950068"/>
          </a:xfrm>
          <a:prstGeom prst="rect">
            <a:avLst/>
          </a:prstGeom>
          <a:scene3d>
            <a:camera prst="perspectiveContrastingRightFacing" fov="1800000">
              <a:rot lat="238818" lon="20114993" rev="106839"/>
            </a:camera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8840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noFill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.winge@noe-fb.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ldungsatlas.inf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20880" cy="3721968"/>
          </a:xfrm>
        </p:spPr>
        <p:txBody>
          <a:bodyPr>
            <a:normAutofit fontScale="62500" lnSpcReduction="20000"/>
          </a:bodyPr>
          <a:lstStyle/>
          <a:p>
            <a:r>
              <a:rPr lang="de-AT" dirty="0" smtClean="0"/>
              <a:t>Anita Winge-Geringer</a:t>
            </a:r>
          </a:p>
          <a:p>
            <a:r>
              <a:rPr lang="de-AT" dirty="0" smtClean="0"/>
              <a:t>NÖ Forschungs- und Bildungsges. m.b.H. (NFB)</a:t>
            </a:r>
          </a:p>
          <a:p>
            <a:endParaRPr lang="de-AT" b="1" dirty="0" smtClean="0">
              <a:solidFill>
                <a:schemeClr val="tx1"/>
              </a:solidFill>
            </a:endParaRPr>
          </a:p>
          <a:p>
            <a:r>
              <a:rPr lang="de-AT" b="1" dirty="0" smtClean="0">
                <a:solidFill>
                  <a:schemeClr val="tx1"/>
                </a:solidFill>
              </a:rPr>
              <a:t>NÖ Masterplan für </a:t>
            </a:r>
            <a:br>
              <a:rPr lang="de-AT" b="1" dirty="0" smtClean="0">
                <a:solidFill>
                  <a:schemeClr val="tx1"/>
                </a:solidFill>
              </a:rPr>
            </a:br>
            <a:r>
              <a:rPr lang="de-AT" b="1" dirty="0" smtClean="0">
                <a:solidFill>
                  <a:schemeClr val="tx1"/>
                </a:solidFill>
              </a:rPr>
              <a:t>Naturwissenschaft und Technik </a:t>
            </a:r>
            <a:br>
              <a:rPr lang="de-AT" b="1" dirty="0" smtClean="0">
                <a:solidFill>
                  <a:schemeClr val="tx1"/>
                </a:solidFill>
              </a:rPr>
            </a:br>
            <a:r>
              <a:rPr lang="de-AT" b="1" dirty="0" smtClean="0">
                <a:solidFill>
                  <a:schemeClr val="tx1"/>
                </a:solidFill>
              </a:rPr>
              <a:t>(2011 bis 2013)</a:t>
            </a:r>
            <a:br>
              <a:rPr lang="de-AT" b="1" dirty="0" smtClean="0">
                <a:solidFill>
                  <a:schemeClr val="tx1"/>
                </a:solidFill>
              </a:rPr>
            </a:br>
            <a:endParaRPr lang="de-AT" b="1" dirty="0" smtClean="0">
              <a:solidFill>
                <a:schemeClr val="tx1"/>
              </a:solidFill>
            </a:endParaRPr>
          </a:p>
          <a:p>
            <a:r>
              <a:rPr lang="de-AT" b="1" dirty="0" smtClean="0">
                <a:solidFill>
                  <a:schemeClr val="tx1"/>
                </a:solidFill>
              </a:rPr>
              <a:t>Bildungsatlas Niederösterreich </a:t>
            </a:r>
            <a:br>
              <a:rPr lang="de-AT" b="1" dirty="0" smtClean="0">
                <a:solidFill>
                  <a:schemeClr val="tx1"/>
                </a:solidFill>
              </a:rPr>
            </a:br>
            <a:r>
              <a:rPr lang="de-AT" b="1" dirty="0" smtClean="0">
                <a:solidFill>
                  <a:schemeClr val="tx1"/>
                </a:solidFill>
              </a:rPr>
              <a:t>(seit 2001)</a:t>
            </a:r>
          </a:p>
          <a:p>
            <a:endParaRPr lang="de-AT" b="1" dirty="0" smtClean="0">
              <a:solidFill>
                <a:schemeClr val="tx1"/>
              </a:solidFill>
            </a:endParaRPr>
          </a:p>
          <a:p>
            <a:r>
              <a:rPr lang="de-AT" b="1" dirty="0" smtClean="0">
                <a:solidFill>
                  <a:schemeClr val="tx1"/>
                </a:solidFill>
              </a:rPr>
              <a:t>ÖAW – </a:t>
            </a:r>
            <a:r>
              <a:rPr lang="de-AT" b="1" dirty="0" err="1" smtClean="0">
                <a:solidFill>
                  <a:schemeClr val="tx1"/>
                </a:solidFill>
              </a:rPr>
              <a:t>Littrow</a:t>
            </a:r>
            <a:r>
              <a:rPr lang="de-AT" b="1" dirty="0" smtClean="0">
                <a:solidFill>
                  <a:schemeClr val="tx1"/>
                </a:solidFill>
              </a:rPr>
              <a:t> Lectures</a:t>
            </a:r>
          </a:p>
          <a:p>
            <a:r>
              <a:rPr lang="de-AT" b="1" dirty="0" smtClean="0">
                <a:solidFill>
                  <a:schemeClr val="tx1"/>
                </a:solidFill>
              </a:rPr>
              <a:t>(seit 2004)</a:t>
            </a:r>
          </a:p>
          <a:p>
            <a:endParaRPr lang="de-AT" dirty="0"/>
          </a:p>
          <a:p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AT" b="1" dirty="0" smtClean="0"/>
          </a:p>
          <a:p>
            <a:pPr marL="0" indent="0" algn="ctr">
              <a:buNone/>
            </a:pPr>
            <a:endParaRPr lang="de-AT" b="1" dirty="0" smtClean="0">
              <a:hlinkClick r:id="rId2"/>
            </a:endParaRPr>
          </a:p>
          <a:p>
            <a:pPr marL="0" indent="0" algn="ctr">
              <a:buNone/>
            </a:pPr>
            <a:r>
              <a:rPr lang="de-AT" b="1" smtClean="0">
                <a:hlinkClick r:id="rId2"/>
              </a:rPr>
              <a:t>a.winge@noe-fb.at</a:t>
            </a:r>
            <a:endParaRPr lang="de-AT" b="1" smtClean="0"/>
          </a:p>
          <a:p>
            <a:pPr marL="0" indent="0" algn="ctr">
              <a:buNone/>
            </a:pPr>
            <a:endParaRPr lang="de-AT" b="1" dirty="0"/>
          </a:p>
          <a:p>
            <a:pPr marL="0" indent="0" algn="ctr">
              <a:buNone/>
            </a:pPr>
            <a:endParaRPr lang="de-AT" b="1" dirty="0"/>
          </a:p>
          <a:p>
            <a:pPr marL="0" indent="0" algn="ctr">
              <a:buNone/>
            </a:pPr>
            <a:r>
              <a:rPr lang="de-AT" b="1" dirty="0" smtClean="0"/>
              <a:t>Herzlichen Dank für </a:t>
            </a:r>
            <a:r>
              <a:rPr lang="de-AT" b="1" dirty="0"/>
              <a:t>Ihre </a:t>
            </a:r>
            <a:r>
              <a:rPr lang="de-AT" b="1" dirty="0" smtClean="0"/>
              <a:t>Aufmerksamkeit</a:t>
            </a:r>
            <a:r>
              <a:rPr lang="de-AT" b="1" dirty="0"/>
              <a:t>!</a:t>
            </a: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19.11.2012 </a:t>
            </a:r>
            <a:br>
              <a:rPr lang="de-DE" dirty="0" smtClean="0"/>
            </a:br>
            <a:r>
              <a:rPr lang="de-DE" dirty="0" smtClean="0"/>
              <a:t>AG Bildungsberatung St. Pölten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Anita Winge-Geringer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5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de-AT" sz="2800" b="1" dirty="0" smtClean="0"/>
              <a:t>Übersicht</a:t>
            </a:r>
            <a:r>
              <a:rPr lang="de-AT" sz="2400" b="1" dirty="0" smtClean="0"/>
              <a:t/>
            </a:r>
            <a:br>
              <a:rPr lang="de-AT" sz="2400" b="1" dirty="0" smtClean="0"/>
            </a:br>
            <a:endParaRPr lang="de-AT" sz="2400" b="1" dirty="0" smtClean="0"/>
          </a:p>
          <a:p>
            <a:pPr lvl="0">
              <a:buFont typeface="+mj-lt"/>
              <a:buAutoNum type="arabicPeriod"/>
            </a:pPr>
            <a:r>
              <a:rPr lang="de-AT" sz="2400" dirty="0" smtClean="0"/>
              <a:t>„NÖ Masterplan für Naturwissenschaft und Technik“ </a:t>
            </a:r>
          </a:p>
          <a:p>
            <a:pPr marL="0" lvl="0" indent="0">
              <a:buNone/>
            </a:pPr>
            <a:r>
              <a:rPr lang="de-AT" sz="2400" dirty="0" smtClean="0"/>
              <a:t> </a:t>
            </a:r>
            <a:r>
              <a:rPr lang="de-AT" sz="2400" dirty="0"/>
              <a:t> </a:t>
            </a:r>
            <a:r>
              <a:rPr lang="de-AT" sz="2400" dirty="0" smtClean="0"/>
              <a:t>     Hintergrund und Projektbeschreibung</a:t>
            </a:r>
            <a:br>
              <a:rPr lang="de-AT" sz="2400" dirty="0" smtClean="0"/>
            </a:br>
            <a:endParaRPr lang="de-AT" sz="2400" dirty="0" smtClean="0"/>
          </a:p>
          <a:p>
            <a:pPr lvl="0">
              <a:buNone/>
            </a:pPr>
            <a:r>
              <a:rPr lang="de-AT" sz="2400" dirty="0" smtClean="0"/>
              <a:t>	 Spezielle Masterplan-Teilmaßnahmen:</a:t>
            </a:r>
            <a:br>
              <a:rPr lang="de-AT" sz="2400" dirty="0" smtClean="0"/>
            </a:br>
            <a:r>
              <a:rPr lang="de-AT" sz="2400" dirty="0" smtClean="0"/>
              <a:t>„</a:t>
            </a:r>
            <a:r>
              <a:rPr lang="de-AT" sz="2400" dirty="0"/>
              <a:t>Science goes school</a:t>
            </a:r>
            <a:r>
              <a:rPr lang="de-AT" sz="2400" dirty="0" smtClean="0"/>
              <a:t>“</a:t>
            </a:r>
            <a:br>
              <a:rPr lang="de-AT" sz="2400" dirty="0" smtClean="0"/>
            </a:br>
            <a:r>
              <a:rPr lang="de-AT" sz="2400" dirty="0" smtClean="0"/>
              <a:t>„</a:t>
            </a:r>
            <a:r>
              <a:rPr lang="de-AT" sz="2400" dirty="0"/>
              <a:t>Science Days</a:t>
            </a:r>
            <a:r>
              <a:rPr lang="de-AT" sz="2400" dirty="0" smtClean="0"/>
              <a:t>“</a:t>
            </a:r>
            <a:br>
              <a:rPr lang="de-AT" sz="2400" dirty="0" smtClean="0"/>
            </a:br>
            <a:r>
              <a:rPr lang="de-AT" sz="2400" dirty="0" smtClean="0"/>
              <a:t>„</a:t>
            </a:r>
            <a:r>
              <a:rPr lang="de-AT" sz="2400" dirty="0"/>
              <a:t>Jugend entdeckt Wirtschaft/Technologie</a:t>
            </a:r>
            <a:r>
              <a:rPr lang="de-AT" sz="2400" dirty="0" smtClean="0"/>
              <a:t>“</a:t>
            </a:r>
            <a:br>
              <a:rPr lang="de-AT" sz="2400" dirty="0" smtClean="0"/>
            </a:br>
            <a:endParaRPr lang="de-AT" sz="2400" dirty="0" smtClean="0"/>
          </a:p>
          <a:p>
            <a:pPr marL="457200" indent="-457200">
              <a:buNone/>
            </a:pPr>
            <a:r>
              <a:rPr lang="de-AT" sz="2400" dirty="0" smtClean="0"/>
              <a:t>2.    Bildungsatlas </a:t>
            </a:r>
            <a:r>
              <a:rPr lang="de-AT" sz="2400" dirty="0"/>
              <a:t>Niederösterreich (seit 2001</a:t>
            </a:r>
            <a:r>
              <a:rPr lang="de-AT" sz="2400" dirty="0" smtClean="0"/>
              <a:t>)</a:t>
            </a:r>
            <a:br>
              <a:rPr lang="de-AT" sz="2400" dirty="0" smtClean="0"/>
            </a:br>
            <a:endParaRPr lang="de-AT" sz="2400" dirty="0" smtClean="0"/>
          </a:p>
          <a:p>
            <a:pPr marL="457200" indent="-457200">
              <a:buNone/>
            </a:pPr>
            <a:r>
              <a:rPr lang="de-AT" sz="2400" dirty="0" smtClean="0">
                <a:solidFill>
                  <a:schemeClr val="bg1">
                    <a:lumMod val="50000"/>
                  </a:schemeClr>
                </a:solidFill>
              </a:rPr>
              <a:t>3.    ÖAW Lectures (Vortragsreihe jährlich – 2012/13 </a:t>
            </a:r>
            <a:r>
              <a:rPr lang="de-AT" sz="2400" dirty="0" err="1" smtClean="0">
                <a:solidFill>
                  <a:schemeClr val="bg1">
                    <a:lumMod val="50000"/>
                  </a:schemeClr>
                </a:solidFill>
              </a:rPr>
              <a:t>Littrow</a:t>
            </a:r>
            <a:r>
              <a:rPr lang="de-AT" sz="2400" dirty="0" smtClean="0">
                <a:solidFill>
                  <a:schemeClr val="bg1">
                    <a:lumMod val="50000"/>
                  </a:schemeClr>
                </a:solidFill>
              </a:rPr>
              <a:t> Lectures)</a:t>
            </a:r>
            <a:endParaRPr lang="de-AT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de-AT" sz="2400" dirty="0" smtClean="0"/>
          </a:p>
          <a:p>
            <a:pPr marL="0" lvl="0" indent="0">
              <a:buNone/>
            </a:pPr>
            <a:r>
              <a:rPr lang="de-AT" sz="2400" dirty="0" smtClean="0"/>
              <a:t/>
            </a:r>
            <a:br>
              <a:rPr lang="de-AT" sz="2400" dirty="0" smtClean="0"/>
            </a:br>
            <a:endParaRPr lang="de-AT" sz="2400" dirty="0"/>
          </a:p>
          <a:p>
            <a:pPr marL="0" lvl="0" indent="0">
              <a:buNone/>
            </a:pPr>
            <a:endParaRPr lang="de-AT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19.11.2012 </a:t>
            </a:r>
            <a:br>
              <a:rPr lang="de-DE" dirty="0" smtClean="0"/>
            </a:br>
            <a:r>
              <a:rPr lang="de-DE" dirty="0" smtClean="0"/>
              <a:t>AG Bildungsberatung St. Pölten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Anita Winge-Geringer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2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Netzwerkstatt - Befund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AbsolventInnenquote </a:t>
            </a:r>
            <a:r>
              <a:rPr lang="de-DE" dirty="0"/>
              <a:t>in naturwissenschaftlichen und technischen Ausbildungen </a:t>
            </a:r>
            <a:r>
              <a:rPr lang="de-DE" dirty="0" smtClean="0"/>
              <a:t>(zu) gering 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AT" dirty="0" smtClean="0"/>
              <a:t>Zielsetzung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b="1" dirty="0" smtClean="0"/>
              <a:t>Steigerung </a:t>
            </a:r>
            <a:r>
              <a:rPr lang="de-DE" b="1" dirty="0"/>
              <a:t>der Ausbildungsquote im technisch-naturwissenschaftlichen </a:t>
            </a:r>
            <a:r>
              <a:rPr lang="de-DE" b="1" dirty="0" smtClean="0"/>
              <a:t>Bereich</a:t>
            </a:r>
          </a:p>
          <a:p>
            <a:r>
              <a:rPr lang="de-AT" dirty="0" smtClean="0"/>
              <a:t>Laufzeit: 2011 bis 2013</a:t>
            </a:r>
          </a:p>
          <a:p>
            <a:r>
              <a:rPr lang="de-AT" dirty="0" smtClean="0"/>
              <a:t>12 Einzelmaßnahmen</a:t>
            </a:r>
          </a:p>
          <a:p>
            <a:r>
              <a:rPr lang="de-AT" dirty="0" smtClean="0"/>
              <a:t>Zielgruppen: Kindergarten bis Sekundarstufe II</a:t>
            </a:r>
          </a:p>
          <a:p>
            <a:endParaRPr lang="de-DE" b="1" dirty="0" smtClean="0"/>
          </a:p>
          <a:p>
            <a:pPr>
              <a:buNone/>
            </a:pP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19.11.2012 </a:t>
            </a:r>
            <a:br>
              <a:rPr lang="de-DE" dirty="0" smtClean="0"/>
            </a:br>
            <a:r>
              <a:rPr lang="de-DE" dirty="0" smtClean="0"/>
              <a:t>AG Bildungsberatung St. Pölten</a:t>
            </a:r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Anita Winge-Geringer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802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5125" y="1600200"/>
            <a:ext cx="6733749" cy="4525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19.11.2012 </a:t>
            </a:r>
            <a:br>
              <a:rPr lang="de-DE" dirty="0" smtClean="0"/>
            </a:br>
            <a:r>
              <a:rPr lang="de-DE" dirty="0" smtClean="0"/>
              <a:t>AG Bildungsberatung St. Pölten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Anita Winge-Geringer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5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43138" indent="0">
              <a:buNone/>
              <a:tabLst>
                <a:tab pos="1973263" algn="l"/>
                <a:tab pos="3321050" algn="l"/>
              </a:tabLst>
            </a:pPr>
            <a:r>
              <a:rPr lang="de-AT" sz="2400" dirty="0" smtClean="0"/>
              <a:t>Umsetzung</a:t>
            </a:r>
            <a:r>
              <a:rPr lang="de-AT" sz="2400" dirty="0"/>
              <a:t>: </a:t>
            </a:r>
            <a:endParaRPr lang="de-AT" sz="2400" dirty="0" smtClean="0"/>
          </a:p>
          <a:p>
            <a:pPr marL="2243138" indent="0">
              <a:buNone/>
              <a:tabLst>
                <a:tab pos="1973263" algn="l"/>
                <a:tab pos="3321050" algn="l"/>
              </a:tabLst>
            </a:pPr>
            <a:r>
              <a:rPr lang="de-AT" sz="2400" dirty="0" smtClean="0"/>
              <a:t>NFB </a:t>
            </a:r>
            <a:r>
              <a:rPr lang="de-AT" sz="2400" dirty="0"/>
              <a:t>in Kooperation mit ÖAW und LSR </a:t>
            </a:r>
            <a:r>
              <a:rPr lang="de-AT" sz="2400" dirty="0" smtClean="0"/>
              <a:t>NÖ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/>
              <a:t>Altersgruppe: 15 bis 19 </a:t>
            </a:r>
            <a:r>
              <a:rPr lang="de-AT" sz="2400" dirty="0" smtClean="0"/>
              <a:t>Jahre</a:t>
            </a:r>
            <a:br>
              <a:rPr lang="de-AT" sz="2400" dirty="0" smtClean="0"/>
            </a:br>
            <a:endParaRPr lang="de-AT" sz="2400" dirty="0" smtClean="0"/>
          </a:p>
          <a:p>
            <a:r>
              <a:rPr lang="de-DE" sz="2400" dirty="0" smtClean="0"/>
              <a:t>Seit 2007 pro </a:t>
            </a:r>
            <a:r>
              <a:rPr lang="de-DE" sz="2400" dirty="0"/>
              <a:t>Jahr ca. 40 Vorträge von WissenschafterInnen </a:t>
            </a:r>
            <a:r>
              <a:rPr lang="de-DE" sz="2400" dirty="0" smtClean="0"/>
              <a:t>(bzw. PraktikerInnen) an </a:t>
            </a:r>
            <a:r>
              <a:rPr lang="de-DE" sz="2400" dirty="0"/>
              <a:t>höheren Schulen in </a:t>
            </a:r>
            <a:r>
              <a:rPr lang="de-DE" sz="2400" dirty="0" smtClean="0"/>
              <a:t>Niederösterreich</a:t>
            </a:r>
          </a:p>
          <a:p>
            <a:pPr marL="0" indent="0" algn="ctr">
              <a:buNone/>
            </a:pPr>
            <a:endParaRPr lang="de-DE" sz="1700" i="1" dirty="0" smtClean="0"/>
          </a:p>
          <a:p>
            <a:pPr marL="0" indent="0" algn="ctr">
              <a:buNone/>
            </a:pPr>
            <a:r>
              <a:rPr lang="de-DE" sz="1700" i="1" dirty="0" smtClean="0"/>
              <a:t>175 Vorträge, 67 </a:t>
            </a:r>
            <a:r>
              <a:rPr lang="de-DE" sz="1700" i="1" dirty="0"/>
              <a:t>Schulen </a:t>
            </a:r>
            <a:r>
              <a:rPr lang="de-DE" sz="1700" i="1" dirty="0" smtClean="0"/>
              <a:t>(112 </a:t>
            </a:r>
            <a:r>
              <a:rPr lang="de-DE" sz="1700" i="1" dirty="0"/>
              <a:t>AHS, </a:t>
            </a:r>
            <a:r>
              <a:rPr lang="de-DE" sz="1700" i="1" dirty="0" smtClean="0"/>
              <a:t>63 </a:t>
            </a:r>
            <a:r>
              <a:rPr lang="de-DE" sz="1700" i="1" dirty="0"/>
              <a:t>BHS), </a:t>
            </a:r>
            <a:r>
              <a:rPr lang="de-DE" sz="1700" i="1" dirty="0" smtClean="0"/>
              <a:t>51 </a:t>
            </a:r>
            <a:r>
              <a:rPr lang="de-DE" sz="1700" i="1" dirty="0"/>
              <a:t>Vortragende </a:t>
            </a:r>
            <a:r>
              <a:rPr lang="de-DE" sz="1700" i="1" dirty="0" smtClean="0"/>
              <a:t/>
            </a:r>
            <a:br>
              <a:rPr lang="de-DE" sz="1700" i="1" dirty="0" smtClean="0"/>
            </a:br>
            <a:r>
              <a:rPr lang="de-DE" sz="1700" i="1" dirty="0" smtClean="0"/>
              <a:t>(34 Naturwissenschaften/Technik</a:t>
            </a:r>
            <a:r>
              <a:rPr lang="de-DE" sz="1700" i="1" dirty="0"/>
              <a:t>, 10 </a:t>
            </a:r>
            <a:r>
              <a:rPr lang="de-DE" sz="1700" i="1" dirty="0" smtClean="0"/>
              <a:t>Sozialwissenschaften, 7 Geisteswissenschaften) </a:t>
            </a:r>
            <a:br>
              <a:rPr lang="de-DE" sz="1700" i="1" dirty="0" smtClean="0"/>
            </a:br>
            <a:r>
              <a:rPr lang="de-DE" sz="1700" i="1" dirty="0" smtClean="0"/>
              <a:t>Insgesamt mehr </a:t>
            </a:r>
            <a:r>
              <a:rPr lang="de-DE" sz="1700" i="1" dirty="0"/>
              <a:t>als 9.000 </a:t>
            </a:r>
            <a:r>
              <a:rPr lang="de-DE" sz="1700" i="1" dirty="0" smtClean="0"/>
              <a:t>SchülerInnen</a:t>
            </a:r>
          </a:p>
          <a:p>
            <a:pPr marL="0" indent="0" algn="ctr">
              <a:buNone/>
            </a:pPr>
            <a:endParaRPr lang="de-DE" sz="1700" i="1" dirty="0" smtClean="0"/>
          </a:p>
          <a:p>
            <a:r>
              <a:rPr lang="de-DE" sz="2400" dirty="0" smtClean="0"/>
              <a:t>Zielgruppe: SchülerInnen ab </a:t>
            </a:r>
            <a:r>
              <a:rPr lang="de-DE" sz="2400" dirty="0"/>
              <a:t>16 Jahren an AHS und </a:t>
            </a:r>
            <a:r>
              <a:rPr lang="de-DE" sz="2400" dirty="0" smtClean="0"/>
              <a:t>BHS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Ziele: Was „macht“ Wissenschaft, Wege in die Wissenschaft, Arbeitsalltag und Biografie der Vortragenden, Motivation zur Selbstreflexion (Interessen, Talente, Möglichkeiten)</a:t>
            </a:r>
            <a:endParaRPr lang="de-AT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1368153" cy="9731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19.11.2012 </a:t>
            </a:r>
            <a:br>
              <a:rPr lang="de-DE" dirty="0" smtClean="0"/>
            </a:br>
            <a:r>
              <a:rPr lang="de-DE" dirty="0" smtClean="0"/>
              <a:t>AG Bildungsberatung Baden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Anita Winge-Geringer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758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de-AT" b="1" dirty="0"/>
              <a:t>Science Days </a:t>
            </a:r>
            <a:r>
              <a:rPr lang="de-AT" sz="2000" b="1" dirty="0"/>
              <a:t/>
            </a:r>
            <a:br>
              <a:rPr lang="de-AT" sz="2000" b="1" dirty="0"/>
            </a:br>
            <a:r>
              <a:rPr lang="de-AT" sz="2000" dirty="0"/>
              <a:t>Umsetzung: ecoplus; Altersgruppe: 15 bis 19 </a:t>
            </a:r>
            <a:r>
              <a:rPr lang="de-AT" sz="2000" dirty="0" smtClean="0"/>
              <a:t>Jahre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de-DE" sz="2000" dirty="0" smtClean="0"/>
              <a:t>Juni 2012: An </a:t>
            </a:r>
            <a:r>
              <a:rPr lang="de-DE" sz="2000" dirty="0"/>
              <a:t>den NÖ Technopolstandorten wird SchülerInnen auf </a:t>
            </a:r>
            <a:r>
              <a:rPr lang="de-DE" sz="2000" dirty="0" smtClean="0"/>
              <a:t>Wissenswanderwegen das Forschungsspektrum an den Technopolen nähergebracht. </a:t>
            </a:r>
            <a:r>
              <a:rPr lang="de-DE" sz="2000" dirty="0"/>
              <a:t>In Kleingruppen werden mit den SchülerInnen Experimente durchgeführt</a:t>
            </a:r>
            <a:r>
              <a:rPr lang="de-DE" sz="2000" dirty="0" smtClean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de-DE" sz="2000" dirty="0" smtClean="0"/>
              <a:t>Für Science Days 2013 läuft noch die Planung</a:t>
            </a:r>
            <a:endParaRPr lang="de-AT" sz="2000" dirty="0"/>
          </a:p>
          <a:p>
            <a:pPr marL="342900" lvl="1" indent="-342900">
              <a:buFont typeface="Arial" pitchFamily="34" charset="0"/>
              <a:buChar char="•"/>
            </a:pPr>
            <a:endParaRPr lang="de-DE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de-DE" sz="2000" dirty="0" smtClean="0"/>
              <a:t>2011: Universitäts- </a:t>
            </a:r>
            <a:r>
              <a:rPr lang="de-DE" sz="2000" dirty="0"/>
              <a:t>und Forschungszentrum </a:t>
            </a:r>
            <a:r>
              <a:rPr lang="de-DE" sz="2000" dirty="0" smtClean="0"/>
              <a:t>Tulln: </a:t>
            </a:r>
          </a:p>
          <a:p>
            <a:pPr marL="342900" lvl="1" indent="-342900">
              <a:buNone/>
            </a:pPr>
            <a:r>
              <a:rPr lang="de-DE" sz="2000" b="1" dirty="0" smtClean="0"/>
              <a:t>	"</a:t>
            </a:r>
            <a:r>
              <a:rPr lang="de-DE" sz="2000" b="1" dirty="0" err="1" smtClean="0"/>
              <a:t>Enjoy</a:t>
            </a:r>
            <a:r>
              <a:rPr lang="de-DE" sz="2000" b="1" dirty="0" smtClean="0"/>
              <a:t> </a:t>
            </a:r>
            <a:r>
              <a:rPr lang="de-DE" sz="2000" b="1" dirty="0"/>
              <a:t>Science – der Niederösterreichische Forschungsparcours" </a:t>
            </a:r>
            <a:r>
              <a:rPr lang="de-DE" sz="2000" dirty="0" smtClean="0"/>
              <a:t>für 13- </a:t>
            </a:r>
            <a:r>
              <a:rPr lang="de-DE" sz="2000" dirty="0"/>
              <a:t>bis </a:t>
            </a:r>
            <a:r>
              <a:rPr lang="de-DE" sz="2000" dirty="0" smtClean="0"/>
              <a:t>17-jährige </a:t>
            </a:r>
            <a:r>
              <a:rPr lang="de-DE" sz="2000" dirty="0"/>
              <a:t>SchülerInnen aus AHS und </a:t>
            </a:r>
            <a:r>
              <a:rPr lang="de-DE" sz="2000" dirty="0" smtClean="0"/>
              <a:t>HTL (voraussichtlich wieder im Herbst 2013)</a:t>
            </a:r>
          </a:p>
          <a:p>
            <a:pPr marL="342900" lvl="1" indent="-342900">
              <a:buNone/>
            </a:pPr>
            <a:r>
              <a:rPr lang="de-DE" sz="2000" dirty="0" smtClean="0"/>
              <a:t> 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19.11.2012 </a:t>
            </a:r>
            <a:br>
              <a:rPr lang="de-DE" dirty="0" smtClean="0"/>
            </a:br>
            <a:r>
              <a:rPr lang="de-DE" dirty="0" smtClean="0"/>
              <a:t>AG Bildungsberatung St. Pölten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Anita Winge-Geringer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86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de-AT" b="1" dirty="0"/>
              <a:t>Jugend entdeckt Wirtschaft/Technologie </a:t>
            </a:r>
            <a:br>
              <a:rPr lang="de-AT" b="1" dirty="0"/>
            </a:br>
            <a:r>
              <a:rPr lang="de-AT" sz="2400" dirty="0"/>
              <a:t>Umsetzung: NFB, </a:t>
            </a:r>
            <a:r>
              <a:rPr lang="de-AT" sz="2400" dirty="0" err="1"/>
              <a:t>ecoplus</a:t>
            </a:r>
            <a:r>
              <a:rPr lang="de-AT" sz="2400" dirty="0"/>
              <a:t>, LSR </a:t>
            </a:r>
            <a:r>
              <a:rPr lang="de-AT" sz="2400" dirty="0" smtClean="0"/>
              <a:t>NÖ</a:t>
            </a:r>
            <a:br>
              <a:rPr lang="de-AT" sz="2400" dirty="0" smtClean="0"/>
            </a:br>
            <a:r>
              <a:rPr lang="de-AT" sz="2400" dirty="0" smtClean="0"/>
              <a:t>Altersgruppe</a:t>
            </a:r>
            <a:r>
              <a:rPr lang="de-AT" sz="2400" dirty="0"/>
              <a:t>: 6 bis 19 </a:t>
            </a:r>
            <a:r>
              <a:rPr lang="de-AT" sz="2400" dirty="0" smtClean="0"/>
              <a:t>Jahre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de-DE" sz="2000" dirty="0" smtClean="0"/>
              <a:t>	NFB organisiert und unterstützt Besuche von Schulklassen bei 	innovativen niederösterreichischen Unternehmen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de-DE" sz="2000" dirty="0" smtClean="0"/>
              <a:t>	Kontakte zu Unternehmen über ecoplus und WK NÖ</a:t>
            </a:r>
            <a:endParaRPr lang="de-AT" sz="2000" dirty="0"/>
          </a:p>
          <a:p>
            <a:pPr marL="342900" lvl="1" indent="-342900">
              <a:buFont typeface="Wingdings" pitchFamily="2" charset="2"/>
              <a:buChar char="Ø"/>
            </a:pPr>
            <a:r>
              <a:rPr lang="de-AT" sz="2000" b="1" dirty="0" smtClean="0"/>
              <a:t>	Unterstützung durch NFB in Form eines Fahrtkostenzuschusses in 	Höhe von max. 330 Euro pro Schule und Jahr </a:t>
            </a:r>
            <a:r>
              <a:rPr lang="de-AT" sz="2000" dirty="0" smtClean="0"/>
              <a:t>– bestehende 	Kooperationen zwischen Schulen und Unternehmen können 	ebenfalls unterstützt werden</a:t>
            </a:r>
            <a:endParaRPr lang="de-AT" sz="2000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19.11.2012 </a:t>
            </a:r>
            <a:br>
              <a:rPr lang="de-DE" dirty="0" smtClean="0"/>
            </a:br>
            <a:r>
              <a:rPr lang="de-DE" dirty="0" smtClean="0"/>
              <a:t>AG Bildungsberatung St. Pölten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Anita Winge-Geringer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311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b="1" dirty="0" smtClean="0"/>
              <a:t>Bildungsatlas: </a:t>
            </a:r>
            <a:r>
              <a:rPr lang="de-AT" b="1" dirty="0" smtClean="0">
                <a:hlinkClick r:id="rId2"/>
              </a:rPr>
              <a:t>www.bildungsatlas.info</a:t>
            </a:r>
            <a:r>
              <a:rPr lang="de-AT" b="1" dirty="0" smtClean="0"/>
              <a:t/>
            </a:r>
            <a:br>
              <a:rPr lang="de-AT" b="1" dirty="0" smtClean="0"/>
            </a:br>
            <a:endParaRPr lang="de-AT" b="1" dirty="0" smtClean="0"/>
          </a:p>
          <a:p>
            <a:pPr>
              <a:buFont typeface="Wingdings" pitchFamily="2" charset="2"/>
              <a:buChar char="Ø"/>
            </a:pPr>
            <a:r>
              <a:rPr lang="de-AT" dirty="0" smtClean="0"/>
              <a:t>Überblick zum Bildungsangebot an AHS, BHS in NÖ inkl. Fachschwerpunkte</a:t>
            </a:r>
          </a:p>
          <a:p>
            <a:pPr>
              <a:buFont typeface="Wingdings" pitchFamily="2" charset="2"/>
              <a:buChar char="Ø"/>
            </a:pPr>
            <a:r>
              <a:rPr lang="de-AT" dirty="0" smtClean="0"/>
              <a:t>Bildungswege nach der Matura in Wien/NÖ/</a:t>
            </a:r>
            <a:r>
              <a:rPr lang="de-AT" dirty="0" err="1" smtClean="0"/>
              <a:t>Bgld</a:t>
            </a:r>
            <a:r>
              <a:rPr lang="de-AT" dirty="0" smtClean="0"/>
              <a:t>. mit inhaltlichen Schwerpunkten, regionalen Bildungskarten, Filtermöglichkeiten nach Region, Ausbildungsarten und Fachschwerpunkten</a:t>
            </a:r>
          </a:p>
          <a:p>
            <a:pPr>
              <a:buFont typeface="Wingdings" pitchFamily="2" charset="2"/>
              <a:buChar char="Ø"/>
            </a:pPr>
            <a:r>
              <a:rPr lang="de-AT" dirty="0" smtClean="0"/>
              <a:t>Kontaktinformationen</a:t>
            </a:r>
          </a:p>
          <a:p>
            <a:pPr>
              <a:buFont typeface="Wingdings" pitchFamily="2" charset="2"/>
              <a:buChar char="Ø"/>
            </a:pPr>
            <a:r>
              <a:rPr lang="de-AT" dirty="0" smtClean="0"/>
              <a:t>Printversion für SchülerInnen der Maturajahrgänge im Herbst gratis zur Verfügung gestellt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19.11.2012 </a:t>
            </a:r>
            <a:br>
              <a:rPr lang="de-DE" dirty="0" smtClean="0"/>
            </a:br>
            <a:r>
              <a:rPr lang="de-DE" dirty="0" smtClean="0"/>
              <a:t>AG Bildungsberatung St. Pölten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Anita Winge-Geringer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67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b="1" dirty="0" smtClean="0"/>
              <a:t>ÖAW Lectures</a:t>
            </a:r>
          </a:p>
          <a:p>
            <a:pPr>
              <a:buNone/>
            </a:pPr>
            <a:r>
              <a:rPr lang="de-AT" dirty="0" smtClean="0"/>
              <a:t>	</a:t>
            </a:r>
            <a:r>
              <a:rPr lang="de-AT" sz="2400" dirty="0" smtClean="0"/>
              <a:t>- jährliche Vortragsreihen renommierter WissenschaftlerInnen</a:t>
            </a:r>
          </a:p>
          <a:p>
            <a:pPr>
              <a:buNone/>
            </a:pPr>
            <a:r>
              <a:rPr lang="de-AT" dirty="0" smtClean="0"/>
              <a:t>	- </a:t>
            </a:r>
            <a:r>
              <a:rPr lang="de-AT" sz="2400" dirty="0" smtClean="0"/>
              <a:t>finden an der Universität Wien statt</a:t>
            </a:r>
          </a:p>
          <a:p>
            <a:pPr>
              <a:buNone/>
            </a:pPr>
            <a:r>
              <a:rPr lang="de-AT" sz="2400" dirty="0" smtClean="0"/>
              <a:t>	- gratis Anreise nach Wien für SchülerInnen</a:t>
            </a:r>
          </a:p>
          <a:p>
            <a:pPr>
              <a:buNone/>
            </a:pPr>
            <a:r>
              <a:rPr lang="de-AT" sz="2400" dirty="0" smtClean="0"/>
              <a:t>	</a:t>
            </a:r>
          </a:p>
          <a:p>
            <a:pPr>
              <a:buNone/>
            </a:pPr>
            <a:r>
              <a:rPr lang="de-AT" sz="2400" dirty="0" smtClean="0"/>
              <a:t>	- die Lectures 2012/13 widmen sich dem Bereich Umwelt und den Umgang mit Naturressourcen</a:t>
            </a:r>
          </a:p>
          <a:p>
            <a:pPr>
              <a:buNone/>
            </a:pPr>
            <a:r>
              <a:rPr lang="de-AT" sz="2400" dirty="0" smtClean="0"/>
              <a:t>	- Anton Kerner (1831 – 1898)</a:t>
            </a:r>
            <a:endParaRPr lang="de-AT" dirty="0" smtClean="0"/>
          </a:p>
          <a:p>
            <a:pPr>
              <a:buNone/>
            </a:pPr>
            <a:r>
              <a:rPr lang="de-AT" sz="2000" dirty="0" smtClean="0"/>
              <a:t>	</a:t>
            </a:r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19.11.2012 </a:t>
            </a:r>
            <a:br>
              <a:rPr lang="de-DE" dirty="0" smtClean="0"/>
            </a:br>
            <a:r>
              <a:rPr lang="de-DE" dirty="0" smtClean="0"/>
              <a:t>AG Bildungsberatung St. Pölten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Anita Winge-Geringer  </a:t>
            </a:r>
            <a:br>
              <a:rPr lang="de-AT" dirty="0" smtClean="0"/>
            </a:br>
            <a:r>
              <a:rPr lang="de-AT" dirty="0" smtClean="0"/>
              <a:t>(NFB Bildungskoordination)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781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Bildschirmpräsentation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Morgeditsch</dc:creator>
  <cp:lastModifiedBy>BORGDW</cp:lastModifiedBy>
  <cp:revision>121</cp:revision>
  <cp:lastPrinted>2012-04-24T12:24:33Z</cp:lastPrinted>
  <dcterms:created xsi:type="dcterms:W3CDTF">2012-03-26T12:39:11Z</dcterms:created>
  <dcterms:modified xsi:type="dcterms:W3CDTF">2012-11-19T07:55:49Z</dcterms:modified>
</cp:coreProperties>
</file>