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7" r:id="rId3"/>
    <p:sldId id="270" r:id="rId4"/>
    <p:sldId id="272" r:id="rId5"/>
    <p:sldId id="257" r:id="rId6"/>
    <p:sldId id="262" r:id="rId7"/>
    <p:sldId id="258" r:id="rId8"/>
    <p:sldId id="259" r:id="rId9"/>
    <p:sldId id="260" r:id="rId10"/>
    <p:sldId id="263" r:id="rId11"/>
    <p:sldId id="264" r:id="rId12"/>
    <p:sldId id="265" r:id="rId13"/>
    <p:sldId id="269" r:id="rId14"/>
    <p:sldId id="268" r:id="rId15"/>
    <p:sldId id="261" r:id="rId16"/>
    <p:sldId id="273" r:id="rId17"/>
    <p:sldId id="276" r:id="rId18"/>
    <p:sldId id="266" r:id="rId1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851D3-43E6-4FA8-BABC-D29A7C3BC924}" type="datetimeFigureOut">
              <a:rPr lang="de-AT" smtClean="0"/>
              <a:pPr/>
              <a:t>25.04.2012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8369B-F0B7-432D-9F5C-182CBC8CB9DB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6891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FFEC8-5887-4739-A9E9-E13EF05EDB0B}" type="datetimeFigureOut">
              <a:rPr lang="de-AT" smtClean="0"/>
              <a:pPr/>
              <a:t>25.04.2012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9938B-B8E0-477C-A143-595369C3016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782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0705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721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328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283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708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240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449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593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607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906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154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6200"/>
                    </a14:imgEffect>
                    <a14:imgEffect>
                      <a14:saturation sat="81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03548"/>
            <a:ext cx="8208000" cy="106894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468878" y="288000"/>
            <a:ext cx="4263362" cy="108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0AB1-2A16-4FAD-9782-EA488B5562D7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862542"/>
            <a:ext cx="1836000" cy="50995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1" lon="1938000" rev="20712002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9808"/>
            <a:ext cx="1943760" cy="66273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1" lon="1938000" rev="20712002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62987"/>
            <a:ext cx="1761427" cy="950068"/>
          </a:xfrm>
          <a:prstGeom prst="rect">
            <a:avLst/>
          </a:prstGeom>
          <a:scene3d>
            <a:camera prst="perspectiveContrastingRightFacing" fov="1800000">
              <a:rot lat="238818" lon="20114993" rev="106839"/>
            </a:camera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8840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noFill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ldungsatlas.info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ldungsatlas.inf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rungbrett.or.at/fitwien.shtml" TargetMode="External"/><Relationship Id="rId3" Type="http://schemas.openxmlformats.org/officeDocument/2006/relationships/hyperlink" Target="http://www.noe-fb.at/DE/Die%20N%c3%96%20Forschungs-%20und%20Bildun6/N%c3%96%20Masterplan/N%c3%96+Masterplan+f%c3%bcr+Naturwissenschaft+und+Technik.aspx" TargetMode="External"/><Relationship Id="rId7" Type="http://schemas.openxmlformats.org/officeDocument/2006/relationships/hyperlink" Target="http://bobi.lsr-noe.gv.at/" TargetMode="External"/><Relationship Id="rId2" Type="http://schemas.openxmlformats.org/officeDocument/2006/relationships/hyperlink" Target="http://www.noe-fb.at/DE/Die%20N&#214;%20Forschungs-%20und%20Bildun6/Die%20N&#214;%20Forschungs-%20und%20BildungsgesmbH%20(NFB).aspx?&amp;jsCheckDone=true&amp;hasJs=tr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plus.at/de/ecoplus/technologie-forschung/technopolprogramm" TargetMode="External"/><Relationship Id="rId5" Type="http://schemas.openxmlformats.org/officeDocument/2006/relationships/hyperlink" Target="http://www.noe-fb.at/DE/Bildungsatlas%20online/Willkommen+in+Deiner+Zukunft.aspx" TargetMode="External"/><Relationship Id="rId4" Type="http://schemas.openxmlformats.org/officeDocument/2006/relationships/hyperlink" Target="http://www.noe-fb.at/DE/Die%20N%c3%96%20Forschungs-%20und%20Bildun6/Science%20Goes%20School/Science+Goes+School.aspx" TargetMode="External"/><Relationship Id="rId9" Type="http://schemas.openxmlformats.org/officeDocument/2006/relationships/hyperlink" Target="mailto:w.morgeditsch@noe-fb.a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20880" cy="3721968"/>
          </a:xfrm>
        </p:spPr>
        <p:txBody>
          <a:bodyPr>
            <a:normAutofit fontScale="85000" lnSpcReduction="20000"/>
          </a:bodyPr>
          <a:lstStyle/>
          <a:p>
            <a:r>
              <a:rPr lang="de-AT" dirty="0" smtClean="0"/>
              <a:t>Wolfgang Morgeditsch</a:t>
            </a:r>
          </a:p>
          <a:p>
            <a:r>
              <a:rPr lang="de-AT" dirty="0" smtClean="0"/>
              <a:t>NÖ Forschungs- und </a:t>
            </a:r>
            <a:r>
              <a:rPr lang="de-AT" dirty="0" err="1" smtClean="0"/>
              <a:t>Bildungsges</a:t>
            </a:r>
            <a:r>
              <a:rPr lang="de-AT" dirty="0" smtClean="0"/>
              <a:t>. m.b.H. (NFB)</a:t>
            </a:r>
          </a:p>
          <a:p>
            <a:endParaRPr lang="de-AT" b="1" dirty="0" smtClean="0">
              <a:solidFill>
                <a:schemeClr val="tx1"/>
              </a:solidFill>
            </a:endParaRPr>
          </a:p>
          <a:p>
            <a:r>
              <a:rPr lang="de-AT" b="1" dirty="0" smtClean="0">
                <a:solidFill>
                  <a:schemeClr val="tx1"/>
                </a:solidFill>
              </a:rPr>
              <a:t>NÖ Masterplan für </a:t>
            </a:r>
            <a:br>
              <a:rPr lang="de-AT" b="1" dirty="0" smtClean="0">
                <a:solidFill>
                  <a:schemeClr val="tx1"/>
                </a:solidFill>
              </a:rPr>
            </a:br>
            <a:r>
              <a:rPr lang="de-AT" b="1" dirty="0" smtClean="0">
                <a:solidFill>
                  <a:schemeClr val="tx1"/>
                </a:solidFill>
              </a:rPr>
              <a:t>Naturwissenschaft und Technik </a:t>
            </a:r>
            <a:br>
              <a:rPr lang="de-AT" b="1" dirty="0" smtClean="0">
                <a:solidFill>
                  <a:schemeClr val="tx1"/>
                </a:solidFill>
              </a:rPr>
            </a:br>
            <a:r>
              <a:rPr lang="de-AT" b="1" dirty="0" smtClean="0">
                <a:solidFill>
                  <a:schemeClr val="tx1"/>
                </a:solidFill>
              </a:rPr>
              <a:t>(2011 bis 2013)</a:t>
            </a:r>
            <a:br>
              <a:rPr lang="de-AT" b="1" dirty="0" smtClean="0">
                <a:solidFill>
                  <a:schemeClr val="tx1"/>
                </a:solidFill>
              </a:rPr>
            </a:br>
            <a:endParaRPr lang="de-AT" b="1" dirty="0" smtClean="0">
              <a:solidFill>
                <a:schemeClr val="tx1"/>
              </a:solidFill>
            </a:endParaRPr>
          </a:p>
          <a:p>
            <a:r>
              <a:rPr lang="de-AT" b="1" dirty="0" smtClean="0">
                <a:solidFill>
                  <a:schemeClr val="tx1"/>
                </a:solidFill>
              </a:rPr>
              <a:t>Bildungsatlas Niederösterreich </a:t>
            </a:r>
            <a:br>
              <a:rPr lang="de-AT" b="1" dirty="0" smtClean="0">
                <a:solidFill>
                  <a:schemeClr val="tx1"/>
                </a:solidFill>
              </a:rPr>
            </a:br>
            <a:r>
              <a:rPr lang="de-AT" b="1" dirty="0" smtClean="0">
                <a:solidFill>
                  <a:schemeClr val="tx1"/>
                </a:solidFill>
              </a:rPr>
              <a:t>(seit 2001)</a:t>
            </a:r>
          </a:p>
          <a:p>
            <a:endParaRPr lang="de-AT" dirty="0"/>
          </a:p>
          <a:p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 smtClean="0"/>
              <a:t>Rückmeldungen?</a:t>
            </a:r>
          </a:p>
          <a:p>
            <a:pPr marL="0" indent="0" algn="ctr">
              <a:buNone/>
            </a:pPr>
            <a:r>
              <a:rPr lang="de-AT" dirty="0" smtClean="0"/>
              <a:t>Ideen?</a:t>
            </a:r>
          </a:p>
          <a:p>
            <a:pPr marL="0" indent="0" algn="ctr">
              <a:buNone/>
            </a:pPr>
            <a:r>
              <a:rPr lang="de-AT" dirty="0" smtClean="0"/>
              <a:t>Verbesserungsvorschläge?</a:t>
            </a:r>
          </a:p>
          <a:p>
            <a:pPr marL="0" indent="0" algn="ctr">
              <a:buNone/>
            </a:pPr>
            <a:r>
              <a:rPr lang="de-AT" dirty="0" smtClean="0"/>
              <a:t>Wünsche?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51" y="1916832"/>
            <a:ext cx="1727809" cy="1228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410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de-AT" sz="2000" b="1" dirty="0"/>
              <a:t>Science Days </a:t>
            </a:r>
            <a:br>
              <a:rPr lang="de-AT" sz="2000" b="1" dirty="0"/>
            </a:br>
            <a:r>
              <a:rPr lang="de-AT" sz="2000" dirty="0"/>
              <a:t>Umsetzung: </a:t>
            </a:r>
            <a:r>
              <a:rPr lang="de-AT" sz="2000" dirty="0" err="1"/>
              <a:t>ecoplus</a:t>
            </a:r>
            <a:r>
              <a:rPr lang="de-AT" sz="2000" dirty="0"/>
              <a:t>; Altersgruppe: 15 bis 19 </a:t>
            </a:r>
            <a:r>
              <a:rPr lang="de-AT" sz="2000" dirty="0" smtClean="0"/>
              <a:t>Jahre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de-DE" sz="2000" dirty="0" smtClean="0"/>
              <a:t>2008 – 2010: An </a:t>
            </a:r>
            <a:r>
              <a:rPr lang="de-DE" sz="2000" dirty="0"/>
              <a:t>den NÖ Technopolstandorten wird SchülerInnen auf Wissenswanderwegen das Forschungsspektrum an den Technopolen nähergebracht. In Kleingruppen werden mit den SchülerInnen Experimente durchgeführt</a:t>
            </a:r>
            <a:r>
              <a:rPr lang="de-DE" sz="2000" dirty="0" smtClean="0"/>
              <a:t>. </a:t>
            </a:r>
            <a:r>
              <a:rPr lang="de-DE" sz="2000" b="1" dirty="0" smtClean="0"/>
              <a:t>FH </a:t>
            </a:r>
            <a:r>
              <a:rPr lang="de-DE" sz="2000" b="1" dirty="0" err="1" smtClean="0"/>
              <a:t>Wr</a:t>
            </a:r>
            <a:r>
              <a:rPr lang="de-DE" sz="2000" b="1" dirty="0" smtClean="0"/>
              <a:t>. Neustadt 2008 bis 2010</a:t>
            </a:r>
            <a:endParaRPr lang="de-AT" sz="2000" b="1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de-DE" sz="2000" dirty="0" smtClean="0"/>
              <a:t>2011: Universitäts- </a:t>
            </a:r>
            <a:r>
              <a:rPr lang="de-DE" sz="2000" dirty="0"/>
              <a:t>und Forschungszentrum Tulln am 10. und 11. November </a:t>
            </a:r>
            <a:r>
              <a:rPr lang="de-DE" sz="2000" b="1" dirty="0"/>
              <a:t>"</a:t>
            </a:r>
            <a:r>
              <a:rPr lang="de-DE" sz="2000" b="1" dirty="0" err="1"/>
              <a:t>Enjoy</a:t>
            </a:r>
            <a:r>
              <a:rPr lang="de-DE" sz="2000" b="1" dirty="0"/>
              <a:t> Science – der Niederösterreichische Forschungsparcours" </a:t>
            </a:r>
            <a:r>
              <a:rPr lang="de-DE" sz="2000" dirty="0" smtClean="0"/>
              <a:t>für 13- </a:t>
            </a:r>
            <a:r>
              <a:rPr lang="de-DE" sz="2000" dirty="0"/>
              <a:t>bis </a:t>
            </a:r>
            <a:r>
              <a:rPr lang="de-DE" sz="2000" dirty="0" smtClean="0"/>
              <a:t>17-jährige </a:t>
            </a:r>
            <a:r>
              <a:rPr lang="de-DE" sz="2000" dirty="0"/>
              <a:t>SchülerInnen aus AHS und </a:t>
            </a:r>
            <a:r>
              <a:rPr lang="de-DE" sz="2000" dirty="0" smtClean="0"/>
              <a:t>HTL (voraussichtlich wieder Anf. 2013)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de-DE" sz="2000" dirty="0" smtClean="0"/>
              <a:t>2012 </a:t>
            </a:r>
            <a:r>
              <a:rPr lang="de-DE" sz="2000" dirty="0" err="1" smtClean="0"/>
              <a:t>Wr</a:t>
            </a:r>
            <a:r>
              <a:rPr lang="de-DE" sz="2000" dirty="0" smtClean="0"/>
              <a:t>. Neustadt in Planung – Informationen können bei Bedarf demnächst übermittelt werden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86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de-AT" b="1" dirty="0"/>
              <a:t>Jugend entdeckt Wirtschaft/Technologie </a:t>
            </a:r>
            <a:br>
              <a:rPr lang="de-AT" b="1" dirty="0"/>
            </a:br>
            <a:r>
              <a:rPr lang="de-AT" dirty="0"/>
              <a:t>Umsetzung: NFB, </a:t>
            </a:r>
            <a:r>
              <a:rPr lang="de-AT" dirty="0" err="1"/>
              <a:t>ecoplus</a:t>
            </a:r>
            <a:r>
              <a:rPr lang="de-AT" dirty="0"/>
              <a:t>, LSR </a:t>
            </a:r>
            <a:r>
              <a:rPr lang="de-AT" dirty="0" smtClean="0"/>
              <a:t>NÖ</a:t>
            </a:r>
            <a:br>
              <a:rPr lang="de-AT" dirty="0" smtClean="0"/>
            </a:br>
            <a:r>
              <a:rPr lang="de-AT" dirty="0" smtClean="0"/>
              <a:t>Altersgruppe</a:t>
            </a:r>
            <a:r>
              <a:rPr lang="de-AT" dirty="0"/>
              <a:t>: 6 bis 19 </a:t>
            </a:r>
            <a:r>
              <a:rPr lang="de-AT" dirty="0" smtClean="0"/>
              <a:t>Jahre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de-DE" sz="2000" dirty="0" smtClean="0"/>
              <a:t>	NFB organisiert und unterstützt Besuche von Schulklassen bei 	innovativen niederösterreichischen Unternehmen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de-DE" sz="2000" dirty="0" smtClean="0"/>
              <a:t>	Kontakte zu Unternehmen über </a:t>
            </a:r>
            <a:r>
              <a:rPr lang="de-DE" sz="2000" dirty="0" err="1" smtClean="0"/>
              <a:t>ecoplus</a:t>
            </a:r>
            <a:r>
              <a:rPr lang="de-DE" sz="2000" dirty="0" smtClean="0"/>
              <a:t> und WK NÖ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de-DE" sz="2000" dirty="0" smtClean="0"/>
              <a:t>	Koordinierung auch bereits für WS 2012/13 möglich</a:t>
            </a:r>
            <a:endParaRPr lang="de-AT" sz="2000" dirty="0"/>
          </a:p>
          <a:p>
            <a:pPr marL="342900" lvl="1" indent="-342900">
              <a:buFont typeface="Wingdings" pitchFamily="2" charset="2"/>
              <a:buChar char="Ø"/>
            </a:pPr>
            <a:r>
              <a:rPr lang="de-AT" sz="2000" b="1" dirty="0" smtClean="0"/>
              <a:t>	Unterstützung durch NFB in Form eines Fahrtkostenzuschusses in 	Höhe von max. 330 Euro pro Schule und Jahr </a:t>
            </a:r>
            <a:r>
              <a:rPr lang="de-AT" sz="2000" dirty="0" smtClean="0"/>
              <a:t>– bestehende 	Kooperationen zwischen Schulen und Unternehmen können 	ebenfalls unterstützt werden</a:t>
            </a:r>
            <a:endParaRPr lang="de-AT" sz="2000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311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 smtClean="0"/>
              <a:t>Bildungsatlas Niederösterreich (seit 2001)</a:t>
            </a:r>
          </a:p>
          <a:p>
            <a:pPr marL="0" indent="0">
              <a:buNone/>
            </a:pPr>
            <a:r>
              <a:rPr lang="de-AT" dirty="0" smtClean="0"/>
              <a:t>	Online: </a:t>
            </a:r>
            <a:r>
              <a:rPr lang="de-AT" dirty="0" smtClean="0">
                <a:hlinkClick r:id="rId2"/>
              </a:rPr>
              <a:t>www.bildungsatlas.info</a:t>
            </a:r>
            <a:r>
              <a:rPr lang="de-AT" dirty="0" smtClean="0"/>
              <a:t>	</a:t>
            </a:r>
          </a:p>
          <a:p>
            <a:r>
              <a:rPr lang="de-AT" b="1" dirty="0" smtClean="0"/>
              <a:t>Exkurs: </a:t>
            </a:r>
          </a:p>
          <a:p>
            <a:pPr marL="0" indent="0">
              <a:buNone/>
            </a:pPr>
            <a:r>
              <a:rPr lang="de-AT" dirty="0" smtClean="0"/>
              <a:t>	Studienverlauf </a:t>
            </a:r>
          </a:p>
          <a:p>
            <a:pPr marL="0" indent="0">
              <a:buNone/>
            </a:pPr>
            <a:r>
              <a:rPr lang="de-AT" dirty="0" smtClean="0"/>
              <a:t>	Studienwahlverhalten </a:t>
            </a:r>
          </a:p>
          <a:p>
            <a:pPr marL="0" indent="0">
              <a:buNone/>
            </a:pPr>
            <a:r>
              <a:rPr lang="de-AT" dirty="0" smtClean="0"/>
              <a:t>	Studienabbruch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25.04.2012 </a:t>
            </a:r>
            <a:br>
              <a:rPr lang="de-DE" smtClean="0"/>
            </a:br>
            <a:r>
              <a:rPr lang="de-DE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Wolfgang Morgeditsch  </a:t>
            </a:r>
            <a:br>
              <a:rPr lang="de-AT" smtClean="0"/>
            </a:br>
            <a:r>
              <a:rPr lang="de-AT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67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AT" b="1" dirty="0" smtClean="0"/>
              <a:t>Bildungsatlas: </a:t>
            </a:r>
            <a:r>
              <a:rPr lang="de-AT" b="1" dirty="0" smtClean="0">
                <a:hlinkClick r:id="rId2"/>
              </a:rPr>
              <a:t>www.bildungsatlas.info</a:t>
            </a:r>
            <a:r>
              <a:rPr lang="de-AT" b="1" dirty="0" smtClean="0"/>
              <a:t/>
            </a:r>
            <a:br>
              <a:rPr lang="de-AT" b="1" dirty="0" smtClean="0"/>
            </a:br>
            <a:endParaRPr lang="de-AT" b="1" dirty="0" smtClean="0"/>
          </a:p>
          <a:p>
            <a:pPr>
              <a:buFont typeface="Wingdings" pitchFamily="2" charset="2"/>
              <a:buChar char="Ø"/>
            </a:pPr>
            <a:r>
              <a:rPr lang="de-AT" dirty="0" smtClean="0"/>
              <a:t>Überblick zum Bildungsangebot an AHS, BHS in NÖ inkl. Fachschwerpunkte</a:t>
            </a:r>
          </a:p>
          <a:p>
            <a:pPr>
              <a:buFont typeface="Wingdings" pitchFamily="2" charset="2"/>
              <a:buChar char="Ø"/>
            </a:pPr>
            <a:r>
              <a:rPr lang="de-AT" dirty="0" smtClean="0"/>
              <a:t>Bildungswege nach der Matura in Wien/NÖ/</a:t>
            </a:r>
            <a:r>
              <a:rPr lang="de-AT" dirty="0" err="1" smtClean="0"/>
              <a:t>Bgld</a:t>
            </a:r>
            <a:r>
              <a:rPr lang="de-AT" dirty="0" smtClean="0"/>
              <a:t>. mit inhaltlichen Schwerpunkten, regionalen Bildungskarten, Filtermöglichkeiten nach Region, Ausbildungsarten und Fachschwerpunkten</a:t>
            </a:r>
          </a:p>
          <a:p>
            <a:pPr>
              <a:buFont typeface="Wingdings" pitchFamily="2" charset="2"/>
              <a:buChar char="Ø"/>
            </a:pPr>
            <a:r>
              <a:rPr lang="de-AT" dirty="0" smtClean="0"/>
              <a:t>Kontaktinformationen</a:t>
            </a:r>
          </a:p>
          <a:p>
            <a:pPr>
              <a:buFont typeface="Wingdings" pitchFamily="2" charset="2"/>
              <a:buChar char="Ø"/>
            </a:pPr>
            <a:r>
              <a:rPr lang="de-AT" dirty="0" smtClean="0"/>
              <a:t>Qualitätssicherung der Informationen durch Abstimmung mit LSR, pers. Kontakt mit den gelisteten Anbietern</a:t>
            </a:r>
          </a:p>
          <a:p>
            <a:pPr>
              <a:buFont typeface="Wingdings" pitchFamily="2" charset="2"/>
              <a:buChar char="Ø"/>
            </a:pPr>
            <a:r>
              <a:rPr lang="de-AT" dirty="0" smtClean="0"/>
              <a:t>Printversion (akt. Auflage: 18.000 </a:t>
            </a:r>
            <a:r>
              <a:rPr lang="de-AT" dirty="0" err="1" smtClean="0"/>
              <a:t>Stk</a:t>
            </a:r>
            <a:r>
              <a:rPr lang="de-AT" dirty="0" smtClean="0"/>
              <a:t>.) wird SchülerInnen der Maturajahrgänge im Herbst gratis zur Verfügung gestellt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25.04.2012 </a:t>
            </a:r>
            <a:br>
              <a:rPr lang="de-DE" smtClean="0"/>
            </a:br>
            <a:r>
              <a:rPr lang="de-DE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Wolfgang Morgeditsch  </a:t>
            </a:r>
            <a:br>
              <a:rPr lang="de-AT" smtClean="0"/>
            </a:br>
            <a:r>
              <a:rPr lang="de-AT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67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Links</a:t>
            </a:r>
          </a:p>
          <a:p>
            <a:pPr marL="0" indent="0">
              <a:buNone/>
            </a:pPr>
            <a:r>
              <a:rPr lang="de-AT" sz="2000" dirty="0" smtClean="0">
                <a:hlinkClick r:id="rId2"/>
              </a:rPr>
              <a:t>NÖ Forschungs- und Bildungsgesellschaft m.b.H. (NFB)</a:t>
            </a: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>
                <a:hlinkClick r:id="rId3"/>
              </a:rPr>
              <a:t>NÖ Masterplan für Naturwissenschaft und Technik</a:t>
            </a: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>
                <a:hlinkClick r:id="rId4"/>
              </a:rPr>
              <a:t>Science Goes School</a:t>
            </a: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>
                <a:hlinkClick r:id="rId5"/>
              </a:rPr>
              <a:t>Bildungsatlas online</a:t>
            </a: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>
                <a:hlinkClick r:id="rId6"/>
              </a:rPr>
              <a:t>Technopolprogramm (</a:t>
            </a:r>
            <a:r>
              <a:rPr lang="de-AT" sz="2000" dirty="0" err="1" smtClean="0">
                <a:hlinkClick r:id="rId6"/>
              </a:rPr>
              <a:t>ecoplus</a:t>
            </a:r>
            <a:r>
              <a:rPr lang="de-AT" sz="2000" dirty="0" smtClean="0">
                <a:hlinkClick r:id="rId6"/>
              </a:rPr>
              <a:t>)</a:t>
            </a: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>
                <a:hlinkClick r:id="rId7"/>
              </a:rPr>
              <a:t>Servicestelle für Individualisierung in Berufsorientierung und Bildung (LSR NÖ)</a:t>
            </a: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>
                <a:hlinkClick r:id="rId8"/>
              </a:rPr>
              <a:t>FIT Wien-NÖ-</a:t>
            </a:r>
            <a:r>
              <a:rPr lang="de-AT" sz="2000" dirty="0" err="1" smtClean="0">
                <a:hlinkClick r:id="rId8"/>
              </a:rPr>
              <a:t>Bgld</a:t>
            </a:r>
            <a:r>
              <a:rPr lang="de-AT" sz="2000" dirty="0" smtClean="0"/>
              <a:t> („Frauen in die Technik“ – Sprungbrett)</a:t>
            </a:r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>Kontakt: </a:t>
            </a:r>
            <a:r>
              <a:rPr lang="de-AT" sz="2000" dirty="0" smtClean="0">
                <a:hlinkClick r:id="rId9"/>
              </a:rPr>
              <a:t>w.morgeditsch@noe-fb.at</a:t>
            </a: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781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b="1" dirty="0" smtClean="0"/>
          </a:p>
          <a:p>
            <a:pPr marL="0" indent="0" algn="ctr">
              <a:buNone/>
            </a:pPr>
            <a:endParaRPr lang="de-AT" b="1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25.04.2012 </a:t>
            </a:r>
            <a:br>
              <a:rPr lang="de-DE" smtClean="0"/>
            </a:br>
            <a:r>
              <a:rPr lang="de-DE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Wolfgang Morgeditsch  </a:t>
            </a:r>
            <a:br>
              <a:rPr lang="de-AT" smtClean="0"/>
            </a:br>
            <a:r>
              <a:rPr lang="de-AT" smtClean="0"/>
              <a:t>(NFB Bildungskoordination)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20880" cy="495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5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25.04.2012 </a:t>
            </a:r>
            <a:br>
              <a:rPr lang="de-DE" smtClean="0"/>
            </a:br>
            <a:r>
              <a:rPr lang="de-DE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Wolfgang Morgeditsch  </a:t>
            </a:r>
            <a:br>
              <a:rPr lang="de-AT" smtClean="0"/>
            </a:br>
            <a:r>
              <a:rPr lang="de-AT" smtClean="0"/>
              <a:t>(NFB Bildungskoordination)</a:t>
            </a:r>
            <a:endParaRPr lang="de-A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351" y="1412776"/>
            <a:ext cx="783447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5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b="1" dirty="0" smtClean="0"/>
          </a:p>
          <a:p>
            <a:pPr marL="0" indent="0" algn="ctr">
              <a:buNone/>
            </a:pPr>
            <a:endParaRPr lang="de-AT" b="1" dirty="0"/>
          </a:p>
          <a:p>
            <a:pPr marL="0" indent="0" algn="ctr">
              <a:buNone/>
            </a:pP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„Das große Ziel der Bildung ist nicht Wissen, sondern Handeln“</a:t>
            </a:r>
          </a:p>
          <a:p>
            <a:pPr marL="0" indent="0" algn="ctr">
              <a:buNone/>
            </a:pP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(Herbert Spencer)</a:t>
            </a:r>
          </a:p>
          <a:p>
            <a:pPr marL="0" indent="0" algn="ctr">
              <a:buNone/>
            </a:pPr>
            <a:endParaRPr lang="de-AT" b="1" dirty="0"/>
          </a:p>
          <a:p>
            <a:pPr marL="0" indent="0" algn="ctr">
              <a:buNone/>
            </a:pPr>
            <a:r>
              <a:rPr lang="de-AT" b="1" dirty="0" smtClean="0"/>
              <a:t>Herzlichen Dank für </a:t>
            </a:r>
            <a:r>
              <a:rPr lang="de-AT" b="1" dirty="0"/>
              <a:t>Ihre </a:t>
            </a:r>
            <a:r>
              <a:rPr lang="de-AT" b="1" dirty="0" smtClean="0"/>
              <a:t>geschätzte Aufmerksamkeit</a:t>
            </a:r>
            <a:r>
              <a:rPr lang="de-AT" b="1" dirty="0"/>
              <a:t>!</a:t>
            </a: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25.04.2012 </a:t>
            </a:r>
            <a:br>
              <a:rPr lang="de-DE" smtClean="0"/>
            </a:br>
            <a:r>
              <a:rPr lang="de-DE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Mag. Wolfgang Morgeditsch  </a:t>
            </a:r>
            <a:br>
              <a:rPr lang="de-AT" smtClean="0"/>
            </a:br>
            <a:r>
              <a:rPr lang="de-AT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5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de-AT" sz="1600" b="1" dirty="0" smtClean="0"/>
              <a:t>Niederösterreichische Forschungs- und </a:t>
            </a:r>
            <a:r>
              <a:rPr lang="de-AT" sz="1600" b="1" dirty="0" err="1" smtClean="0"/>
              <a:t>Bildungsges</a:t>
            </a:r>
            <a:r>
              <a:rPr lang="de-AT" sz="1600" b="1" dirty="0" smtClean="0"/>
              <a:t>. m.b.H. (NFB) in St. Pölten:</a:t>
            </a:r>
          </a:p>
          <a:p>
            <a:r>
              <a:rPr lang="de-AT" sz="1600" dirty="0" smtClean="0"/>
              <a:t>100 % Tochtergesellschaft des Landes Niederösterreich</a:t>
            </a:r>
          </a:p>
          <a:p>
            <a:r>
              <a:rPr lang="de-AT" sz="1600" dirty="0" smtClean="0"/>
              <a:t>Weiterentwicklung und Konzeption des tertiären Bildungswesens in NÖ – Abstimmung landes- und regionalpolitischer Zielsetzungen</a:t>
            </a:r>
          </a:p>
          <a:p>
            <a:r>
              <a:rPr lang="de-AT" sz="1600" dirty="0" smtClean="0"/>
              <a:t>(Fach-)Hochschul- und Universitätswesen in NÖ</a:t>
            </a:r>
          </a:p>
          <a:p>
            <a:r>
              <a:rPr lang="de-AT" sz="1600" dirty="0" smtClean="0"/>
              <a:t>Koordinierung von Förderungen und Mitteleinsatz insb. im FH-Bereich</a:t>
            </a:r>
          </a:p>
          <a:p>
            <a:r>
              <a:rPr lang="de-AT" sz="1600" dirty="0" smtClean="0"/>
              <a:t>Vernetzung und Kooperationen von Wissenschaft und Wirtschaft</a:t>
            </a:r>
          </a:p>
          <a:p>
            <a:r>
              <a:rPr lang="de-AT" sz="1600" dirty="0" smtClean="0"/>
              <a:t>Anregung von Studien und Evaluationen im Bereich Bildung/Wissenschaft/Wirtschaft</a:t>
            </a:r>
          </a:p>
          <a:p>
            <a:r>
              <a:rPr lang="de-AT" sz="1600" dirty="0" smtClean="0"/>
              <a:t>Internationale Kooperationen</a:t>
            </a:r>
          </a:p>
          <a:p>
            <a:pPr marL="0" indent="0">
              <a:buNone/>
            </a:pPr>
            <a:r>
              <a:rPr lang="de-AT" sz="1600" b="1" dirty="0" smtClean="0"/>
              <a:t>Bsp. Aktuelle Projekte : </a:t>
            </a:r>
            <a:r>
              <a:rPr lang="de-AT" sz="1600" dirty="0" smtClean="0"/>
              <a:t>UFT Tulln (2011), PUG Krems (ab 2013), Forschungsförderung Life-Science-</a:t>
            </a:r>
            <a:r>
              <a:rPr lang="de-AT" sz="1600" dirty="0" err="1" smtClean="0"/>
              <a:t>Calls</a:t>
            </a:r>
            <a:r>
              <a:rPr lang="de-AT" sz="1600" dirty="0" smtClean="0"/>
              <a:t> (seit 2009), Projekt </a:t>
            </a:r>
            <a:r>
              <a:rPr lang="de-AT" sz="1600" dirty="0" err="1" smtClean="0"/>
              <a:t>NetPol</a:t>
            </a:r>
            <a:r>
              <a:rPr lang="de-AT" sz="1600" dirty="0" smtClean="0"/>
              <a:t> (seit 2011)</a:t>
            </a:r>
          </a:p>
          <a:p>
            <a:pPr marL="0" indent="0">
              <a:buNone/>
            </a:pPr>
            <a:endParaRPr lang="de-AT" sz="1600" b="1" dirty="0" smtClean="0"/>
          </a:p>
          <a:p>
            <a:pPr marL="0" indent="0">
              <a:buNone/>
            </a:pPr>
            <a:r>
              <a:rPr lang="de-AT" sz="1600" b="1" dirty="0" smtClean="0"/>
              <a:t>Persönliches: </a:t>
            </a:r>
          </a:p>
          <a:p>
            <a:r>
              <a:rPr lang="de-AT" sz="1600" dirty="0" smtClean="0"/>
              <a:t>Bildungs- und </a:t>
            </a:r>
            <a:r>
              <a:rPr lang="de-AT" sz="1600" dirty="0"/>
              <a:t>Hochschulforschung mit </a:t>
            </a:r>
            <a:r>
              <a:rPr lang="de-AT" sz="1600" dirty="0" smtClean="0"/>
              <a:t>rechtlich-soziologischem Fokus (z.B. Zugangsbeschränkungen zum Hochschulstudium, Studienverlauf, Studienabbruch, Sekundarbildung und Schulumwelten)</a:t>
            </a:r>
          </a:p>
          <a:p>
            <a:r>
              <a:rPr lang="de-AT" sz="1600" dirty="0" smtClean="0"/>
              <a:t>Projekte NÖ Masterplan für Naturwissenschaft und Technik und Bildungsatlas Niederösterreich</a:t>
            </a:r>
          </a:p>
          <a:p>
            <a:pPr marL="0" lvl="0" indent="0">
              <a:buNone/>
            </a:pPr>
            <a:endParaRPr lang="de-AT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25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de-AT" sz="2800" b="1" dirty="0" smtClean="0"/>
              <a:t>Übersicht</a:t>
            </a:r>
            <a:r>
              <a:rPr lang="de-AT" sz="2400" b="1" dirty="0" smtClean="0"/>
              <a:t/>
            </a:r>
            <a:br>
              <a:rPr lang="de-AT" sz="2400" b="1" dirty="0" smtClean="0"/>
            </a:br>
            <a:endParaRPr lang="de-AT" sz="2400" b="1" dirty="0" smtClean="0"/>
          </a:p>
          <a:p>
            <a:pPr lvl="0">
              <a:buFont typeface="+mj-lt"/>
              <a:buAutoNum type="arabicPeriod"/>
            </a:pPr>
            <a:r>
              <a:rPr lang="de-AT" sz="2400" dirty="0" smtClean="0"/>
              <a:t>„NÖ Masterplan für Naturwissenschaft und Technik“ </a:t>
            </a:r>
            <a:br>
              <a:rPr lang="de-AT" sz="2400" dirty="0" smtClean="0"/>
            </a:br>
            <a:r>
              <a:rPr lang="de-AT" sz="2400" dirty="0" smtClean="0">
                <a:sym typeface="Wingdings" pitchFamily="2" charset="2"/>
              </a:rPr>
              <a:t></a:t>
            </a:r>
            <a:r>
              <a:rPr lang="de-AT" sz="2400" dirty="0" smtClean="0"/>
              <a:t>Hintergrund und Projektbeschreibung</a:t>
            </a:r>
            <a:br>
              <a:rPr lang="de-AT" sz="2400" dirty="0" smtClean="0"/>
            </a:br>
            <a:endParaRPr lang="de-AT" sz="2400" dirty="0" smtClean="0"/>
          </a:p>
          <a:p>
            <a:pPr lvl="0">
              <a:buFont typeface="+mj-lt"/>
              <a:buAutoNum type="arabicPeriod"/>
            </a:pPr>
            <a:r>
              <a:rPr lang="de-AT" sz="2400" dirty="0" smtClean="0"/>
              <a:t>FIT Wien-NÖ-</a:t>
            </a:r>
            <a:r>
              <a:rPr lang="de-AT" sz="2400" dirty="0" err="1" smtClean="0"/>
              <a:t>Bgld</a:t>
            </a:r>
            <a:r>
              <a:rPr lang="de-AT" sz="2400" dirty="0" smtClean="0"/>
              <a:t>.: Mag. Claudia Frick</a:t>
            </a:r>
            <a:br>
              <a:rPr lang="de-AT" sz="2400" dirty="0" smtClean="0"/>
            </a:br>
            <a:endParaRPr lang="de-AT" sz="2400" dirty="0" smtClean="0"/>
          </a:p>
          <a:p>
            <a:pPr lvl="0">
              <a:buFont typeface="+mj-lt"/>
              <a:buAutoNum type="arabicPeriod"/>
            </a:pPr>
            <a:r>
              <a:rPr lang="de-AT" sz="2400" dirty="0" smtClean="0"/>
              <a:t>Spezielle Masterplan-Teilmaßnahmen </a:t>
            </a:r>
            <a:br>
              <a:rPr lang="de-AT" sz="2400" dirty="0" smtClean="0"/>
            </a:br>
            <a:r>
              <a:rPr lang="de-AT" sz="2400" dirty="0" smtClean="0">
                <a:sym typeface="Wingdings" pitchFamily="2" charset="2"/>
              </a:rPr>
              <a:t></a:t>
            </a:r>
            <a:r>
              <a:rPr lang="de-AT" sz="2400" dirty="0" smtClean="0"/>
              <a:t>„</a:t>
            </a:r>
            <a:r>
              <a:rPr lang="de-AT" sz="2400" dirty="0"/>
              <a:t>Science </a:t>
            </a:r>
            <a:r>
              <a:rPr lang="de-AT" sz="2400" dirty="0" err="1"/>
              <a:t>goes</a:t>
            </a:r>
            <a:r>
              <a:rPr lang="de-AT" sz="2400" dirty="0"/>
              <a:t> </a:t>
            </a:r>
            <a:r>
              <a:rPr lang="de-AT" sz="2400" dirty="0" err="1"/>
              <a:t>school</a:t>
            </a:r>
            <a:r>
              <a:rPr lang="de-AT" sz="2400" dirty="0" smtClean="0"/>
              <a:t>“</a:t>
            </a:r>
            <a:br>
              <a:rPr lang="de-AT" sz="2400" dirty="0" smtClean="0"/>
            </a:br>
            <a:r>
              <a:rPr lang="de-AT" sz="2400" dirty="0" smtClean="0">
                <a:sym typeface="Wingdings" pitchFamily="2" charset="2"/>
              </a:rPr>
              <a:t></a:t>
            </a:r>
            <a:r>
              <a:rPr lang="de-AT" sz="2400" dirty="0" smtClean="0"/>
              <a:t>„</a:t>
            </a:r>
            <a:r>
              <a:rPr lang="de-AT" sz="2400" dirty="0"/>
              <a:t>Science Days</a:t>
            </a:r>
            <a:r>
              <a:rPr lang="de-AT" sz="2400" dirty="0" smtClean="0"/>
              <a:t>“</a:t>
            </a:r>
            <a:br>
              <a:rPr lang="de-AT" sz="2400" dirty="0" smtClean="0"/>
            </a:br>
            <a:r>
              <a:rPr lang="de-AT" sz="2400" dirty="0" smtClean="0">
                <a:sym typeface="Wingdings" pitchFamily="2" charset="2"/>
              </a:rPr>
              <a:t></a:t>
            </a:r>
            <a:r>
              <a:rPr lang="de-AT" sz="2400" dirty="0" smtClean="0"/>
              <a:t>„</a:t>
            </a:r>
            <a:r>
              <a:rPr lang="de-AT" sz="2400" dirty="0"/>
              <a:t>Jugend entdeckt Wirtschaft/Technologie</a:t>
            </a:r>
            <a:r>
              <a:rPr lang="de-AT" sz="2400" dirty="0" smtClean="0"/>
              <a:t>“</a:t>
            </a:r>
            <a:br>
              <a:rPr lang="de-AT" sz="2400" dirty="0" smtClean="0"/>
            </a:br>
            <a:endParaRPr lang="de-AT" sz="24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de-AT" sz="2400" dirty="0"/>
              <a:t>Bildungsatlas Niederösterreich (seit 2001</a:t>
            </a:r>
            <a:r>
              <a:rPr lang="de-AT" sz="2400" dirty="0" smtClean="0"/>
              <a:t>)</a:t>
            </a:r>
            <a:br>
              <a:rPr lang="de-AT" sz="2400" dirty="0" smtClean="0"/>
            </a:br>
            <a:endParaRPr lang="de-AT" sz="24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de-AT" sz="2400" dirty="0" smtClean="0">
                <a:solidFill>
                  <a:schemeClr val="bg1">
                    <a:lumMod val="50000"/>
                  </a:schemeClr>
                </a:solidFill>
              </a:rPr>
              <a:t>ÖAW Lectures (Vortragsreihe jährlich – 2011/12 </a:t>
            </a:r>
            <a:r>
              <a:rPr lang="de-AT" sz="2400" dirty="0" err="1" smtClean="0">
                <a:solidFill>
                  <a:schemeClr val="bg1">
                    <a:lumMod val="50000"/>
                  </a:schemeClr>
                </a:solidFill>
              </a:rPr>
              <a:t>Littrow</a:t>
            </a:r>
            <a:r>
              <a:rPr lang="de-AT" sz="2400" dirty="0" smtClean="0">
                <a:solidFill>
                  <a:schemeClr val="bg1">
                    <a:lumMod val="50000"/>
                  </a:schemeClr>
                </a:solidFill>
              </a:rPr>
              <a:t> Lectures)</a:t>
            </a:r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de-AT" sz="2400" dirty="0" smtClean="0"/>
          </a:p>
          <a:p>
            <a:pPr marL="0" lvl="0" indent="0">
              <a:buNone/>
            </a:pPr>
            <a:r>
              <a:rPr lang="de-AT" sz="2400" dirty="0" smtClean="0"/>
              <a:t/>
            </a:r>
            <a:br>
              <a:rPr lang="de-AT" sz="2400" dirty="0" smtClean="0"/>
            </a:br>
            <a:endParaRPr lang="de-AT" sz="2400" dirty="0"/>
          </a:p>
          <a:p>
            <a:pPr marL="0" lvl="0" indent="0">
              <a:buNone/>
            </a:pPr>
            <a:endParaRPr lang="de-AT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2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16832"/>
            <a:ext cx="4176464" cy="1633639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755576" y="393305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Entwicklung: Netzwerkstatt f. Bildungs- und Qualifikationsbedarf NÖ 2007 </a:t>
            </a:r>
            <a:r>
              <a:rPr lang="de-AT" dirty="0" smtClean="0"/>
              <a:t>(Themenbereich </a:t>
            </a:r>
            <a:r>
              <a:rPr lang="de-AT" dirty="0"/>
              <a:t>Demografie und Arbeitsmarkt </a:t>
            </a:r>
            <a:r>
              <a:rPr lang="de-AT" dirty="0" smtClean="0"/>
              <a:t>)</a:t>
            </a:r>
          </a:p>
          <a:p>
            <a:pPr algn="ctr"/>
            <a:r>
              <a:rPr lang="de-AT" dirty="0" smtClean="0"/>
              <a:t>Regierungsbeschluss: Oktober 2010</a:t>
            </a:r>
          </a:p>
          <a:p>
            <a:pPr algn="ctr"/>
            <a:r>
              <a:rPr lang="de-AT" dirty="0" smtClean="0"/>
              <a:t>Laufzeit: 2011 bis 2013</a:t>
            </a:r>
          </a:p>
          <a:p>
            <a:pPr algn="ctr"/>
            <a:r>
              <a:rPr lang="de-AT" dirty="0" smtClean="0"/>
              <a:t>12 Einzelmaßnahmen</a:t>
            </a:r>
          </a:p>
          <a:p>
            <a:pPr algn="ctr"/>
            <a:r>
              <a:rPr lang="de-AT" dirty="0" smtClean="0"/>
              <a:t>Zielgruppen: Kindergarten bis Sekundarstufe II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23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Netzwerkstatt - Befund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AbsolventInnenquote</a:t>
            </a:r>
            <a:r>
              <a:rPr lang="de-DE" dirty="0" smtClean="0"/>
              <a:t> </a:t>
            </a:r>
            <a:r>
              <a:rPr lang="de-DE" dirty="0"/>
              <a:t>in naturwissenschaftlichen und technischen Ausbildungen </a:t>
            </a:r>
            <a:r>
              <a:rPr lang="de-DE" dirty="0" smtClean="0"/>
              <a:t>(zu) gering – ähnliche Studien in Deutschland und Schweiz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AT" dirty="0" smtClean="0"/>
              <a:t>Zielsetzung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b="1" dirty="0" smtClean="0"/>
              <a:t>Steigerung </a:t>
            </a:r>
            <a:r>
              <a:rPr lang="de-DE" b="1" dirty="0"/>
              <a:t>der Ausbildungsquote im technisch-naturwissenschaftlichen </a:t>
            </a:r>
            <a:r>
              <a:rPr lang="de-DE" b="1" dirty="0" smtClean="0"/>
              <a:t>Bereich</a:t>
            </a:r>
          </a:p>
          <a:p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Bewusstseinsbildung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3136"/>
            <a:ext cx="1741190" cy="12303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802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Vorgehensweise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 smtClean="0"/>
              <a:t>2008: Arbeitsgruppe</a:t>
            </a:r>
          </a:p>
          <a:p>
            <a:r>
              <a:rPr lang="de-DE" dirty="0" err="1"/>
              <a:t>VertreterInnen</a:t>
            </a:r>
            <a:r>
              <a:rPr lang="de-DE" dirty="0"/>
              <a:t> niederösterreichischer </a:t>
            </a:r>
            <a:r>
              <a:rPr lang="de-DE" dirty="0" smtClean="0"/>
              <a:t>Unternehmen</a:t>
            </a:r>
          </a:p>
          <a:p>
            <a:r>
              <a:rPr lang="de-DE" dirty="0" smtClean="0"/>
              <a:t>Verantwortliche von </a:t>
            </a:r>
            <a:r>
              <a:rPr lang="de-DE" dirty="0"/>
              <a:t>Bildungsträgern (Fachhochschulen, TU Wien), </a:t>
            </a:r>
            <a:r>
              <a:rPr lang="de-DE" dirty="0" smtClean="0"/>
              <a:t>Landesschulrat </a:t>
            </a:r>
            <a:r>
              <a:rPr lang="de-DE" dirty="0"/>
              <a:t>für </a:t>
            </a:r>
            <a:r>
              <a:rPr lang="de-DE" dirty="0" smtClean="0"/>
              <a:t>Niederösterreich</a:t>
            </a:r>
          </a:p>
          <a:p>
            <a:r>
              <a:rPr lang="de-DE" dirty="0" smtClean="0"/>
              <a:t>Abteilung </a:t>
            </a:r>
            <a:r>
              <a:rPr lang="de-DE" dirty="0"/>
              <a:t>Kindergärten des Amtes der NÖ </a:t>
            </a:r>
            <a:r>
              <a:rPr lang="de-DE" dirty="0" smtClean="0"/>
              <a:t>Landesregierung</a:t>
            </a:r>
          </a:p>
          <a:p>
            <a:r>
              <a:rPr lang="de-DE" dirty="0" smtClean="0"/>
              <a:t>Industriellenvereinigung </a:t>
            </a:r>
          </a:p>
          <a:p>
            <a:r>
              <a:rPr lang="de-DE" dirty="0" smtClean="0"/>
              <a:t>NÖ </a:t>
            </a:r>
            <a:r>
              <a:rPr lang="de-DE" dirty="0"/>
              <a:t>Forschungs- und </a:t>
            </a:r>
            <a:r>
              <a:rPr lang="de-DE" dirty="0" err="1"/>
              <a:t>Bildungsges</a:t>
            </a:r>
            <a:r>
              <a:rPr lang="de-DE" dirty="0"/>
              <a:t>. m.b.H. </a:t>
            </a:r>
            <a:r>
              <a:rPr lang="de-DE" dirty="0" smtClean="0"/>
              <a:t>(NFB)</a:t>
            </a:r>
          </a:p>
          <a:p>
            <a:r>
              <a:rPr lang="de-DE" dirty="0" err="1" smtClean="0"/>
              <a:t>ecoplus</a:t>
            </a:r>
            <a:r>
              <a:rPr lang="de-DE" dirty="0"/>
              <a:t>. Niederösterreichs Wirtschaftsagentur GmbH </a:t>
            </a:r>
            <a:endParaRPr lang="de-DE" dirty="0" smtClean="0"/>
          </a:p>
          <a:p>
            <a:r>
              <a:rPr lang="de-DE" dirty="0" smtClean="0"/>
              <a:t>Jugendreferat </a:t>
            </a:r>
            <a:r>
              <a:rPr lang="de-DE" dirty="0"/>
              <a:t>der NÖ </a:t>
            </a:r>
            <a:r>
              <a:rPr lang="de-DE" dirty="0" smtClean="0"/>
              <a:t>Landesregierung</a:t>
            </a:r>
          </a:p>
          <a:p>
            <a:r>
              <a:rPr lang="de-DE" dirty="0" smtClean="0"/>
              <a:t>PH NOE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Maßnahmenpaket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 sz="1800" b="1" dirty="0"/>
              <a:t>Informationsinitiativen</a:t>
            </a:r>
            <a:r>
              <a:rPr lang="de-DE" sz="1800" dirty="0"/>
              <a:t> </a:t>
            </a:r>
            <a:r>
              <a:rPr lang="de-DE" sz="1800" dirty="0" smtClean="0"/>
              <a:t>Berufsorientierung</a:t>
            </a:r>
            <a:r>
              <a:rPr lang="de-DE" sz="1800" dirty="0"/>
              <a:t>, </a:t>
            </a:r>
            <a:r>
              <a:rPr lang="de-DE" sz="1800" dirty="0" smtClean="0"/>
              <a:t>Bildungsberatung </a:t>
            </a:r>
          </a:p>
          <a:p>
            <a:r>
              <a:rPr lang="de-DE" sz="1800" dirty="0" smtClean="0"/>
              <a:t>Maßnahmen </a:t>
            </a:r>
            <a:r>
              <a:rPr lang="de-DE" sz="1800" dirty="0"/>
              <a:t>zur </a:t>
            </a:r>
            <a:r>
              <a:rPr lang="de-DE" sz="1800" b="1" dirty="0"/>
              <a:t>Steigerung von Neugier und Interesse</a:t>
            </a:r>
            <a:r>
              <a:rPr lang="de-DE" sz="1800" dirty="0"/>
              <a:t> bei SchülerInnen </a:t>
            </a:r>
            <a:r>
              <a:rPr lang="de-DE" sz="1800" dirty="0" smtClean="0"/>
              <a:t>(Volksschulen </a:t>
            </a:r>
            <a:r>
              <a:rPr lang="de-DE" sz="1800" dirty="0"/>
              <a:t>bis </a:t>
            </a:r>
            <a:r>
              <a:rPr lang="de-DE" sz="1800" dirty="0" smtClean="0"/>
              <a:t>Oberstufe </a:t>
            </a:r>
            <a:r>
              <a:rPr lang="de-DE" sz="1800" dirty="0"/>
              <a:t>höherer </a:t>
            </a:r>
            <a:r>
              <a:rPr lang="de-DE" sz="1800" dirty="0" smtClean="0"/>
              <a:t>Schulen) </a:t>
            </a:r>
          </a:p>
          <a:p>
            <a:r>
              <a:rPr lang="de-DE" sz="1800" dirty="0" smtClean="0"/>
              <a:t>Initiativen </a:t>
            </a:r>
            <a:r>
              <a:rPr lang="de-DE" sz="1800" dirty="0"/>
              <a:t>zum </a:t>
            </a:r>
            <a:r>
              <a:rPr lang="de-DE" sz="1800" b="1" dirty="0"/>
              <a:t>Kennenlernen konkreter </a:t>
            </a:r>
            <a:r>
              <a:rPr lang="de-DE" sz="1800" b="1" dirty="0" smtClean="0"/>
              <a:t>Berufsmöglichkeiten</a:t>
            </a:r>
            <a:endParaRPr lang="de-DE" sz="1800" dirty="0" smtClean="0"/>
          </a:p>
          <a:p>
            <a:r>
              <a:rPr lang="de-DE" sz="1800" b="1" dirty="0" smtClean="0"/>
              <a:t>Anpassung </a:t>
            </a:r>
            <a:r>
              <a:rPr lang="de-DE" sz="1800" b="1" dirty="0"/>
              <a:t>der Ausbildung der </a:t>
            </a:r>
            <a:r>
              <a:rPr lang="de-DE" sz="1800" b="1" dirty="0" smtClean="0"/>
              <a:t>PädagogInnen </a:t>
            </a:r>
            <a:r>
              <a:rPr lang="de-DE" sz="1800" dirty="0" smtClean="0"/>
              <a:t>(Kindergärten </a:t>
            </a:r>
            <a:r>
              <a:rPr lang="de-DE" sz="1800" dirty="0"/>
              <a:t>bis </a:t>
            </a:r>
            <a:r>
              <a:rPr lang="de-DE" sz="1800" dirty="0" smtClean="0"/>
              <a:t>Sekundarstufe II) </a:t>
            </a:r>
            <a:endParaRPr lang="de-AT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446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5125" y="1600200"/>
            <a:ext cx="6733749" cy="4525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5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de-AT" sz="1600" b="1" dirty="0"/>
              <a:t>Ausbau der Weiterbildung für KindergartenpädagogInnen</a:t>
            </a:r>
            <a:r>
              <a:rPr lang="de-AT" sz="1600" dirty="0"/>
              <a:t> (2,5 bis 5 Jahre)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AT" sz="1600" b="1" dirty="0"/>
              <a:t>Neue gemeinsame Weiterbildung für KindergartenpädagogInnen und VolksschullehrerInnen</a:t>
            </a:r>
            <a:r>
              <a:rPr lang="de-AT" sz="1600" dirty="0"/>
              <a:t> (5 bis 7 Jahre)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AT" sz="1600" b="1" dirty="0"/>
              <a:t>Experimentierkartei Natur für die Volksschule</a:t>
            </a:r>
            <a:r>
              <a:rPr lang="de-AT" sz="1600" dirty="0"/>
              <a:t> (6 bis 10 Jahre)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AT" sz="1600" b="1" dirty="0"/>
              <a:t>Ausbau freiwilliger Kooperationen zwischen HTL und Volksschulen</a:t>
            </a:r>
            <a:r>
              <a:rPr lang="de-AT" sz="1600" dirty="0"/>
              <a:t> (8 bis 10 Jahre)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AT" sz="1600" b="1" dirty="0"/>
              <a:t>Physikkoffer für die Hauptschule</a:t>
            </a:r>
            <a:r>
              <a:rPr lang="de-AT" sz="1600" dirty="0"/>
              <a:t> (10 bis 14 Jahre)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AT" sz="1600" b="1" dirty="0"/>
              <a:t>Verbesserung der Berufsorientierung in der Sekundarstufe I</a:t>
            </a:r>
            <a:r>
              <a:rPr lang="de-AT" sz="1600" dirty="0"/>
              <a:t> (10 bis 14 Jahre)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AT" sz="1600" b="1" dirty="0"/>
              <a:t>Projekt SPRINT: "Schulen – Projekt – Innovation – Naturwissenschaft – Technik"</a:t>
            </a:r>
            <a:r>
              <a:rPr lang="de-AT" sz="1600" dirty="0"/>
              <a:t> </a:t>
            </a:r>
            <a:br>
              <a:rPr lang="de-AT" sz="1600" dirty="0"/>
            </a:br>
            <a:r>
              <a:rPr lang="de-AT" sz="1600" dirty="0"/>
              <a:t>(13 bis 14 Jahre)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AT" sz="1600" b="1" dirty="0"/>
              <a:t>Neue Angebote der Weiterbildung für PädagogInnen in naturwissenschaftlichen Fächern an der Sekundarstufe II</a:t>
            </a:r>
            <a:r>
              <a:rPr lang="de-AT" sz="1600" dirty="0"/>
              <a:t> (15 bis 19 Jahre)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AT" sz="1600" b="1" dirty="0">
                <a:solidFill>
                  <a:srgbClr val="FF0000"/>
                </a:solidFill>
              </a:rPr>
              <a:t>Verbesserung der Bildungsberatung in der Sekundarstufe II</a:t>
            </a:r>
            <a:r>
              <a:rPr lang="de-AT" sz="1600" dirty="0">
                <a:solidFill>
                  <a:srgbClr val="FF0000"/>
                </a:solidFill>
              </a:rPr>
              <a:t> (15 bis 19 Jahre)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AT" sz="1600" b="1" dirty="0">
                <a:solidFill>
                  <a:srgbClr val="FF0000"/>
                </a:solidFill>
              </a:rPr>
              <a:t>Science </a:t>
            </a:r>
            <a:r>
              <a:rPr lang="de-AT" sz="1600" b="1" dirty="0" err="1">
                <a:solidFill>
                  <a:srgbClr val="FF0000"/>
                </a:solidFill>
              </a:rPr>
              <a:t>goes</a:t>
            </a:r>
            <a:r>
              <a:rPr lang="de-AT" sz="1600" b="1" dirty="0">
                <a:solidFill>
                  <a:srgbClr val="FF0000"/>
                </a:solidFill>
              </a:rPr>
              <a:t> School</a:t>
            </a:r>
            <a:r>
              <a:rPr lang="de-AT" sz="1600" dirty="0">
                <a:solidFill>
                  <a:srgbClr val="FF0000"/>
                </a:solidFill>
              </a:rPr>
              <a:t> (15 bis 19 Jahre)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AT" sz="1600" b="1" dirty="0">
                <a:solidFill>
                  <a:srgbClr val="FF0000"/>
                </a:solidFill>
              </a:rPr>
              <a:t>Science Days</a:t>
            </a:r>
            <a:r>
              <a:rPr lang="de-AT" sz="1600" dirty="0">
                <a:solidFill>
                  <a:srgbClr val="FF0000"/>
                </a:solidFill>
              </a:rPr>
              <a:t> (15 bis 19 Jahre)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AT" sz="1600" b="1" dirty="0">
                <a:solidFill>
                  <a:srgbClr val="FF0000"/>
                </a:solidFill>
              </a:rPr>
              <a:t>Jugend entdeckt Wirtschaft/Technologie</a:t>
            </a:r>
            <a:r>
              <a:rPr lang="de-AT" sz="1600" dirty="0">
                <a:solidFill>
                  <a:srgbClr val="FF0000"/>
                </a:solidFill>
              </a:rPr>
              <a:t> (6 bis 19 Jahre</a:t>
            </a:r>
            <a:r>
              <a:rPr lang="de-AT" sz="1600" dirty="0" smtClean="0">
                <a:solidFill>
                  <a:srgbClr val="FF0000"/>
                </a:solidFill>
              </a:rPr>
              <a:t>)</a:t>
            </a:r>
            <a:endParaRPr lang="de-AT" sz="1600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689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43138" indent="0">
              <a:buNone/>
              <a:tabLst>
                <a:tab pos="1973263" algn="l"/>
                <a:tab pos="3321050" algn="l"/>
              </a:tabLst>
            </a:pPr>
            <a:r>
              <a:rPr lang="de-AT" sz="2400" b="1" dirty="0" smtClean="0"/>
              <a:t>Umsetzung</a:t>
            </a:r>
            <a:r>
              <a:rPr lang="de-AT" sz="2400" b="1" dirty="0"/>
              <a:t>:</a:t>
            </a:r>
            <a:r>
              <a:rPr lang="de-AT" sz="2400" dirty="0"/>
              <a:t> </a:t>
            </a:r>
            <a:endParaRPr lang="de-AT" sz="2400" dirty="0" smtClean="0"/>
          </a:p>
          <a:p>
            <a:pPr marL="2243138" indent="0">
              <a:buNone/>
              <a:tabLst>
                <a:tab pos="1973263" algn="l"/>
                <a:tab pos="3321050" algn="l"/>
              </a:tabLst>
            </a:pPr>
            <a:r>
              <a:rPr lang="de-AT" sz="2400" dirty="0" smtClean="0"/>
              <a:t>NFB </a:t>
            </a:r>
            <a:r>
              <a:rPr lang="de-AT" sz="2400" dirty="0"/>
              <a:t>in Kooperation mit ÖAW und LSR </a:t>
            </a:r>
            <a:r>
              <a:rPr lang="de-AT" sz="2400" dirty="0" smtClean="0"/>
              <a:t>NÖ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/>
              <a:t>Altersgruppe: 15 bis 19 </a:t>
            </a:r>
            <a:r>
              <a:rPr lang="de-AT" sz="2400" dirty="0" smtClean="0"/>
              <a:t>Jahre</a:t>
            </a:r>
            <a:br>
              <a:rPr lang="de-AT" sz="2400" dirty="0" smtClean="0"/>
            </a:br>
            <a:endParaRPr lang="de-AT" sz="2400" dirty="0" smtClean="0"/>
          </a:p>
          <a:p>
            <a:r>
              <a:rPr lang="de-DE" sz="2400" dirty="0" smtClean="0"/>
              <a:t>Seit 2007 pro </a:t>
            </a:r>
            <a:r>
              <a:rPr lang="de-DE" sz="2400" dirty="0"/>
              <a:t>Jahr ca. 40 Vorträge von WissenschafterInnen </a:t>
            </a:r>
            <a:r>
              <a:rPr lang="de-DE" sz="2400" dirty="0" smtClean="0"/>
              <a:t>(bzw. </a:t>
            </a:r>
            <a:r>
              <a:rPr lang="de-DE" sz="2400" dirty="0" err="1" smtClean="0"/>
              <a:t>PraktikerInnen</a:t>
            </a:r>
            <a:r>
              <a:rPr lang="de-DE" sz="2400" dirty="0" smtClean="0"/>
              <a:t>) an </a:t>
            </a:r>
            <a:r>
              <a:rPr lang="de-DE" sz="2400" dirty="0"/>
              <a:t>höheren Schulen in </a:t>
            </a:r>
            <a:r>
              <a:rPr lang="de-DE" sz="2400" dirty="0" smtClean="0"/>
              <a:t>Niederösterreich</a:t>
            </a:r>
          </a:p>
          <a:p>
            <a:pPr marL="0" indent="0" algn="ctr">
              <a:buNone/>
            </a:pPr>
            <a:endParaRPr lang="de-DE" sz="1700" i="1" dirty="0" smtClean="0"/>
          </a:p>
          <a:p>
            <a:pPr marL="0" indent="0" algn="ctr">
              <a:buNone/>
            </a:pPr>
            <a:r>
              <a:rPr lang="de-DE" sz="1700" i="1" dirty="0" smtClean="0"/>
              <a:t>160 Vorträge, 65 </a:t>
            </a:r>
            <a:r>
              <a:rPr lang="de-DE" sz="1700" i="1" dirty="0"/>
              <a:t>Schulen (41 AHS, 24 BHS), </a:t>
            </a:r>
            <a:r>
              <a:rPr lang="de-DE" sz="1700" i="1" dirty="0" smtClean="0"/>
              <a:t>48 </a:t>
            </a:r>
            <a:r>
              <a:rPr lang="de-DE" sz="1700" i="1" dirty="0"/>
              <a:t>Vortragende </a:t>
            </a:r>
            <a:r>
              <a:rPr lang="de-DE" sz="1700" i="1" dirty="0" smtClean="0"/>
              <a:t/>
            </a:r>
            <a:br>
              <a:rPr lang="de-DE" sz="1700" i="1" dirty="0" smtClean="0"/>
            </a:br>
            <a:r>
              <a:rPr lang="de-DE" sz="1700" i="1" dirty="0" smtClean="0"/>
              <a:t>(32 Naturwissenschaften/Technik</a:t>
            </a:r>
            <a:r>
              <a:rPr lang="de-DE" sz="1700" i="1" dirty="0"/>
              <a:t>, 10 </a:t>
            </a:r>
            <a:r>
              <a:rPr lang="de-DE" sz="1700" i="1" dirty="0" smtClean="0"/>
              <a:t>Sozialwissenschaften, 6 Geisteswissenschaften) </a:t>
            </a:r>
            <a:br>
              <a:rPr lang="de-DE" sz="1700" i="1" dirty="0" smtClean="0"/>
            </a:br>
            <a:r>
              <a:rPr lang="de-DE" sz="1700" i="1" dirty="0" smtClean="0"/>
              <a:t>Insgesamt mehr </a:t>
            </a:r>
            <a:r>
              <a:rPr lang="de-DE" sz="1700" i="1" dirty="0"/>
              <a:t>als 9.000 </a:t>
            </a:r>
            <a:r>
              <a:rPr lang="de-DE" sz="1700" i="1" dirty="0" smtClean="0"/>
              <a:t>SchülerInnen</a:t>
            </a:r>
          </a:p>
          <a:p>
            <a:pPr marL="0" indent="0" algn="ctr">
              <a:buNone/>
            </a:pPr>
            <a:endParaRPr lang="de-DE" sz="1700" i="1" dirty="0" smtClean="0"/>
          </a:p>
          <a:p>
            <a:r>
              <a:rPr lang="de-DE" sz="2400" dirty="0" smtClean="0"/>
              <a:t>Zielgruppe: SchülerInnen ab </a:t>
            </a:r>
            <a:r>
              <a:rPr lang="de-DE" sz="2400" dirty="0"/>
              <a:t>16 Jahren an AHS und </a:t>
            </a:r>
            <a:r>
              <a:rPr lang="de-DE" sz="2400" dirty="0" smtClean="0"/>
              <a:t>BHS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Ziele: Was „macht“ Wissenschaft, Wege in die Wissenschaft, Arbeitsalltag und Biografie der Vortragenden, Motivation zur Selbstreflexion (Interessen, Talente, Möglichkeiten)</a:t>
            </a:r>
            <a:endParaRPr lang="de-AT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00" y="2964937"/>
            <a:ext cx="990000" cy="9281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1368153" cy="9731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758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Bildschirmpräsentation (4:3)</PresentationFormat>
  <Paragraphs>153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Morgeditsch</dc:creator>
  <cp:lastModifiedBy>Beamer_S13</cp:lastModifiedBy>
  <cp:revision>70</cp:revision>
  <cp:lastPrinted>2012-04-24T12:24:33Z</cp:lastPrinted>
  <dcterms:created xsi:type="dcterms:W3CDTF">2012-03-26T12:39:11Z</dcterms:created>
  <dcterms:modified xsi:type="dcterms:W3CDTF">2012-04-25T08:55:19Z</dcterms:modified>
</cp:coreProperties>
</file>