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sldIdLst>
    <p:sldId id="256" r:id="rId3"/>
    <p:sldId id="282" r:id="rId4"/>
    <p:sldId id="287" r:id="rId5"/>
    <p:sldId id="279" r:id="rId6"/>
    <p:sldId id="280" r:id="rId7"/>
    <p:sldId id="281" r:id="rId8"/>
    <p:sldId id="283" r:id="rId9"/>
    <p:sldId id="260" r:id="rId10"/>
    <p:sldId id="277" r:id="rId11"/>
    <p:sldId id="284" r:id="rId12"/>
    <p:sldId id="285" r:id="rId13"/>
    <p:sldId id="288" r:id="rId14"/>
    <p:sldId id="272" r:id="rId15"/>
    <p:sldId id="275" r:id="rId16"/>
    <p:sldId id="276" r:id="rId17"/>
  </p:sldIdLst>
  <p:sldSz cx="9144000" cy="6858000" type="screen4x3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79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5B2D-B929-451B-BBCF-5435FB0D708D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D7BA235-A9AE-4839-AF72-79074FFCA8BF}">
      <dgm:prSet custT="1"/>
      <dgm:spPr>
        <a:ln w="57150">
          <a:solidFill>
            <a:srgbClr val="C00000"/>
          </a:solidFill>
        </a:ln>
      </dgm:spPr>
      <dgm:t>
        <a:bodyPr/>
        <a:lstStyle/>
        <a:p>
          <a:r>
            <a:rPr lang="de-AT" sz="1200" b="1" dirty="0">
              <a:latin typeface="Calibri" panose="020F0502020204030204" pitchFamily="34" charset="0"/>
              <a:cs typeface="Calibri" panose="020F0502020204030204" pitchFamily="34" charset="0"/>
            </a:rPr>
            <a:t>1 </a:t>
          </a:r>
          <a:r>
            <a:rPr lang="de-AT" sz="1200" dirty="0">
              <a:latin typeface="Calibri" panose="020F0502020204030204" pitchFamily="34" charset="0"/>
              <a:cs typeface="Calibri" panose="020F0502020204030204" pitchFamily="34" charset="0"/>
            </a:rPr>
            <a:t>Standortbezogenes ibobb-Konzept</a:t>
          </a:r>
        </a:p>
      </dgm:t>
    </dgm:pt>
    <dgm:pt modelId="{C7105325-BEE9-4504-8FF4-1A4DD5AB1045}" type="parTrans" cxnId="{2A4C9520-5A2B-43CF-8788-F93F1B523748}">
      <dgm:prSet/>
      <dgm:spPr/>
      <dgm:t>
        <a:bodyPr/>
        <a:lstStyle/>
        <a:p>
          <a:endParaRPr lang="de-AT"/>
        </a:p>
      </dgm:t>
    </dgm:pt>
    <dgm:pt modelId="{CE4A5979-1097-4770-9F3D-B3B556E6D8B3}" type="sibTrans" cxnId="{2A4C9520-5A2B-43CF-8788-F93F1B523748}">
      <dgm:prSet/>
      <dgm:spPr/>
      <dgm:t>
        <a:bodyPr/>
        <a:lstStyle/>
        <a:p>
          <a:endParaRPr lang="de-AT"/>
        </a:p>
      </dgm:t>
    </dgm:pt>
    <dgm:pt modelId="{7E804920-13D5-4151-8D78-032EE01E24CF}">
      <dgm:prSet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de-AT" sz="1200" b="1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de-AT" sz="1200" dirty="0">
              <a:latin typeface="Calibri" panose="020F0502020204030204" pitchFamily="34" charset="0"/>
              <a:cs typeface="Calibri" panose="020F0502020204030204" pitchFamily="34" charset="0"/>
            </a:rPr>
            <a:t> Ausgebildetes BBO-Teams und gut </a:t>
          </a:r>
          <a:r>
            <a:rPr lang="de-AT" sz="1200" dirty="0" err="1">
              <a:latin typeface="Calibri" panose="020F0502020204030204" pitchFamily="34" charset="0"/>
              <a:cs typeface="Calibri" panose="020F0502020204030204" pitchFamily="34" charset="0"/>
            </a:rPr>
            <a:t>funktion-ierende</a:t>
          </a:r>
          <a:r>
            <a:rPr lang="de-AT" sz="1200" dirty="0">
              <a:latin typeface="Calibri" panose="020F0502020204030204" pitchFamily="34" charset="0"/>
              <a:cs typeface="Calibri" panose="020F0502020204030204" pitchFamily="34" charset="0"/>
            </a:rPr>
            <a:t> Koordination</a:t>
          </a:r>
        </a:p>
      </dgm:t>
    </dgm:pt>
    <dgm:pt modelId="{8DDE6232-8C0D-46A5-8249-515F5485F62E}" type="parTrans" cxnId="{DB8FA216-FDE0-4D4A-B1BB-666E10C64832}">
      <dgm:prSet/>
      <dgm:spPr/>
      <dgm:t>
        <a:bodyPr/>
        <a:lstStyle/>
        <a:p>
          <a:endParaRPr lang="de-AT"/>
        </a:p>
      </dgm:t>
    </dgm:pt>
    <dgm:pt modelId="{B144A5CF-DBEE-4BC7-B7CD-5409E2160728}" type="sibTrans" cxnId="{DB8FA216-FDE0-4D4A-B1BB-666E10C64832}">
      <dgm:prSet/>
      <dgm:spPr/>
      <dgm:t>
        <a:bodyPr/>
        <a:lstStyle/>
        <a:p>
          <a:endParaRPr lang="de-AT"/>
        </a:p>
      </dgm:t>
    </dgm:pt>
    <dgm:pt modelId="{10495A1D-51F0-47AD-B7A8-7C763EEC9D82}">
      <dgm:prSet custT="1"/>
      <dgm:spPr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de-AT" sz="1200" b="1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de-AT" sz="1200" dirty="0">
              <a:latin typeface="Calibri" panose="020F0502020204030204" pitchFamily="34" charset="0"/>
              <a:cs typeface="Calibri" panose="020F0502020204030204" pitchFamily="34" charset="0"/>
            </a:rPr>
            <a:t> Gute Vernetzung und Kooperationen mit externen Anbietern</a:t>
          </a:r>
        </a:p>
      </dgm:t>
    </dgm:pt>
    <dgm:pt modelId="{D5C0EFB9-79D2-46B2-94B2-907B4BD8E770}" type="parTrans" cxnId="{82FAE3AF-F8FF-4F65-948A-7698AADAD9D2}">
      <dgm:prSet/>
      <dgm:spPr/>
      <dgm:t>
        <a:bodyPr/>
        <a:lstStyle/>
        <a:p>
          <a:endParaRPr lang="de-AT"/>
        </a:p>
      </dgm:t>
    </dgm:pt>
    <dgm:pt modelId="{2EB31A18-D219-425C-B864-62D45FC314D1}" type="sibTrans" cxnId="{82FAE3AF-F8FF-4F65-948A-7698AADAD9D2}">
      <dgm:prSet/>
      <dgm:spPr/>
      <dgm:t>
        <a:bodyPr/>
        <a:lstStyle/>
        <a:p>
          <a:endParaRPr lang="de-AT"/>
        </a:p>
      </dgm:t>
    </dgm:pt>
    <dgm:pt modelId="{16041110-1502-49D1-A3DE-6EAB1D1E3A84}">
      <dgm:prSet custT="1"/>
      <dgm:spPr>
        <a:ln w="57150">
          <a:solidFill>
            <a:srgbClr val="FFC000"/>
          </a:solidFill>
        </a:ln>
      </dgm:spPr>
      <dgm:t>
        <a:bodyPr/>
        <a:lstStyle/>
        <a:p>
          <a:r>
            <a:rPr lang="de-AT" sz="1200" b="1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de-AT" sz="1200" dirty="0">
              <a:latin typeface="Calibri" panose="020F0502020204030204" pitchFamily="34" charset="0"/>
              <a:cs typeface="Calibri" panose="020F0502020204030204" pitchFamily="34" charset="0"/>
            </a:rPr>
            <a:t> wissenschaftlich fundierten Instrumente in der BBO </a:t>
          </a:r>
        </a:p>
      </dgm:t>
    </dgm:pt>
    <dgm:pt modelId="{E9641394-0AD7-487C-8F46-DA47DBBB34EE}" type="parTrans" cxnId="{37F1B3AA-EC56-4B30-B71D-14DDB7420621}">
      <dgm:prSet/>
      <dgm:spPr/>
      <dgm:t>
        <a:bodyPr/>
        <a:lstStyle/>
        <a:p>
          <a:endParaRPr lang="de-AT"/>
        </a:p>
      </dgm:t>
    </dgm:pt>
    <dgm:pt modelId="{11676800-E465-4257-8D64-BEAEF27091DA}" type="sibTrans" cxnId="{37F1B3AA-EC56-4B30-B71D-14DDB7420621}">
      <dgm:prSet/>
      <dgm:spPr/>
      <dgm:t>
        <a:bodyPr/>
        <a:lstStyle/>
        <a:p>
          <a:endParaRPr lang="de-AT"/>
        </a:p>
      </dgm:t>
    </dgm:pt>
    <dgm:pt modelId="{8B97B0D3-50CA-4BBC-BBA6-3C800AE3E36D}">
      <dgm:prSet custT="1"/>
      <dgm:spPr>
        <a:ln w="31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de-AT" sz="1200" b="1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de-AT" sz="1200" dirty="0">
              <a:latin typeface="Calibri" panose="020F0502020204030204" pitchFamily="34" charset="0"/>
              <a:cs typeface="Calibri" panose="020F0502020204030204" pitchFamily="34" charset="0"/>
            </a:rPr>
            <a:t> Effektiver, </a:t>
          </a:r>
          <a:r>
            <a:rPr lang="de-AT" sz="1200" dirty="0" err="1">
              <a:latin typeface="Calibri" panose="020F0502020204030204" pitchFamily="34" charset="0"/>
              <a:cs typeface="Calibri" panose="020F0502020204030204" pitchFamily="34" charset="0"/>
            </a:rPr>
            <a:t>schüler</a:t>
          </a:r>
          <a:r>
            <a:rPr lang="de-AT" sz="1200" dirty="0">
              <a:latin typeface="Calibri" panose="020F0502020204030204" pitchFamily="34" charset="0"/>
              <a:cs typeface="Calibri" panose="020F0502020204030204" pitchFamily="34" charset="0"/>
            </a:rPr>
            <a:t>/innenzentrierten (BBO) Unterricht</a:t>
          </a:r>
        </a:p>
      </dgm:t>
    </dgm:pt>
    <dgm:pt modelId="{C1E2C890-27EF-49F8-9222-3617D8D2D2EA}" type="parTrans" cxnId="{29E7FE96-F5C8-47EC-A9B1-A81A02CDA977}">
      <dgm:prSet/>
      <dgm:spPr/>
      <dgm:t>
        <a:bodyPr/>
        <a:lstStyle/>
        <a:p>
          <a:endParaRPr lang="de-AT"/>
        </a:p>
      </dgm:t>
    </dgm:pt>
    <dgm:pt modelId="{31AD5C36-8AA5-4C87-B390-E1E8BB5B1E20}" type="sibTrans" cxnId="{29E7FE96-F5C8-47EC-A9B1-A81A02CDA977}">
      <dgm:prSet/>
      <dgm:spPr/>
      <dgm:t>
        <a:bodyPr/>
        <a:lstStyle/>
        <a:p>
          <a:endParaRPr lang="de-AT"/>
        </a:p>
      </dgm:t>
    </dgm:pt>
    <dgm:pt modelId="{7C0C1D7A-8234-424C-8445-3B25C819CE69}">
      <dgm:prSet custT="1"/>
      <dgm:spPr>
        <a:ln w="31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de-AT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7</a:t>
          </a:r>
          <a:r>
            <a:rPr lang="de-A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Zusammenarbeit mit anderen Beratungsprofessionen</a:t>
          </a:r>
        </a:p>
      </dgm:t>
    </dgm:pt>
    <dgm:pt modelId="{F0C04340-1260-4E50-A9FB-55CD747DA6FC}" type="parTrans" cxnId="{A123E04C-45E0-4459-90C6-81B61AEA5E39}">
      <dgm:prSet/>
      <dgm:spPr/>
      <dgm:t>
        <a:bodyPr/>
        <a:lstStyle/>
        <a:p>
          <a:endParaRPr lang="de-AT"/>
        </a:p>
      </dgm:t>
    </dgm:pt>
    <dgm:pt modelId="{A0323126-7106-48B3-BB71-74B13C304B1E}" type="sibTrans" cxnId="{A123E04C-45E0-4459-90C6-81B61AEA5E39}">
      <dgm:prSet/>
      <dgm:spPr/>
      <dgm:t>
        <a:bodyPr/>
        <a:lstStyle/>
        <a:p>
          <a:endParaRPr lang="de-AT"/>
        </a:p>
      </dgm:t>
    </dgm:pt>
    <dgm:pt modelId="{9BFE4CED-A43C-4E32-98B9-04DF96AC5EA2}">
      <dgm:prSet custT="1"/>
      <dgm:spPr>
        <a:gradFill rotWithShape="0">
          <a:gsLst>
            <a:gs pos="0">
              <a:srgbClr val="CA0237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rgbClr>
            </a:gs>
            <a:gs pos="45000">
              <a:srgbClr val="CA0237">
                <a:hueOff val="0"/>
                <a:satOff val="0"/>
                <a:lumOff val="0"/>
                <a:alphaOff val="0"/>
                <a:tint val="48000"/>
                <a:satMod val="150000"/>
              </a:srgbClr>
            </a:gs>
            <a:gs pos="100000">
              <a:srgbClr val="CA0237">
                <a:hueOff val="0"/>
                <a:satOff val="0"/>
                <a:lumOff val="0"/>
                <a:alphaOff val="0"/>
                <a:tint val="28000"/>
                <a:satMod val="160000"/>
              </a:srgbClr>
            </a:gs>
          </a:gsLst>
          <a:path path="circle">
            <a:fillToRect l="100000" t="100000" r="100000" b="100000"/>
          </a:path>
        </a:gradFill>
        <a:ln w="5715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 </a:t>
          </a:r>
          <a:r>
            <a:rPr lang="de-DE" sz="1200" b="0" kern="1200" dirty="0" err="1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ibobb</a:t>
          </a:r>
          <a:r>
            <a:rPr lang="de-DE" sz="1200" b="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-Prozess über die gesamte Schullaufbahn im QMS verankert</a:t>
          </a:r>
          <a:endParaRPr lang="de-AT" sz="1200" b="0" kern="1200" dirty="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5481C9-0D73-40CC-9890-9E8CDF29AF5B}" type="parTrans" cxnId="{0A639284-74A9-4652-A221-C5906E51E57D}">
      <dgm:prSet/>
      <dgm:spPr/>
      <dgm:t>
        <a:bodyPr/>
        <a:lstStyle/>
        <a:p>
          <a:endParaRPr lang="de-AT"/>
        </a:p>
      </dgm:t>
    </dgm:pt>
    <dgm:pt modelId="{AB226D42-321B-45AF-8CC2-FC66F2A8D817}" type="sibTrans" cxnId="{0A639284-74A9-4652-A221-C5906E51E57D}">
      <dgm:prSet/>
      <dgm:spPr/>
      <dgm:t>
        <a:bodyPr/>
        <a:lstStyle/>
        <a:p>
          <a:endParaRPr lang="de-AT"/>
        </a:p>
      </dgm:t>
    </dgm:pt>
    <dgm:pt modelId="{A5BD638E-36B2-4350-8EF8-7611A9E9BD23}">
      <dgm:prSet custT="1"/>
      <dgm:spPr>
        <a:solidFill>
          <a:schemeClr val="accent4">
            <a:lumMod val="60000"/>
            <a:lumOff val="40000"/>
          </a:schemeClr>
        </a:solidFill>
        <a:ln w="762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de-AT" sz="1200" dirty="0">
              <a:solidFill>
                <a:schemeClr val="bg2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9 </a:t>
          </a:r>
          <a:r>
            <a:rPr lang="de-A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Schüler- und Bildungsberatung</a:t>
          </a:r>
          <a:endParaRPr lang="de-AT" sz="5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70EDB0-EAE3-4CA8-8C4B-30C8B11BCB21}" type="parTrans" cxnId="{FDBCDE20-1A63-4730-A9D6-1C4B23897D7C}">
      <dgm:prSet/>
      <dgm:spPr/>
      <dgm:t>
        <a:bodyPr/>
        <a:lstStyle/>
        <a:p>
          <a:endParaRPr lang="de-AT"/>
        </a:p>
      </dgm:t>
    </dgm:pt>
    <dgm:pt modelId="{3046E49B-CE77-4420-AA07-44ADE7E72482}" type="sibTrans" cxnId="{FDBCDE20-1A63-4730-A9D6-1C4B23897D7C}">
      <dgm:prSet/>
      <dgm:spPr/>
      <dgm:t>
        <a:bodyPr/>
        <a:lstStyle/>
        <a:p>
          <a:endParaRPr lang="de-AT"/>
        </a:p>
      </dgm:t>
    </dgm:pt>
    <dgm:pt modelId="{E18EBBCA-601C-4684-ABFC-536B4C144EDE}">
      <dgm:prSet custT="1"/>
      <dgm:spPr>
        <a:ln w="5715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de-AT" sz="1200" b="1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de-AT" sz="1200" dirty="0">
              <a:latin typeface="Calibri" panose="020F0502020204030204" pitchFamily="34" charset="0"/>
              <a:cs typeface="Calibri" panose="020F0502020204030204" pitchFamily="34" charset="0"/>
            </a:rPr>
            <a:t> Informations- und Elternarbeit im Kontext von BBO</a:t>
          </a:r>
        </a:p>
      </dgm:t>
    </dgm:pt>
    <dgm:pt modelId="{140E9EF2-2FE3-4788-BC2D-FB0C1A53B3AA}" type="parTrans" cxnId="{7E1184B8-DA1A-4923-84EE-A52EF2694435}">
      <dgm:prSet/>
      <dgm:spPr/>
      <dgm:t>
        <a:bodyPr/>
        <a:lstStyle/>
        <a:p>
          <a:endParaRPr lang="de-AT"/>
        </a:p>
      </dgm:t>
    </dgm:pt>
    <dgm:pt modelId="{84E3EE86-2D29-4498-8CF2-46F4EE624D40}" type="sibTrans" cxnId="{7E1184B8-DA1A-4923-84EE-A52EF2694435}">
      <dgm:prSet/>
      <dgm:spPr/>
      <dgm:t>
        <a:bodyPr/>
        <a:lstStyle/>
        <a:p>
          <a:endParaRPr lang="de-AT"/>
        </a:p>
      </dgm:t>
    </dgm:pt>
    <dgm:pt modelId="{3BB61143-9E78-4EFD-8B05-8B2862CFE39A}" type="pres">
      <dgm:prSet presAssocID="{C8EE5B2D-B929-451B-BBCF-5435FB0D708D}" presName="Name0" presStyleCnt="0">
        <dgm:presLayoutVars>
          <dgm:dir/>
          <dgm:resizeHandles val="exact"/>
        </dgm:presLayoutVars>
      </dgm:prSet>
      <dgm:spPr/>
    </dgm:pt>
    <dgm:pt modelId="{68994EF1-A649-435A-9228-F404C88E99A9}" type="pres">
      <dgm:prSet presAssocID="{C8EE5B2D-B929-451B-BBCF-5435FB0D708D}" presName="cycle" presStyleCnt="0"/>
      <dgm:spPr/>
    </dgm:pt>
    <dgm:pt modelId="{2D10D520-C889-4B8D-B42E-B4B12309D3E3}" type="pres">
      <dgm:prSet presAssocID="{BD7BA235-A9AE-4839-AF72-79074FFCA8BF}" presName="nodeFirstNode" presStyleLbl="node1" presStyleIdx="0" presStyleCnt="9" custScaleX="157611" custScaleY="118641">
        <dgm:presLayoutVars>
          <dgm:bulletEnabled val="1"/>
        </dgm:presLayoutVars>
      </dgm:prSet>
      <dgm:spPr/>
    </dgm:pt>
    <dgm:pt modelId="{8347D9BA-8E27-4868-AD05-3E5A83626D1D}" type="pres">
      <dgm:prSet presAssocID="{CE4A5979-1097-4770-9F3D-B3B556E6D8B3}" presName="sibTransFirstNode" presStyleLbl="bgShp" presStyleIdx="0" presStyleCnt="1"/>
      <dgm:spPr/>
    </dgm:pt>
    <dgm:pt modelId="{E785A520-6C44-4962-AC84-3237F80A2878}" type="pres">
      <dgm:prSet presAssocID="{7E804920-13D5-4151-8D78-032EE01E24CF}" presName="nodeFollowingNodes" presStyleLbl="node1" presStyleIdx="1" presStyleCnt="9" custScaleX="157611" custScaleY="118641" custRadScaleRad="113191" custRadScaleInc="43656">
        <dgm:presLayoutVars>
          <dgm:bulletEnabled val="1"/>
        </dgm:presLayoutVars>
      </dgm:prSet>
      <dgm:spPr/>
    </dgm:pt>
    <dgm:pt modelId="{1763C9EF-2E5B-478D-8577-C6C17BB1852F}" type="pres">
      <dgm:prSet presAssocID="{10495A1D-51F0-47AD-B7A8-7C763EEC9D82}" presName="nodeFollowingNodes" presStyleLbl="node1" presStyleIdx="2" presStyleCnt="9" custScaleX="157611" custScaleY="118641" custRadScaleRad="102473" custRadScaleInc="11522">
        <dgm:presLayoutVars>
          <dgm:bulletEnabled val="1"/>
        </dgm:presLayoutVars>
      </dgm:prSet>
      <dgm:spPr/>
    </dgm:pt>
    <dgm:pt modelId="{37D0CD50-8CA4-4023-820A-5A00E867A2EC}" type="pres">
      <dgm:prSet presAssocID="{16041110-1502-49D1-A3DE-6EAB1D1E3A84}" presName="nodeFollowingNodes" presStyleLbl="node1" presStyleIdx="3" presStyleCnt="9" custScaleX="157611" custScaleY="118641" custRadScaleRad="108076" custRadScaleInc="-15687">
        <dgm:presLayoutVars>
          <dgm:bulletEnabled val="1"/>
        </dgm:presLayoutVars>
      </dgm:prSet>
      <dgm:spPr/>
    </dgm:pt>
    <dgm:pt modelId="{DB969CA3-7B47-4155-A5D9-726912764278}" type="pres">
      <dgm:prSet presAssocID="{8B97B0D3-50CA-4BBC-BBA6-3C800AE3E36D}" presName="nodeFollowingNodes" presStyleLbl="node1" presStyleIdx="4" presStyleCnt="9" custScaleX="157611" custScaleY="118641" custRadScaleRad="108033" custRadScaleInc="-21100">
        <dgm:presLayoutVars>
          <dgm:bulletEnabled val="1"/>
        </dgm:presLayoutVars>
      </dgm:prSet>
      <dgm:spPr/>
    </dgm:pt>
    <dgm:pt modelId="{D6EC5B15-52D3-40AA-87C2-B8827D476939}" type="pres">
      <dgm:prSet presAssocID="{E18EBBCA-601C-4684-ABFC-536B4C144EDE}" presName="nodeFollowingNodes" presStyleLbl="node1" presStyleIdx="5" presStyleCnt="9" custScaleX="157611" custScaleY="118641" custRadScaleRad="108247" custRadScaleInc="21701">
        <dgm:presLayoutVars>
          <dgm:bulletEnabled val="1"/>
        </dgm:presLayoutVars>
      </dgm:prSet>
      <dgm:spPr/>
    </dgm:pt>
    <dgm:pt modelId="{740F548C-DD02-43FC-80B9-CFCDC760D765}" type="pres">
      <dgm:prSet presAssocID="{7C0C1D7A-8234-424C-8445-3B25C819CE69}" presName="nodeFollowingNodes" presStyleLbl="node1" presStyleIdx="6" presStyleCnt="9" custScaleX="157611" custScaleY="118641" custRadScaleRad="104488" custRadScaleInc="13204">
        <dgm:presLayoutVars>
          <dgm:bulletEnabled val="1"/>
        </dgm:presLayoutVars>
      </dgm:prSet>
      <dgm:spPr/>
    </dgm:pt>
    <dgm:pt modelId="{200A02DC-B891-4225-AF55-2E65AF83608D}" type="pres">
      <dgm:prSet presAssocID="{9BFE4CED-A43C-4E32-98B9-04DF96AC5EA2}" presName="nodeFollowingNodes" presStyleLbl="node1" presStyleIdx="7" presStyleCnt="9" custScaleX="157611" custScaleY="118641" custRadScaleRad="104490" custRadScaleInc="-11080">
        <dgm:presLayoutVars>
          <dgm:bulletEnabled val="1"/>
        </dgm:presLayoutVars>
      </dgm:prSet>
      <dgm:spPr>
        <a:xfrm>
          <a:off x="1120958" y="1681533"/>
          <a:ext cx="1855817" cy="698479"/>
        </a:xfrm>
        <a:prstGeom prst="roundRect">
          <a:avLst/>
        </a:prstGeom>
      </dgm:spPr>
    </dgm:pt>
    <dgm:pt modelId="{56246B6A-AB10-4C4B-979A-D368917A5AE9}" type="pres">
      <dgm:prSet presAssocID="{A5BD638E-36B2-4350-8EF8-7611A9E9BD23}" presName="nodeFollowingNodes" presStyleLbl="node1" presStyleIdx="8" presStyleCnt="9" custScaleX="157611" custScaleY="118641" custRadScaleRad="113105" custRadScaleInc="-46086">
        <dgm:presLayoutVars>
          <dgm:bulletEnabled val="1"/>
        </dgm:presLayoutVars>
      </dgm:prSet>
      <dgm:spPr/>
    </dgm:pt>
  </dgm:ptLst>
  <dgm:cxnLst>
    <dgm:cxn modelId="{2AB1AE02-2A28-49A4-A8E2-361ACB102EF0}" type="presOf" srcId="{A5BD638E-36B2-4350-8EF8-7611A9E9BD23}" destId="{56246B6A-AB10-4C4B-979A-D368917A5AE9}" srcOrd="0" destOrd="0" presId="urn:microsoft.com/office/officeart/2005/8/layout/cycle3"/>
    <dgm:cxn modelId="{CC0B7E0E-AC38-46C4-A9C6-A40CF4375739}" type="presOf" srcId="{E18EBBCA-601C-4684-ABFC-536B4C144EDE}" destId="{D6EC5B15-52D3-40AA-87C2-B8827D476939}" srcOrd="0" destOrd="0" presId="urn:microsoft.com/office/officeart/2005/8/layout/cycle3"/>
    <dgm:cxn modelId="{30B89B12-38FF-4F4C-809A-EF820E02E470}" type="presOf" srcId="{BD7BA235-A9AE-4839-AF72-79074FFCA8BF}" destId="{2D10D520-C889-4B8D-B42E-B4B12309D3E3}" srcOrd="0" destOrd="0" presId="urn:microsoft.com/office/officeart/2005/8/layout/cycle3"/>
    <dgm:cxn modelId="{DB8FA216-FDE0-4D4A-B1BB-666E10C64832}" srcId="{C8EE5B2D-B929-451B-BBCF-5435FB0D708D}" destId="{7E804920-13D5-4151-8D78-032EE01E24CF}" srcOrd="1" destOrd="0" parTransId="{8DDE6232-8C0D-46A5-8249-515F5485F62E}" sibTransId="{B144A5CF-DBEE-4BC7-B7CD-5409E2160728}"/>
    <dgm:cxn modelId="{2A4C9520-5A2B-43CF-8788-F93F1B523748}" srcId="{C8EE5B2D-B929-451B-BBCF-5435FB0D708D}" destId="{BD7BA235-A9AE-4839-AF72-79074FFCA8BF}" srcOrd="0" destOrd="0" parTransId="{C7105325-BEE9-4504-8FF4-1A4DD5AB1045}" sibTransId="{CE4A5979-1097-4770-9F3D-B3B556E6D8B3}"/>
    <dgm:cxn modelId="{FDBCDE20-1A63-4730-A9D6-1C4B23897D7C}" srcId="{C8EE5B2D-B929-451B-BBCF-5435FB0D708D}" destId="{A5BD638E-36B2-4350-8EF8-7611A9E9BD23}" srcOrd="8" destOrd="0" parTransId="{5670EDB0-EAE3-4CA8-8C4B-30C8B11BCB21}" sibTransId="{3046E49B-CE77-4420-AA07-44ADE7E72482}"/>
    <dgm:cxn modelId="{0F35B524-680E-4655-BD78-D4CE9600CBEF}" type="presOf" srcId="{CE4A5979-1097-4770-9F3D-B3B556E6D8B3}" destId="{8347D9BA-8E27-4868-AD05-3E5A83626D1D}" srcOrd="0" destOrd="0" presId="urn:microsoft.com/office/officeart/2005/8/layout/cycle3"/>
    <dgm:cxn modelId="{11207A69-A927-487C-B39B-8992EFFB6BA9}" type="presOf" srcId="{8B97B0D3-50CA-4BBC-BBA6-3C800AE3E36D}" destId="{DB969CA3-7B47-4155-A5D9-726912764278}" srcOrd="0" destOrd="0" presId="urn:microsoft.com/office/officeart/2005/8/layout/cycle3"/>
    <dgm:cxn modelId="{A123E04C-45E0-4459-90C6-81B61AEA5E39}" srcId="{C8EE5B2D-B929-451B-BBCF-5435FB0D708D}" destId="{7C0C1D7A-8234-424C-8445-3B25C819CE69}" srcOrd="6" destOrd="0" parTransId="{F0C04340-1260-4E50-A9FB-55CD747DA6FC}" sibTransId="{A0323126-7106-48B3-BB71-74B13C304B1E}"/>
    <dgm:cxn modelId="{D2D3CF80-3FEA-4401-8B9D-CAC1796A473D}" type="presOf" srcId="{7C0C1D7A-8234-424C-8445-3B25C819CE69}" destId="{740F548C-DD02-43FC-80B9-CFCDC760D765}" srcOrd="0" destOrd="0" presId="urn:microsoft.com/office/officeart/2005/8/layout/cycle3"/>
    <dgm:cxn modelId="{0A639284-74A9-4652-A221-C5906E51E57D}" srcId="{C8EE5B2D-B929-451B-BBCF-5435FB0D708D}" destId="{9BFE4CED-A43C-4E32-98B9-04DF96AC5EA2}" srcOrd="7" destOrd="0" parTransId="{255481C9-0D73-40CC-9890-9E8CDF29AF5B}" sibTransId="{AB226D42-321B-45AF-8CC2-FC66F2A8D817}"/>
    <dgm:cxn modelId="{06232490-113D-4734-B981-44BA56784EE9}" type="presOf" srcId="{16041110-1502-49D1-A3DE-6EAB1D1E3A84}" destId="{37D0CD50-8CA4-4023-820A-5A00E867A2EC}" srcOrd="0" destOrd="0" presId="urn:microsoft.com/office/officeart/2005/8/layout/cycle3"/>
    <dgm:cxn modelId="{29E7FE96-F5C8-47EC-A9B1-A81A02CDA977}" srcId="{C8EE5B2D-B929-451B-BBCF-5435FB0D708D}" destId="{8B97B0D3-50CA-4BBC-BBA6-3C800AE3E36D}" srcOrd="4" destOrd="0" parTransId="{C1E2C890-27EF-49F8-9222-3617D8D2D2EA}" sibTransId="{31AD5C36-8AA5-4C87-B390-E1E8BB5B1E20}"/>
    <dgm:cxn modelId="{37F1B3AA-EC56-4B30-B71D-14DDB7420621}" srcId="{C8EE5B2D-B929-451B-BBCF-5435FB0D708D}" destId="{16041110-1502-49D1-A3DE-6EAB1D1E3A84}" srcOrd="3" destOrd="0" parTransId="{E9641394-0AD7-487C-8F46-DA47DBBB34EE}" sibTransId="{11676800-E465-4257-8D64-BEAEF27091DA}"/>
    <dgm:cxn modelId="{82FAE3AF-F8FF-4F65-948A-7698AADAD9D2}" srcId="{C8EE5B2D-B929-451B-BBCF-5435FB0D708D}" destId="{10495A1D-51F0-47AD-B7A8-7C763EEC9D82}" srcOrd="2" destOrd="0" parTransId="{D5C0EFB9-79D2-46B2-94B2-907B4BD8E770}" sibTransId="{2EB31A18-D219-425C-B864-62D45FC314D1}"/>
    <dgm:cxn modelId="{E016B6B0-B8CF-4D3E-97E2-EF2395D15030}" type="presOf" srcId="{7E804920-13D5-4151-8D78-032EE01E24CF}" destId="{E785A520-6C44-4962-AC84-3237F80A2878}" srcOrd="0" destOrd="0" presId="urn:microsoft.com/office/officeart/2005/8/layout/cycle3"/>
    <dgm:cxn modelId="{7E1184B8-DA1A-4923-84EE-A52EF2694435}" srcId="{C8EE5B2D-B929-451B-BBCF-5435FB0D708D}" destId="{E18EBBCA-601C-4684-ABFC-536B4C144EDE}" srcOrd="5" destOrd="0" parTransId="{140E9EF2-2FE3-4788-BC2D-FB0C1A53B3AA}" sibTransId="{84E3EE86-2D29-4498-8CF2-46F4EE624D40}"/>
    <dgm:cxn modelId="{6D13A5C7-4EF0-4221-8001-193302BA61CB}" type="presOf" srcId="{9BFE4CED-A43C-4E32-98B9-04DF96AC5EA2}" destId="{200A02DC-B891-4225-AF55-2E65AF83608D}" srcOrd="0" destOrd="0" presId="urn:microsoft.com/office/officeart/2005/8/layout/cycle3"/>
    <dgm:cxn modelId="{0FCB5FC9-AA35-4398-AA32-A1F36AC5AA3A}" type="presOf" srcId="{10495A1D-51F0-47AD-B7A8-7C763EEC9D82}" destId="{1763C9EF-2E5B-478D-8577-C6C17BB1852F}" srcOrd="0" destOrd="0" presId="urn:microsoft.com/office/officeart/2005/8/layout/cycle3"/>
    <dgm:cxn modelId="{FF85F7F8-C6CD-45A7-A3D3-D451A65D413F}" type="presOf" srcId="{C8EE5B2D-B929-451B-BBCF-5435FB0D708D}" destId="{3BB61143-9E78-4EFD-8B05-8B2862CFE39A}" srcOrd="0" destOrd="0" presId="urn:microsoft.com/office/officeart/2005/8/layout/cycle3"/>
    <dgm:cxn modelId="{3B35806A-8B5D-44C1-877A-1ACF9512B75C}" type="presParOf" srcId="{3BB61143-9E78-4EFD-8B05-8B2862CFE39A}" destId="{68994EF1-A649-435A-9228-F404C88E99A9}" srcOrd="0" destOrd="0" presId="urn:microsoft.com/office/officeart/2005/8/layout/cycle3"/>
    <dgm:cxn modelId="{4345C035-BA00-4247-BBD4-7327331B5BBD}" type="presParOf" srcId="{68994EF1-A649-435A-9228-F404C88E99A9}" destId="{2D10D520-C889-4B8D-B42E-B4B12309D3E3}" srcOrd="0" destOrd="0" presId="urn:microsoft.com/office/officeart/2005/8/layout/cycle3"/>
    <dgm:cxn modelId="{91FE5B84-A563-4547-9EF5-AFBDB6FB3E82}" type="presParOf" srcId="{68994EF1-A649-435A-9228-F404C88E99A9}" destId="{8347D9BA-8E27-4868-AD05-3E5A83626D1D}" srcOrd="1" destOrd="0" presId="urn:microsoft.com/office/officeart/2005/8/layout/cycle3"/>
    <dgm:cxn modelId="{290F9B3B-62F0-4D7D-B8D0-FFC84DB36E4A}" type="presParOf" srcId="{68994EF1-A649-435A-9228-F404C88E99A9}" destId="{E785A520-6C44-4962-AC84-3237F80A2878}" srcOrd="2" destOrd="0" presId="urn:microsoft.com/office/officeart/2005/8/layout/cycle3"/>
    <dgm:cxn modelId="{BA813388-1673-4B6A-86FD-BE253A90E184}" type="presParOf" srcId="{68994EF1-A649-435A-9228-F404C88E99A9}" destId="{1763C9EF-2E5B-478D-8577-C6C17BB1852F}" srcOrd="3" destOrd="0" presId="urn:microsoft.com/office/officeart/2005/8/layout/cycle3"/>
    <dgm:cxn modelId="{6FB3B6FB-A215-47F1-862D-6331182D747F}" type="presParOf" srcId="{68994EF1-A649-435A-9228-F404C88E99A9}" destId="{37D0CD50-8CA4-4023-820A-5A00E867A2EC}" srcOrd="4" destOrd="0" presId="urn:microsoft.com/office/officeart/2005/8/layout/cycle3"/>
    <dgm:cxn modelId="{4F696DC6-1FC0-466D-93F5-820BABAE52DF}" type="presParOf" srcId="{68994EF1-A649-435A-9228-F404C88E99A9}" destId="{DB969CA3-7B47-4155-A5D9-726912764278}" srcOrd="5" destOrd="0" presId="urn:microsoft.com/office/officeart/2005/8/layout/cycle3"/>
    <dgm:cxn modelId="{40344448-DCFF-413C-A5EE-12AD4C2B923D}" type="presParOf" srcId="{68994EF1-A649-435A-9228-F404C88E99A9}" destId="{D6EC5B15-52D3-40AA-87C2-B8827D476939}" srcOrd="6" destOrd="0" presId="urn:microsoft.com/office/officeart/2005/8/layout/cycle3"/>
    <dgm:cxn modelId="{1B9F4709-B11B-4B10-ACC4-CAB4B92F5E2D}" type="presParOf" srcId="{68994EF1-A649-435A-9228-F404C88E99A9}" destId="{740F548C-DD02-43FC-80B9-CFCDC760D765}" srcOrd="7" destOrd="0" presId="urn:microsoft.com/office/officeart/2005/8/layout/cycle3"/>
    <dgm:cxn modelId="{6FD24221-49AE-4C9F-8208-5658B5AF73EF}" type="presParOf" srcId="{68994EF1-A649-435A-9228-F404C88E99A9}" destId="{200A02DC-B891-4225-AF55-2E65AF83608D}" srcOrd="8" destOrd="0" presId="urn:microsoft.com/office/officeart/2005/8/layout/cycle3"/>
    <dgm:cxn modelId="{68A54440-2A2A-47B0-B9AA-7FE02FB6CE1D}" type="presParOf" srcId="{68994EF1-A649-435A-9228-F404C88E99A9}" destId="{56246B6A-AB10-4C4B-979A-D368917A5AE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7D9BA-8E27-4868-AD05-3E5A83626D1D}">
      <dsp:nvSpPr>
        <dsp:cNvPr id="0" name=""/>
        <dsp:cNvSpPr/>
      </dsp:nvSpPr>
      <dsp:spPr>
        <a:xfrm>
          <a:off x="1789077" y="-187393"/>
          <a:ext cx="4568645" cy="4568645"/>
        </a:xfrm>
        <a:prstGeom prst="circularArrow">
          <a:avLst>
            <a:gd name="adj1" fmla="val 5544"/>
            <a:gd name="adj2" fmla="val 330680"/>
            <a:gd name="adj3" fmla="val 14076553"/>
            <a:gd name="adj4" fmla="val 1720559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10D520-C889-4B8D-B42E-B4B12309D3E3}">
      <dsp:nvSpPr>
        <dsp:cNvPr id="0" name=""/>
        <dsp:cNvSpPr/>
      </dsp:nvSpPr>
      <dsp:spPr>
        <a:xfrm>
          <a:off x="3145491" y="-53529"/>
          <a:ext cx="1855817" cy="698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571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1 </a:t>
          </a:r>
          <a:r>
            <a:rPr lang="de-AT" sz="1200" kern="1200" dirty="0">
              <a:latin typeface="Calibri" panose="020F0502020204030204" pitchFamily="34" charset="0"/>
              <a:cs typeface="Calibri" panose="020F0502020204030204" pitchFamily="34" charset="0"/>
            </a:rPr>
            <a:t>Standortbezogenes ibobb-Konzept</a:t>
          </a:r>
        </a:p>
      </dsp:txBody>
      <dsp:txXfrm>
        <a:off x="3179588" y="-19432"/>
        <a:ext cx="1787623" cy="630285"/>
      </dsp:txXfrm>
    </dsp:sp>
    <dsp:sp modelId="{E785A520-6C44-4962-AC84-3237F80A2878}">
      <dsp:nvSpPr>
        <dsp:cNvPr id="0" name=""/>
        <dsp:cNvSpPr/>
      </dsp:nvSpPr>
      <dsp:spPr>
        <a:xfrm>
          <a:off x="4967589" y="652522"/>
          <a:ext cx="1855817" cy="698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de-AT" sz="1200" kern="1200" dirty="0">
              <a:latin typeface="Calibri" panose="020F0502020204030204" pitchFamily="34" charset="0"/>
              <a:cs typeface="Calibri" panose="020F0502020204030204" pitchFamily="34" charset="0"/>
            </a:rPr>
            <a:t> Ausgebildetes BBO-Teams und gut </a:t>
          </a:r>
          <a:r>
            <a:rPr lang="de-AT" sz="1200" kern="1200" dirty="0" err="1">
              <a:latin typeface="Calibri" panose="020F0502020204030204" pitchFamily="34" charset="0"/>
              <a:cs typeface="Calibri" panose="020F0502020204030204" pitchFamily="34" charset="0"/>
            </a:rPr>
            <a:t>funktion-ierende</a:t>
          </a:r>
          <a:r>
            <a:rPr lang="de-AT" sz="1200" kern="1200" dirty="0">
              <a:latin typeface="Calibri" panose="020F0502020204030204" pitchFamily="34" charset="0"/>
              <a:cs typeface="Calibri" panose="020F0502020204030204" pitchFamily="34" charset="0"/>
            </a:rPr>
            <a:t> Koordination</a:t>
          </a:r>
        </a:p>
      </dsp:txBody>
      <dsp:txXfrm>
        <a:off x="5001686" y="686619"/>
        <a:ext cx="1787623" cy="630285"/>
      </dsp:txXfrm>
    </dsp:sp>
    <dsp:sp modelId="{1763C9EF-2E5B-478D-8577-C6C17BB1852F}">
      <dsp:nvSpPr>
        <dsp:cNvPr id="0" name=""/>
        <dsp:cNvSpPr/>
      </dsp:nvSpPr>
      <dsp:spPr>
        <a:xfrm>
          <a:off x="5131516" y="1691163"/>
          <a:ext cx="1855817" cy="698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tx2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de-AT" sz="1200" kern="1200" dirty="0">
              <a:latin typeface="Calibri" panose="020F0502020204030204" pitchFamily="34" charset="0"/>
              <a:cs typeface="Calibri" panose="020F0502020204030204" pitchFamily="34" charset="0"/>
            </a:rPr>
            <a:t> Gute Vernetzung und Kooperationen mit externen Anbietern</a:t>
          </a:r>
        </a:p>
      </dsp:txBody>
      <dsp:txXfrm>
        <a:off x="5165613" y="1725260"/>
        <a:ext cx="1787623" cy="630285"/>
      </dsp:txXfrm>
    </dsp:sp>
    <dsp:sp modelId="{37D0CD50-8CA4-4023-820A-5A00E867A2EC}">
      <dsp:nvSpPr>
        <dsp:cNvPr id="0" name=""/>
        <dsp:cNvSpPr/>
      </dsp:nvSpPr>
      <dsp:spPr>
        <a:xfrm>
          <a:off x="5063735" y="2762965"/>
          <a:ext cx="1855817" cy="698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57150"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de-AT" sz="1200" kern="1200" dirty="0">
              <a:latin typeface="Calibri" panose="020F0502020204030204" pitchFamily="34" charset="0"/>
              <a:cs typeface="Calibri" panose="020F0502020204030204" pitchFamily="34" charset="0"/>
            </a:rPr>
            <a:t> wissenschaftlich fundierten Instrumente in der BBO </a:t>
          </a:r>
        </a:p>
      </dsp:txBody>
      <dsp:txXfrm>
        <a:off x="5097832" y="2797062"/>
        <a:ext cx="1787623" cy="630285"/>
      </dsp:txXfrm>
    </dsp:sp>
    <dsp:sp modelId="{DB969CA3-7B47-4155-A5D9-726912764278}">
      <dsp:nvSpPr>
        <dsp:cNvPr id="0" name=""/>
        <dsp:cNvSpPr/>
      </dsp:nvSpPr>
      <dsp:spPr>
        <a:xfrm>
          <a:off x="4120484" y="3725476"/>
          <a:ext cx="1855817" cy="698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175">
          <a:solidFill>
            <a:schemeClr val="bg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de-AT" sz="1200" kern="1200" dirty="0">
              <a:latin typeface="Calibri" panose="020F0502020204030204" pitchFamily="34" charset="0"/>
              <a:cs typeface="Calibri" panose="020F0502020204030204" pitchFamily="34" charset="0"/>
            </a:rPr>
            <a:t> Effektiver, </a:t>
          </a:r>
          <a:r>
            <a:rPr lang="de-AT" sz="1200" kern="1200" dirty="0" err="1">
              <a:latin typeface="Calibri" panose="020F0502020204030204" pitchFamily="34" charset="0"/>
              <a:cs typeface="Calibri" panose="020F0502020204030204" pitchFamily="34" charset="0"/>
            </a:rPr>
            <a:t>schüler</a:t>
          </a:r>
          <a:r>
            <a:rPr lang="de-AT" sz="1200" kern="1200" dirty="0">
              <a:latin typeface="Calibri" panose="020F0502020204030204" pitchFamily="34" charset="0"/>
              <a:cs typeface="Calibri" panose="020F0502020204030204" pitchFamily="34" charset="0"/>
            </a:rPr>
            <a:t>/innenzentrierten (BBO) Unterricht</a:t>
          </a:r>
        </a:p>
      </dsp:txBody>
      <dsp:txXfrm>
        <a:off x="4154581" y="3759573"/>
        <a:ext cx="1787623" cy="630285"/>
      </dsp:txXfrm>
    </dsp:sp>
    <dsp:sp modelId="{D6EC5B15-52D3-40AA-87C2-B8827D476939}">
      <dsp:nvSpPr>
        <dsp:cNvPr id="0" name=""/>
        <dsp:cNvSpPr/>
      </dsp:nvSpPr>
      <dsp:spPr>
        <a:xfrm>
          <a:off x="2161515" y="3725476"/>
          <a:ext cx="1855817" cy="698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57150">
          <a:solidFill>
            <a:schemeClr val="tx2">
              <a:lumMod val="60000"/>
              <a:lumOff val="4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de-AT" sz="1200" kern="1200" dirty="0">
              <a:latin typeface="Calibri" panose="020F0502020204030204" pitchFamily="34" charset="0"/>
              <a:cs typeface="Calibri" panose="020F0502020204030204" pitchFamily="34" charset="0"/>
            </a:rPr>
            <a:t> Informations- und Elternarbeit im Kontext von BBO</a:t>
          </a:r>
        </a:p>
      </dsp:txBody>
      <dsp:txXfrm>
        <a:off x="2195612" y="3759573"/>
        <a:ext cx="1787623" cy="630285"/>
      </dsp:txXfrm>
    </dsp:sp>
    <dsp:sp modelId="{740F548C-DD02-43FC-80B9-CFCDC760D765}">
      <dsp:nvSpPr>
        <dsp:cNvPr id="0" name=""/>
        <dsp:cNvSpPr/>
      </dsp:nvSpPr>
      <dsp:spPr>
        <a:xfrm>
          <a:off x="1304251" y="2762970"/>
          <a:ext cx="1855817" cy="698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175">
          <a:solidFill>
            <a:schemeClr val="bg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7</a:t>
          </a:r>
          <a:r>
            <a:rPr lang="de-AT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Zusammenarbeit mit anderen Beratungsprofessionen</a:t>
          </a:r>
        </a:p>
      </dsp:txBody>
      <dsp:txXfrm>
        <a:off x="1338348" y="2797067"/>
        <a:ext cx="1787623" cy="630285"/>
      </dsp:txXfrm>
    </dsp:sp>
    <dsp:sp modelId="{200A02DC-B891-4225-AF55-2E65AF83608D}">
      <dsp:nvSpPr>
        <dsp:cNvPr id="0" name=""/>
        <dsp:cNvSpPr/>
      </dsp:nvSpPr>
      <dsp:spPr>
        <a:xfrm>
          <a:off x="1120958" y="1681533"/>
          <a:ext cx="1855817" cy="698479"/>
        </a:xfrm>
        <a:prstGeom prst="roundRect">
          <a:avLst/>
        </a:prstGeom>
        <a:gradFill rotWithShape="0">
          <a:gsLst>
            <a:gs pos="0">
              <a:srgbClr val="CA0237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rgbClr>
            </a:gs>
            <a:gs pos="45000">
              <a:srgbClr val="CA0237">
                <a:hueOff val="0"/>
                <a:satOff val="0"/>
                <a:lumOff val="0"/>
                <a:alphaOff val="0"/>
                <a:tint val="48000"/>
                <a:satMod val="150000"/>
              </a:srgbClr>
            </a:gs>
            <a:gs pos="100000">
              <a:srgbClr val="CA0237">
                <a:hueOff val="0"/>
                <a:satOff val="0"/>
                <a:lumOff val="0"/>
                <a:alphaOff val="0"/>
                <a:tint val="28000"/>
                <a:satMod val="160000"/>
              </a:srgbClr>
            </a:gs>
          </a:gsLst>
          <a:path path="circle">
            <a:fillToRect l="100000" t="100000" r="100000" b="100000"/>
          </a:path>
        </a:gradFill>
        <a:ln w="5715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 </a:t>
          </a:r>
          <a:r>
            <a:rPr lang="de-DE" sz="1200" b="0" kern="1200" dirty="0" err="1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ibobb</a:t>
          </a:r>
          <a:r>
            <a:rPr lang="de-DE" sz="1200" b="0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-Prozess über die gesamte Schullaufbahn im QMS verankert</a:t>
          </a:r>
          <a:endParaRPr lang="de-AT" sz="1200" b="0" kern="1200" dirty="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155055" y="1715630"/>
        <a:ext cx="1787623" cy="630285"/>
      </dsp:txXfrm>
    </dsp:sp>
    <dsp:sp modelId="{56246B6A-AB10-4C4B-979A-D368917A5AE9}">
      <dsp:nvSpPr>
        <dsp:cNvPr id="0" name=""/>
        <dsp:cNvSpPr/>
      </dsp:nvSpPr>
      <dsp:spPr>
        <a:xfrm>
          <a:off x="1306038" y="681408"/>
          <a:ext cx="1855817" cy="69847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76200">
          <a:solidFill>
            <a:schemeClr val="accent4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>
              <a:solidFill>
                <a:schemeClr val="bg2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AT" sz="12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9 </a:t>
          </a:r>
          <a:r>
            <a:rPr lang="de-AT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Schüler- und Bildungsberatung</a:t>
          </a:r>
          <a:endParaRPr lang="de-AT" sz="5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40135" y="715505"/>
        <a:ext cx="1787623" cy="63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F1B1F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8110">
              <a:lnSpc>
                <a:spcPts val="142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264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20886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026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9209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 rot="21600000">
            <a:off x="379413" y="6481763"/>
            <a:ext cx="1584325" cy="4556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7274-FCAE-4C86-BFE6-A3C1EE2D91AC}" type="datetime1">
              <a:rPr lang="de-DE"/>
              <a:pPr>
                <a:defRPr/>
              </a:pPr>
              <a:t>19.10.2023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 rot="21600000">
            <a:off x="379413" y="6481763"/>
            <a:ext cx="1584325" cy="45561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26F706-8AB4-4E01-ABFD-9457B79C6F34}" type="datetime1">
              <a:rPr lang="de-DE" smtClean="0"/>
              <a:pPr>
                <a:defRPr/>
              </a:pPr>
              <a:t>19.10.2023</a:t>
            </a:fld>
            <a:endParaRPr lang="de-DE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BE8FA4-E139-4A35-BB71-24F990EF745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AT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197746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4688" y="1981200"/>
            <a:ext cx="3810000" cy="4111625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810000" cy="4111625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 rot="21600000">
            <a:off x="379413" y="6481763"/>
            <a:ext cx="1584325" cy="4556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3E0AF-C8AE-4B2C-9585-088A361301A1}" type="datetime1">
              <a:rPr lang="de-DE"/>
              <a:pPr>
                <a:defRPr/>
              </a:pPr>
              <a:t>19.10.2023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 rot="21600000">
            <a:off x="379413" y="6481763"/>
            <a:ext cx="1584325" cy="45561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A34D1C-BA57-4729-8B23-312673F4D549}" type="datetime1">
              <a:rPr lang="de-DE" smtClean="0"/>
              <a:pPr>
                <a:defRPr/>
              </a:pPr>
              <a:t>19.10.2023</a:t>
            </a:fld>
            <a:endParaRPr 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E8B419-5953-40EE-AADD-6082D8F10D3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AT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396366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F1B1F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8110">
              <a:lnSpc>
                <a:spcPts val="142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8110">
              <a:lnSpc>
                <a:spcPts val="142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8110">
              <a:lnSpc>
                <a:spcPts val="142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8110">
              <a:lnSpc>
                <a:spcPts val="142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010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bmbwf.gv.at</a:t>
            </a:r>
          </a:p>
        </p:txBody>
      </p:sp>
      <p:pic>
        <p:nvPicPr>
          <p:cNvPr id="10" name="Grafik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91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715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199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35295" y="0"/>
            <a:ext cx="4108703" cy="68397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485" y="913569"/>
            <a:ext cx="8502782" cy="9432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050" y="2034095"/>
            <a:ext cx="7950834" cy="2818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F1B1F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08009" y="6434489"/>
            <a:ext cx="26073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8110">
              <a:lnSpc>
                <a:spcPts val="142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5867"/>
            <a:ext cx="7978525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bmbwf.gv.at</a:t>
            </a:r>
          </a:p>
        </p:txBody>
      </p:sp>
      <p:pic>
        <p:nvPicPr>
          <p:cNvPr id="13" name="Grafik 1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95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8plus.at/fuer-schueler-innen/karriereleiter-studiennav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portal.ibobb.a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bobb@bmbwf.gv.at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ibobb.at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hyperlink" Target="https://portal.ibobb.at/fileadmin/Berufsorientierung_und_Bildung/191002_Handreichung_SBB_Publikation_A4_Trisys_BF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portal.ibobb.at/fileadmin/Berufsorientierung_und_Bildung/Aktuelles/Handreichung_IBOBB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wf.gv.at/Themen/HS-Uni/Aktuelles/MI(N)T-machen.html" TargetMode="External"/><Relationship Id="rId2" Type="http://schemas.openxmlformats.org/officeDocument/2006/relationships/hyperlink" Target="https://www.schulpsychologie.at/schuelerber/schuelerinnenberatung/termine-lehrgaen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hulpsychologie.at/bildungsinformation/nach-der-8-schulstufe/berufsorientierung/ibobb-fach-und-werktagung-2023" TargetMode="External"/><Relationship Id="rId4" Type="http://schemas.openxmlformats.org/officeDocument/2006/relationships/hyperlink" Target="https://klassejob.a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spa-my.sharepoint.com/:v:/g/personal/guenther_apflauer_bspa_at/EeedWxNb_z9Mq0kUE9gogv4BWHywcdat-l-lWSXabLh_MQ?e=H91Ek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bspa-my.sharepoint.com/:v:/g/personal/guenther_apflauer_bspa_at/ESWLv-pJrQhJnR8-9Gvkc98BqzjOXX9coyEmjRWHpW3yGQ?e=QNuOa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5704" y="208555"/>
            <a:ext cx="817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6310F"/>
                </a:solidFill>
                <a:latin typeface="Corbel"/>
                <a:cs typeface="Corbel"/>
              </a:rPr>
              <a:t>bmbwf.gv.at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237924"/>
            <a:ext cx="2180354" cy="62435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90600" y="1308229"/>
            <a:ext cx="7391400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br>
              <a:rPr lang="de-AT" spc="-20" dirty="0">
                <a:solidFill>
                  <a:schemeClr val="tx1"/>
                </a:solidFill>
              </a:rPr>
            </a:br>
            <a:br>
              <a:rPr lang="de-AT" spc="-20" dirty="0">
                <a:solidFill>
                  <a:schemeClr val="tx1"/>
                </a:solidFill>
              </a:rPr>
            </a:br>
            <a:r>
              <a:rPr lang="de-AT" spc="-20" dirty="0">
                <a:solidFill>
                  <a:schemeClr val="tx1"/>
                </a:solidFill>
              </a:rPr>
              <a:t>Infos für die Bundes-ARGE</a:t>
            </a:r>
            <a:br>
              <a:rPr lang="de-AT" spc="-20" dirty="0">
                <a:solidFill>
                  <a:schemeClr val="tx1"/>
                </a:solidFill>
              </a:rPr>
            </a:br>
            <a:r>
              <a:rPr lang="de-AT" sz="4200" i="1" spc="-20" dirty="0">
                <a:solidFill>
                  <a:schemeClr val="tx1"/>
                </a:solidFill>
              </a:rPr>
              <a:t>Schüler- und Bildungsberatung </a:t>
            </a:r>
            <a:br>
              <a:rPr lang="de-AT" sz="4200" spc="-20" dirty="0">
                <a:solidFill>
                  <a:schemeClr val="tx1"/>
                </a:solidFill>
              </a:rPr>
            </a:br>
            <a:r>
              <a:rPr lang="de-AT" spc="-20" dirty="0">
                <a:solidFill>
                  <a:schemeClr val="tx1"/>
                </a:solidFill>
              </a:rPr>
              <a:t>an der AHS</a:t>
            </a:r>
            <a:br>
              <a:rPr lang="de-AT" spc="-20" dirty="0">
                <a:solidFill>
                  <a:schemeClr val="tx1"/>
                </a:solidFill>
              </a:rPr>
            </a:br>
            <a:r>
              <a:rPr lang="de-AT" spc="-20" dirty="0">
                <a:solidFill>
                  <a:schemeClr val="tx1"/>
                </a:solidFill>
              </a:rPr>
              <a:t>Graz 2023</a:t>
            </a:r>
            <a:endParaRPr spc="-2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98" y="2172615"/>
            <a:ext cx="6828112" cy="45784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082379"/>
            <a:ext cx="7978525" cy="829455"/>
          </a:xfrm>
        </p:spPr>
        <p:txBody>
          <a:bodyPr/>
          <a:lstStyle/>
          <a:p>
            <a:r>
              <a:rPr lang="de-AT" dirty="0"/>
              <a:t>BBO-Tool: Ergebnisse nach</a:t>
            </a:r>
            <a:br>
              <a:rPr lang="de-AT" dirty="0"/>
            </a:br>
            <a:r>
              <a:rPr lang="de-AT" dirty="0"/>
              <a:t>Schularten und Beteiligungsquote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410" y="2057400"/>
            <a:ext cx="3511600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485" y="913569"/>
            <a:ext cx="8502782" cy="553998"/>
          </a:xfrm>
        </p:spPr>
        <p:txBody>
          <a:bodyPr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18plus Programm - Aktuelles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7950834" cy="553997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b="1" dirty="0"/>
              <a:t>Neuer Interessenstest </a:t>
            </a:r>
            <a:r>
              <a:rPr lang="de-AT" dirty="0"/>
              <a:t>in Verbindung mit der Kleingruppenberatung: „</a:t>
            </a:r>
            <a:r>
              <a:rPr lang="de-AT" dirty="0" err="1"/>
              <a:t>KarriereLeiter</a:t>
            </a:r>
            <a:r>
              <a:rPr lang="de-AT" dirty="0"/>
              <a:t>“ statt „PRIO“</a:t>
            </a:r>
          </a:p>
          <a:p>
            <a:endParaRPr lang="de-AT" dirty="0"/>
          </a:p>
          <a:p>
            <a:pPr marL="285750" indent="-285750">
              <a:buFontTx/>
              <a:buChar char="-"/>
            </a:pPr>
            <a:r>
              <a:rPr lang="de-AT" b="1" dirty="0"/>
              <a:t>„</a:t>
            </a:r>
            <a:r>
              <a:rPr lang="de-AT" b="1" dirty="0" err="1"/>
              <a:t>KarriereLeiter</a:t>
            </a:r>
            <a:r>
              <a:rPr lang="de-AT" b="1" dirty="0"/>
              <a:t>“</a:t>
            </a:r>
            <a:r>
              <a:rPr lang="de-AT" dirty="0"/>
              <a:t>: Wenn Maturierende nicht wissen, ob sie studieren oder  arbeiten gehen wollen</a:t>
            </a:r>
          </a:p>
          <a:p>
            <a:pPr marL="285750" indent="-285750">
              <a:buFontTx/>
              <a:buChar char="-"/>
            </a:pPr>
            <a:r>
              <a:rPr lang="de-AT" dirty="0"/>
              <a:t>„</a:t>
            </a:r>
            <a:r>
              <a:rPr lang="de-AT" b="1" dirty="0"/>
              <a:t>Studien-Navi“: </a:t>
            </a:r>
            <a:r>
              <a:rPr lang="de-AT" dirty="0"/>
              <a:t>Wenn Maturierende wissen, dass sie studieren wollen, aber nicht, was sie wählen sollten</a:t>
            </a:r>
          </a:p>
          <a:p>
            <a:r>
              <a:rPr lang="de-AT" dirty="0">
                <a:hlinkClick r:id="rId2"/>
              </a:rPr>
              <a:t> https://www.18plus.at/fuer-schueler-innen/karriereleiter-studiennavi.html</a:t>
            </a:r>
            <a:r>
              <a:rPr lang="de-AT" dirty="0"/>
              <a:t> </a:t>
            </a:r>
          </a:p>
          <a:p>
            <a:endParaRPr lang="de-A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„</a:t>
            </a:r>
            <a:r>
              <a:rPr lang="de-AT" b="1" dirty="0"/>
              <a:t>Markenprozess für 18plus</a:t>
            </a:r>
            <a:r>
              <a:rPr lang="de-AT" dirty="0"/>
              <a:t>“ in Gang: Wofür steht das Programm? Was wird damit assoziiert? Wie können wir mehr Schulen / Lehrkräfte dafür gewinnen?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b="1" dirty="0"/>
              <a:t>Umsetzung der digitalen Umsetzung </a:t>
            </a:r>
            <a:r>
              <a:rPr lang="de-AT" dirty="0"/>
              <a:t>von 18plus noch „on hold“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18plus &amp; Bestandsaufnahme Maturantenberatung &amp; neue Befragung 2024 stehen in Beziehung; </a:t>
            </a:r>
            <a:r>
              <a:rPr lang="de-AT" b="1" dirty="0"/>
              <a:t>Maturantenberatung wird insgesamt wichtiger werden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662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534" y="762000"/>
            <a:ext cx="8502782" cy="553998"/>
          </a:xfrm>
        </p:spPr>
        <p:txBody>
          <a:bodyPr/>
          <a:lstStyle/>
          <a:p>
            <a:pPr algn="ctr"/>
            <a:r>
              <a:rPr lang="de-AT" dirty="0">
                <a:solidFill>
                  <a:schemeClr val="accent4">
                    <a:lumMod val="50000"/>
                  </a:schemeClr>
                </a:solidFill>
              </a:rPr>
              <a:t>Maturierendenbefragung 2024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050" y="1676400"/>
            <a:ext cx="8159750" cy="558614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AT" sz="2300" b="1" dirty="0"/>
              <a:t>IHS</a:t>
            </a:r>
            <a:r>
              <a:rPr lang="de-AT" sz="2300" dirty="0"/>
              <a:t> wurde erneut mit der Maturierendenbefragung (2024) beauftragt (</a:t>
            </a:r>
            <a:r>
              <a:rPr lang="de-AT" sz="2300" dirty="0" err="1"/>
              <a:t>Engleder</a:t>
            </a:r>
            <a:r>
              <a:rPr lang="de-AT" sz="2300" dirty="0"/>
              <a:t>/</a:t>
            </a:r>
            <a:r>
              <a:rPr lang="de-AT" sz="2300" dirty="0" err="1"/>
              <a:t>Diabasi</a:t>
            </a:r>
            <a:r>
              <a:rPr lang="de-AT" sz="2300" dirty="0"/>
              <a:t>) </a:t>
            </a:r>
          </a:p>
          <a:p>
            <a:pPr marL="285750" indent="-285750">
              <a:buFontTx/>
              <a:buChar char="-"/>
            </a:pPr>
            <a:endParaRPr lang="de-AT" sz="2300" b="1" dirty="0"/>
          </a:p>
          <a:p>
            <a:pPr marL="285750" indent="-285750">
              <a:buFontTx/>
              <a:buChar char="-"/>
            </a:pPr>
            <a:r>
              <a:rPr lang="de-AT" sz="2300" b="1" dirty="0"/>
              <a:t>Uni Klagenfurt </a:t>
            </a:r>
            <a:r>
              <a:rPr lang="de-AT" sz="2300" dirty="0"/>
              <a:t>macht eine Bestandsaufnahme zu </a:t>
            </a:r>
            <a:r>
              <a:rPr lang="de-AT" sz="2300" dirty="0" err="1"/>
              <a:t>Beratungsan</a:t>
            </a:r>
            <a:r>
              <a:rPr lang="de-AT" sz="2300" dirty="0"/>
              <a:t>-geboten für Maturierende für das BMBWF</a:t>
            </a:r>
          </a:p>
          <a:p>
            <a:pPr marL="285750" indent="-285750">
              <a:buFontTx/>
              <a:buChar char="-"/>
            </a:pPr>
            <a:endParaRPr lang="de-AT" sz="2300" dirty="0"/>
          </a:p>
          <a:p>
            <a:pPr marL="285750" indent="-285750">
              <a:buFontTx/>
              <a:buChar char="-"/>
            </a:pPr>
            <a:r>
              <a:rPr lang="de-AT" sz="2300" dirty="0"/>
              <a:t>Um </a:t>
            </a:r>
            <a:r>
              <a:rPr lang="de-AT" sz="2300" b="1" dirty="0"/>
              <a:t>Unterstützung der Teilnahme an der Maturierenden-befragung </a:t>
            </a:r>
            <a:r>
              <a:rPr lang="de-AT" sz="2300" dirty="0"/>
              <a:t>wird ersucht &gt;&gt;&gt; Info bitte an </a:t>
            </a:r>
            <a:r>
              <a:rPr lang="de-AT" sz="2300" i="1" dirty="0"/>
              <a:t>alle</a:t>
            </a:r>
            <a:r>
              <a:rPr lang="de-AT" sz="2300" dirty="0"/>
              <a:t> SBB weiterleiten; Infos kommt voraussichtlich nur mehr ins Info-Mailing, nicht als Erlass; Durchführung: ca. April 2024</a:t>
            </a:r>
          </a:p>
          <a:p>
            <a:pPr marL="285750" indent="-285750">
              <a:buFontTx/>
              <a:buChar char="-"/>
            </a:pPr>
            <a:endParaRPr lang="de-AT" sz="2300" dirty="0"/>
          </a:p>
          <a:p>
            <a:pPr marL="285750" indent="-285750">
              <a:buFontTx/>
              <a:buChar char="-"/>
            </a:pPr>
            <a:r>
              <a:rPr lang="de-AT" sz="2300" dirty="0"/>
              <a:t>18plus Frage kommt nicht mehr in die Befragung, 18plus Evaluierung ist ohnehin in den nächsten Jahren angedacht</a:t>
            </a:r>
          </a:p>
          <a:p>
            <a:pPr marL="285750" indent="-285750">
              <a:buFontTx/>
              <a:buChar char="-"/>
            </a:pPr>
            <a:endParaRPr lang="de-AT" sz="2300" dirty="0"/>
          </a:p>
          <a:p>
            <a:r>
              <a:rPr lang="de-AT" sz="2300" dirty="0"/>
              <a:t>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140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5704" y="208555"/>
            <a:ext cx="817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6310F"/>
                </a:solidFill>
                <a:latin typeface="Corbel"/>
                <a:cs typeface="Corbel"/>
              </a:rPr>
              <a:t>bmbwf.gv.at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237924"/>
            <a:ext cx="2180354" cy="624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9435" y="437387"/>
            <a:ext cx="1171955" cy="4450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523" y="915532"/>
            <a:ext cx="6916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ibobb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Portal: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spc="-10" dirty="0">
                <a:hlinkClick r:id="rId4"/>
              </a:rPr>
              <a:t>http://portal.ibobb.at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15597" y="1734163"/>
            <a:ext cx="2195195" cy="33807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latin typeface="Corbel"/>
                <a:cs typeface="Corbel"/>
              </a:rPr>
              <a:t>Serviceportal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ibobb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für</a:t>
            </a:r>
            <a:endParaRPr sz="1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1800" dirty="0">
                <a:latin typeface="Corbel"/>
                <a:cs typeface="Corbel"/>
              </a:rPr>
              <a:t>BO-</a:t>
            </a:r>
            <a:r>
              <a:rPr sz="1800" spc="-10" dirty="0">
                <a:latin typeface="Corbel"/>
                <a:cs typeface="Corbel"/>
              </a:rPr>
              <a:t>Koordinator/innen, </a:t>
            </a:r>
            <a:r>
              <a:rPr sz="1800" dirty="0">
                <a:latin typeface="Corbel"/>
                <a:cs typeface="Corbel"/>
              </a:rPr>
              <a:t>B</a:t>
            </a:r>
            <a:r>
              <a:rPr lang="de-AT" sz="1800" dirty="0">
                <a:latin typeface="Corbel"/>
                <a:cs typeface="Corbel"/>
              </a:rPr>
              <a:t>B</a:t>
            </a:r>
            <a:r>
              <a:rPr sz="1800" dirty="0">
                <a:latin typeface="Corbel"/>
                <a:cs typeface="Corbel"/>
              </a:rPr>
              <a:t>O-</a:t>
            </a:r>
            <a:r>
              <a:rPr sz="1800" spc="-10" dirty="0">
                <a:latin typeface="Corbel"/>
                <a:cs typeface="Corbel"/>
              </a:rPr>
              <a:t>Lehrer/</a:t>
            </a:r>
            <a:r>
              <a:rPr sz="1800" spc="-10" dirty="0" err="1">
                <a:latin typeface="Corbel"/>
                <a:cs typeface="Corbel"/>
              </a:rPr>
              <a:t>innen</a:t>
            </a:r>
            <a:r>
              <a:rPr sz="1800" spc="-10" dirty="0">
                <a:latin typeface="Corbel"/>
                <a:cs typeface="Corbel"/>
              </a:rPr>
              <a:t>, </a:t>
            </a:r>
            <a:r>
              <a:rPr sz="1800" dirty="0">
                <a:latin typeface="Corbel"/>
                <a:cs typeface="Corbel"/>
              </a:rPr>
              <a:t>Schüler-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und </a:t>
            </a:r>
            <a:r>
              <a:rPr sz="1800" spc="-10" dirty="0">
                <a:latin typeface="Corbel"/>
                <a:cs typeface="Corbel"/>
              </a:rPr>
              <a:t>Bildungs- berater/innen</a:t>
            </a:r>
            <a:endParaRPr sz="1800" dirty="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Clr>
                <a:srgbClr val="E6310F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orbel"/>
                <a:cs typeface="Corbel"/>
              </a:rPr>
              <a:t>Grundlagen</a:t>
            </a:r>
            <a:endParaRPr sz="1600" dirty="0">
              <a:latin typeface="Corbel"/>
              <a:cs typeface="Corbel"/>
            </a:endParaRPr>
          </a:p>
          <a:p>
            <a:pPr marL="355600" marR="594360" indent="-342900">
              <a:lnSpc>
                <a:spcPct val="100000"/>
              </a:lnSpc>
              <a:spcBef>
                <a:spcPts val="1200"/>
              </a:spcBef>
              <a:buClr>
                <a:srgbClr val="E6310F"/>
              </a:buClr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latin typeface="Corbel"/>
                <a:cs typeface="Corbel"/>
              </a:rPr>
              <a:t>Materialien</a:t>
            </a:r>
            <a:r>
              <a:rPr sz="1600" spc="-60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für </a:t>
            </a:r>
            <a:r>
              <a:rPr sz="1600" spc="-10" dirty="0">
                <a:latin typeface="Corbel"/>
                <a:cs typeface="Corbel"/>
              </a:rPr>
              <a:t>Schüler/innen</a:t>
            </a:r>
            <a:endParaRPr sz="1600" dirty="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E6310F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orbel"/>
                <a:cs typeface="Corbel"/>
              </a:rPr>
              <a:t>Studien</a:t>
            </a:r>
            <a:endParaRPr sz="1600" dirty="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E6310F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orbel"/>
                <a:cs typeface="Corbel"/>
              </a:rPr>
              <a:t>Veranstaltungen</a:t>
            </a:r>
            <a:endParaRPr sz="1600" dirty="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600" y="1789176"/>
            <a:ext cx="5320665" cy="4674235"/>
            <a:chOff x="609600" y="1789176"/>
            <a:chExt cx="5320665" cy="46742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648" y="1792224"/>
              <a:ext cx="5314175" cy="46680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1123" y="1790700"/>
              <a:ext cx="5317490" cy="4671060"/>
            </a:xfrm>
            <a:custGeom>
              <a:avLst/>
              <a:gdLst/>
              <a:ahLst/>
              <a:cxnLst/>
              <a:rect l="l" t="t" r="r" b="b"/>
              <a:pathLst>
                <a:path w="5317490" h="4671060">
                  <a:moveTo>
                    <a:pt x="0" y="0"/>
                  </a:moveTo>
                  <a:lnTo>
                    <a:pt x="5317236" y="0"/>
                  </a:lnTo>
                  <a:lnTo>
                    <a:pt x="5317236" y="4671060"/>
                  </a:lnTo>
                  <a:lnTo>
                    <a:pt x="0" y="46710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308009" y="6434489"/>
            <a:ext cx="260735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5704" y="208555"/>
            <a:ext cx="817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6310F"/>
                </a:solidFill>
                <a:latin typeface="Corbel"/>
                <a:cs typeface="Corbel"/>
              </a:rPr>
              <a:t>bmbwf.gv.at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237924"/>
            <a:ext cx="2180354" cy="624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9435" y="437387"/>
            <a:ext cx="1171955" cy="4450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485" y="913569"/>
            <a:ext cx="85027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Homepage: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spc="-10" dirty="0">
                <a:hlinkClick r:id="rId4"/>
              </a:rPr>
              <a:t>www.ibobb.at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25439" y="1677162"/>
            <a:ext cx="2214245" cy="388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rbel"/>
                <a:cs typeface="Corbel"/>
              </a:rPr>
              <a:t>Grundsätzliche </a:t>
            </a:r>
            <a:r>
              <a:rPr sz="1800" dirty="0">
                <a:latin typeface="Corbel"/>
                <a:cs typeface="Corbel"/>
              </a:rPr>
              <a:t>Informationen</a:t>
            </a:r>
            <a:r>
              <a:rPr sz="1800" spc="-25" dirty="0">
                <a:latin typeface="Corbel"/>
                <a:cs typeface="Corbel"/>
              </a:rPr>
              <a:t> des </a:t>
            </a:r>
            <a:r>
              <a:rPr sz="1800" dirty="0">
                <a:latin typeface="Corbel"/>
                <a:cs typeface="Corbel"/>
              </a:rPr>
              <a:t>BMBWF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zur</a:t>
            </a:r>
            <a:r>
              <a:rPr sz="1800" spc="-10" dirty="0">
                <a:latin typeface="Corbel"/>
                <a:cs typeface="Corbel"/>
              </a:rPr>
              <a:t> Bildung- </a:t>
            </a:r>
            <a:r>
              <a:rPr sz="1800" dirty="0">
                <a:latin typeface="Corbel"/>
                <a:cs typeface="Corbel"/>
              </a:rPr>
              <a:t>und </a:t>
            </a:r>
            <a:r>
              <a:rPr sz="1800" spc="-10" dirty="0">
                <a:latin typeface="Corbel"/>
                <a:cs typeface="Corbel"/>
              </a:rPr>
              <a:t>Berufsorientierung </a:t>
            </a:r>
            <a:r>
              <a:rPr sz="1800" dirty="0">
                <a:latin typeface="Corbel"/>
                <a:cs typeface="Corbel"/>
              </a:rPr>
              <a:t>am</a:t>
            </a:r>
            <a:r>
              <a:rPr sz="1800" spc="-5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Schulstandort</a:t>
            </a:r>
            <a:endParaRPr sz="1800" dirty="0">
              <a:latin typeface="Corbel"/>
              <a:cs typeface="Corbel"/>
            </a:endParaRPr>
          </a:p>
          <a:p>
            <a:pPr marL="280670" indent="-252729">
              <a:lnSpc>
                <a:spcPct val="100000"/>
              </a:lnSpc>
              <a:spcBef>
                <a:spcPts val="1220"/>
              </a:spcBef>
              <a:buClr>
                <a:srgbClr val="E6310F"/>
              </a:buClr>
              <a:buFont typeface="Arial"/>
              <a:buChar char="•"/>
              <a:tabLst>
                <a:tab pos="280670" algn="l"/>
              </a:tabLst>
            </a:pPr>
            <a:r>
              <a:rPr sz="1600" spc="-10" dirty="0">
                <a:latin typeface="Corbel"/>
                <a:cs typeface="Corbel"/>
              </a:rPr>
              <a:t>Grundprinzipien</a:t>
            </a:r>
            <a:endParaRPr sz="1600" dirty="0">
              <a:latin typeface="Corbel"/>
              <a:cs typeface="Corbel"/>
            </a:endParaRPr>
          </a:p>
          <a:p>
            <a:pPr marL="280670" indent="-252729">
              <a:lnSpc>
                <a:spcPct val="100000"/>
              </a:lnSpc>
              <a:spcBef>
                <a:spcPts val="600"/>
              </a:spcBef>
              <a:buClr>
                <a:srgbClr val="E6310F"/>
              </a:buClr>
              <a:buFont typeface="Arial"/>
              <a:buChar char="•"/>
              <a:tabLst>
                <a:tab pos="280670" algn="l"/>
              </a:tabLst>
            </a:pPr>
            <a:r>
              <a:rPr sz="1600" spc="-10" dirty="0">
                <a:latin typeface="Corbel"/>
                <a:cs typeface="Corbel"/>
              </a:rPr>
              <a:t>Umsetzung</a:t>
            </a:r>
            <a:endParaRPr sz="1600" dirty="0">
              <a:latin typeface="Corbel"/>
              <a:cs typeface="Corbel"/>
            </a:endParaRPr>
          </a:p>
          <a:p>
            <a:pPr marL="280670" indent="-252729">
              <a:lnSpc>
                <a:spcPct val="100000"/>
              </a:lnSpc>
              <a:spcBef>
                <a:spcPts val="600"/>
              </a:spcBef>
              <a:buClr>
                <a:srgbClr val="E6310F"/>
              </a:buClr>
              <a:buFont typeface="Arial"/>
              <a:buChar char="•"/>
              <a:tabLst>
                <a:tab pos="280670" algn="l"/>
              </a:tabLst>
            </a:pPr>
            <a:r>
              <a:rPr sz="1600" spc="-10" dirty="0">
                <a:latin typeface="Corbel"/>
                <a:cs typeface="Corbel"/>
              </a:rPr>
              <a:t>Rechtliche</a:t>
            </a:r>
            <a:r>
              <a:rPr sz="1600" spc="-6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Grundlagen</a:t>
            </a:r>
            <a:endParaRPr sz="1600" dirty="0">
              <a:latin typeface="Corbel"/>
              <a:cs typeface="Corbel"/>
            </a:endParaRPr>
          </a:p>
          <a:p>
            <a:pPr marL="280670" marR="324485" indent="-253365">
              <a:lnSpc>
                <a:spcPct val="100000"/>
              </a:lnSpc>
              <a:spcBef>
                <a:spcPts val="600"/>
              </a:spcBef>
              <a:buClr>
                <a:srgbClr val="E6310F"/>
              </a:buClr>
              <a:buFont typeface="Arial"/>
              <a:buChar char="•"/>
              <a:tabLst>
                <a:tab pos="280670" algn="l"/>
              </a:tabLst>
            </a:pPr>
            <a:r>
              <a:rPr sz="1600" dirty="0">
                <a:latin typeface="Corbel"/>
                <a:cs typeface="Corbel"/>
              </a:rPr>
              <a:t>Eltern/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Erziehungs- berechtige</a:t>
            </a:r>
            <a:endParaRPr sz="1600" dirty="0">
              <a:latin typeface="Corbel"/>
              <a:cs typeface="Corbel"/>
            </a:endParaRPr>
          </a:p>
          <a:p>
            <a:pPr marL="280670" marR="352425" indent="-253365">
              <a:lnSpc>
                <a:spcPct val="100000"/>
              </a:lnSpc>
              <a:spcBef>
                <a:spcPts val="600"/>
              </a:spcBef>
              <a:buClr>
                <a:srgbClr val="E6310F"/>
              </a:buClr>
              <a:buFont typeface="Arial"/>
              <a:buChar char="•"/>
              <a:tabLst>
                <a:tab pos="280670" algn="l"/>
              </a:tabLst>
            </a:pPr>
            <a:r>
              <a:rPr sz="1600" spc="-10" dirty="0">
                <a:latin typeface="Corbel"/>
                <a:cs typeface="Corbel"/>
              </a:rPr>
              <a:t>Schulische Ansprechpersonen</a:t>
            </a:r>
            <a:endParaRPr sz="1600" dirty="0">
              <a:latin typeface="Corbel"/>
              <a:cs typeface="Corbel"/>
            </a:endParaRPr>
          </a:p>
          <a:p>
            <a:pPr marL="280670" indent="-252729">
              <a:lnSpc>
                <a:spcPct val="100000"/>
              </a:lnSpc>
              <a:spcBef>
                <a:spcPts val="600"/>
              </a:spcBef>
              <a:buClr>
                <a:srgbClr val="E6310F"/>
              </a:buClr>
              <a:buFont typeface="Arial"/>
              <a:buChar char="•"/>
              <a:tabLst>
                <a:tab pos="280670" algn="l"/>
              </a:tabLst>
            </a:pPr>
            <a:r>
              <a:rPr sz="1600" spc="-10" dirty="0">
                <a:latin typeface="Corbel"/>
                <a:cs typeface="Corbel"/>
              </a:rPr>
              <a:t>Schularten</a:t>
            </a:r>
            <a:endParaRPr sz="1600" dirty="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600" y="1676400"/>
            <a:ext cx="5576570" cy="3942715"/>
            <a:chOff x="499872" y="2008632"/>
            <a:chExt cx="5576570" cy="394271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396" y="2010156"/>
              <a:ext cx="5573267" cy="39395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0634" y="2009394"/>
              <a:ext cx="5575300" cy="3941445"/>
            </a:xfrm>
            <a:custGeom>
              <a:avLst/>
              <a:gdLst/>
              <a:ahLst/>
              <a:cxnLst/>
              <a:rect l="l" t="t" r="r" b="b"/>
              <a:pathLst>
                <a:path w="5575300" h="3941445">
                  <a:moveTo>
                    <a:pt x="0" y="0"/>
                  </a:moveTo>
                  <a:lnTo>
                    <a:pt x="5574792" y="0"/>
                  </a:lnTo>
                  <a:lnTo>
                    <a:pt x="5574792" y="3941064"/>
                  </a:lnTo>
                  <a:lnTo>
                    <a:pt x="0" y="39410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Rechteck 9"/>
          <p:cNvSpPr/>
          <p:nvPr/>
        </p:nvSpPr>
        <p:spPr>
          <a:xfrm>
            <a:off x="596998" y="5791200"/>
            <a:ext cx="7251602" cy="104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de-AT" sz="1800" dirty="0">
                <a:solidFill>
                  <a:srgbClr val="0F1B1F"/>
                </a:solidFill>
                <a:latin typeface="Corbel"/>
                <a:cs typeface="Corbel"/>
              </a:rPr>
              <a:t>Bei</a:t>
            </a:r>
            <a:r>
              <a:rPr lang="de-AT" sz="1800" spc="-3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800" dirty="0">
                <a:solidFill>
                  <a:srgbClr val="0F1B1F"/>
                </a:solidFill>
                <a:latin typeface="Corbel"/>
                <a:cs typeface="Corbel"/>
              </a:rPr>
              <a:t>Fragen und</a:t>
            </a:r>
            <a:r>
              <a:rPr lang="de-AT" sz="1800" spc="-8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800" dirty="0">
                <a:solidFill>
                  <a:srgbClr val="0F1B1F"/>
                </a:solidFill>
                <a:latin typeface="Corbel"/>
                <a:cs typeface="Corbel"/>
              </a:rPr>
              <a:t>Anregungen</a:t>
            </a:r>
            <a:r>
              <a:rPr lang="de-AT" sz="1800" spc="-20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800" dirty="0">
                <a:solidFill>
                  <a:srgbClr val="0F1B1F"/>
                </a:solidFill>
                <a:latin typeface="Corbel"/>
                <a:cs typeface="Corbel"/>
              </a:rPr>
              <a:t>wenden</a:t>
            </a:r>
            <a:r>
              <a:rPr lang="de-AT" sz="1800" spc="-50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800" dirty="0">
                <a:solidFill>
                  <a:srgbClr val="0F1B1F"/>
                </a:solidFill>
                <a:latin typeface="Corbel"/>
                <a:cs typeface="Corbel"/>
              </a:rPr>
              <a:t>Sie</a:t>
            </a:r>
            <a:r>
              <a:rPr lang="de-AT" sz="1800" spc="-1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800" dirty="0">
                <a:solidFill>
                  <a:srgbClr val="0F1B1F"/>
                </a:solidFill>
                <a:latin typeface="Corbel"/>
                <a:cs typeface="Corbel"/>
              </a:rPr>
              <a:t>sich</a:t>
            </a:r>
            <a:r>
              <a:rPr lang="de-AT" sz="1800" spc="-20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800" spc="-25" dirty="0">
                <a:solidFill>
                  <a:srgbClr val="0F1B1F"/>
                </a:solidFill>
                <a:latin typeface="Corbel"/>
                <a:cs typeface="Corbel"/>
              </a:rPr>
              <a:t>an:</a:t>
            </a:r>
            <a:endParaRPr lang="de-AT" sz="1800" dirty="0">
              <a:latin typeface="Corbel"/>
              <a:cs typeface="Corbel"/>
            </a:endParaRPr>
          </a:p>
          <a:p>
            <a:pPr marL="1835150">
              <a:lnSpc>
                <a:spcPct val="100000"/>
              </a:lnSpc>
              <a:spcBef>
                <a:spcPts val="770"/>
              </a:spcBef>
            </a:pPr>
            <a:r>
              <a:rPr lang="de-AT" sz="1800" u="sng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01/53120-</a:t>
            </a:r>
            <a:r>
              <a:rPr lang="de-AT" sz="1800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2319 </a:t>
            </a:r>
            <a:r>
              <a:rPr lang="de-AT" sz="1800" dirty="0">
                <a:solidFill>
                  <a:srgbClr val="0F1B1F"/>
                </a:solidFill>
                <a:latin typeface="Corbel"/>
                <a:cs typeface="Corbel"/>
              </a:rPr>
              <a:t>oder </a:t>
            </a:r>
            <a:r>
              <a:rPr lang="de-AT" sz="1800" u="sng" spc="-10" dirty="0">
                <a:solidFill>
                  <a:schemeClr val="tx1"/>
                </a:solidFill>
                <a:uFill>
                  <a:solidFill>
                    <a:srgbClr val="1C1C1C"/>
                  </a:solidFill>
                </a:uFill>
                <a:latin typeface="Corbel"/>
                <a:cs typeface="Corbel"/>
                <a:hlinkClick r:id="rId6"/>
              </a:rPr>
              <a:t>ibobb@bmbwf.gv.at</a:t>
            </a:r>
            <a:endParaRPr lang="de-AT" sz="1800" dirty="0">
              <a:solidFill>
                <a:schemeClr val="tx1"/>
              </a:solidFill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de-AT" sz="1950" dirty="0">
              <a:solidFill>
                <a:schemeClr val="tx1"/>
              </a:solidFill>
              <a:latin typeface="Corbel"/>
              <a:cs typeface="Corbel"/>
            </a:endParaRPr>
          </a:p>
        </p:txBody>
      </p:sp>
      <p:sp>
        <p:nvSpPr>
          <p:cNvPr id="11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308009" y="6434489"/>
            <a:ext cx="260735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304800"/>
            <a:ext cx="1171955" cy="445007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075" y="237924"/>
            <a:ext cx="2180354" cy="624351"/>
          </a:xfrm>
          <a:prstGeom prst="rect">
            <a:avLst/>
          </a:prstGeom>
        </p:spPr>
      </p:pic>
      <p:graphicFrame>
        <p:nvGraphicFramePr>
          <p:cNvPr id="6" name="Objekt 5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37893"/>
              </p:ext>
            </p:extLst>
          </p:nvPr>
        </p:nvGraphicFramePr>
        <p:xfrm>
          <a:off x="867769" y="1219200"/>
          <a:ext cx="3079319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67480" imgH="8020080" progId="Acrobat.Document.2020">
                  <p:embed/>
                </p:oleObj>
              </mc:Choice>
              <mc:Fallback>
                <p:oleObj name="Acrobat Document" r:id="rId5" imgW="5667480" imgH="8020080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7769" y="1219200"/>
                        <a:ext cx="3079319" cy="435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308009" y="6434489"/>
            <a:ext cx="260735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pic>
        <p:nvPicPr>
          <p:cNvPr id="2" name="Grafik 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1295400"/>
            <a:ext cx="3097143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9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98" y="838200"/>
            <a:ext cx="8630467" cy="830997"/>
          </a:xfrm>
        </p:spPr>
        <p:txBody>
          <a:bodyPr/>
          <a:lstStyle/>
          <a:p>
            <a:pPr algn="ctr"/>
            <a:r>
              <a:rPr lang="de-AT" sz="2700" dirty="0">
                <a:solidFill>
                  <a:schemeClr val="tx1"/>
                </a:solidFill>
              </a:rPr>
              <a:t>Mitwirkung der Schüler- und Bildungsberatung </a:t>
            </a:r>
            <a:br>
              <a:rPr lang="de-AT" sz="2700" dirty="0">
                <a:solidFill>
                  <a:schemeClr val="tx1"/>
                </a:solidFill>
              </a:rPr>
            </a:br>
            <a:r>
              <a:rPr lang="de-AT" sz="2700" dirty="0">
                <a:solidFill>
                  <a:schemeClr val="tx1"/>
                </a:solidFill>
              </a:rPr>
              <a:t>an ibobb – </a:t>
            </a:r>
            <a:r>
              <a:rPr lang="de-AT" sz="2700" i="1" dirty="0">
                <a:solidFill>
                  <a:schemeClr val="tx1"/>
                </a:solidFill>
              </a:rPr>
              <a:t>bitte immer wieder kommunizieren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5922" y="1981200"/>
            <a:ext cx="8408217" cy="415498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Schüler- und Bildungsberatung ist </a:t>
            </a:r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Teil von ibobb im Sinne der Laufbahn- und Bildungsberatung</a:t>
            </a:r>
            <a:r>
              <a:rPr lang="de-AT" dirty="0"/>
              <a:t>; </a:t>
            </a:r>
            <a:r>
              <a:rPr lang="de-AT" dirty="0">
                <a:solidFill>
                  <a:schemeClr val="tx1"/>
                </a:solidFill>
              </a:rPr>
              <a:t>2. Säule ist die </a:t>
            </a:r>
            <a:r>
              <a:rPr lang="de-AT" b="1" dirty="0">
                <a:solidFill>
                  <a:schemeClr val="tx1"/>
                </a:solidFill>
              </a:rPr>
              <a:t>psychosoziale Erstberatung </a:t>
            </a:r>
            <a:r>
              <a:rPr lang="de-AT" dirty="0"/>
              <a:t>/ Clearing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SBB</a:t>
            </a:r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 begleitet, berät und unterstützt besonders an Übergängen </a:t>
            </a:r>
            <a:r>
              <a:rPr lang="de-AT" dirty="0"/>
              <a:t>(siehe RS 22/2017)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SBB ist </a:t>
            </a:r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Teil des ibobb-Teams </a:t>
            </a:r>
            <a:r>
              <a:rPr lang="de-AT" dirty="0"/>
              <a:t>an der Schule und sollte </a:t>
            </a:r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das standortspezifische ibobb- Konzept</a:t>
            </a:r>
            <a:r>
              <a:rPr lang="de-AT" dirty="0"/>
              <a:t> kennen und mit BBO-Lehrkräften und -Koordinatoren zusammen wirken.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SBB berät, wenn eine </a:t>
            </a:r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gelbe/rote Ampel beim Ergebnis des BBO-Tools </a:t>
            </a:r>
            <a:r>
              <a:rPr lang="de-AT" dirty="0"/>
              <a:t>angezeigt wird.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SBB setzt </a:t>
            </a:r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18plus Programm </a:t>
            </a:r>
            <a:r>
              <a:rPr lang="de-AT" dirty="0"/>
              <a:t>um.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SBB </a:t>
            </a:r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arbeitet mit Akteuren im Feld (wie ÖH, Sozialpartner, AMS etc.) zusammen </a:t>
            </a:r>
            <a:r>
              <a:rPr lang="de-AT" dirty="0"/>
              <a:t>und gibt Infos an Schüler/innen weiter (z.B. über deren Angebote).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dirty="0"/>
              <a:t>SBB </a:t>
            </a:r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berät und unterstützt Schulleitung </a:t>
            </a:r>
            <a:r>
              <a:rPr lang="de-AT" dirty="0"/>
              <a:t>in Fragen der Bildungsberatung. </a:t>
            </a:r>
          </a:p>
        </p:txBody>
      </p:sp>
    </p:spTree>
    <p:extLst>
      <p:ext uri="{BB962C8B-B14F-4D97-AF65-F5344CB8AC3E}">
        <p14:creationId xmlns:p14="http://schemas.microsoft.com/office/powerpoint/2010/main" val="144767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942933"/>
            <a:ext cx="4641601" cy="451760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Weitergabe von Informationen (laut RS 22/2017)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2777" cy="471681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de-AT" dirty="0"/>
              <a:t>… in den </a:t>
            </a:r>
            <a:r>
              <a:rPr lang="de-AT" b="1" i="1" dirty="0"/>
              <a:t>jeweils ersten Klassen </a:t>
            </a:r>
            <a:r>
              <a:rPr lang="de-AT" dirty="0"/>
              <a:t>über Aufgaben, den Tätigkeitsbereich und die Erreichbarkeit der Schüler- und Bildungsberatung am Schulstandort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AT" dirty="0"/>
              <a:t>… </a:t>
            </a:r>
            <a:r>
              <a:rPr lang="de-AT" b="1" i="1" dirty="0"/>
              <a:t>spätestens im vorletzten Schuljahr vor schulischen Abschlüssen oder Übergängen </a:t>
            </a:r>
            <a:r>
              <a:rPr lang="de-AT" dirty="0"/>
              <a:t>über empfehlenswerte Vorgehensweisen zur Gestaltung eines individuellen Orientierungs- und Entscheidungsprozesses zur Verfügung stehenden Unterstützungs-, Informations- und Beratungsangebote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AT" dirty="0"/>
              <a:t>… </a:t>
            </a:r>
            <a:r>
              <a:rPr lang="de-AT" b="1" i="1" dirty="0"/>
              <a:t>spätestens zu Beginn des letzten Schuljahres vor Abschlüssen oder Übergängen </a:t>
            </a:r>
            <a:r>
              <a:rPr lang="de-AT" dirty="0"/>
              <a:t>über nachfolgend mögliche Bildungswege und -optionen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AT" dirty="0"/>
              <a:t>… </a:t>
            </a:r>
            <a:r>
              <a:rPr lang="de-AT" b="1" dirty="0"/>
              <a:t>jeweils in den letzten beiden Schulstufen in allen Schularten</a:t>
            </a:r>
            <a:r>
              <a:rPr lang="de-AT" dirty="0"/>
              <a:t>, jedenfalls aber auch in der 7. und 8. Schulstufe; siehe auch RS Nr. 17/2012 zur Bildungs- und Berufsorientierung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AT" dirty="0"/>
              <a:t>… </a:t>
            </a:r>
            <a:r>
              <a:rPr lang="de-AT" b="1" i="1" dirty="0"/>
              <a:t>je nach Schulform und den dabei vorgesehenen Wahlmöglichkeiten und Entschei-dungsnotwendigkeiten</a:t>
            </a:r>
            <a:r>
              <a:rPr lang="de-AT" i="1" dirty="0"/>
              <a:t> </a:t>
            </a:r>
            <a:r>
              <a:rPr lang="de-AT" dirty="0"/>
              <a:t>(z.B. Schulformenwahl ab der 3. Klasse AHS oder AHS-Ober-stufe, Kurse zur Vorbereitung auf die Berufsreifeprüfung in der Berufsschule etc.)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E8FA4-E139-4A35-BB71-24F990EF745B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Grafik 4" descr="\\sv2profilew7\folder\fraundoa\Desktop\Beratungsbild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39" y="281758"/>
            <a:ext cx="687977" cy="66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60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713" y="457200"/>
            <a:ext cx="8502782" cy="461665"/>
          </a:xfrm>
        </p:spPr>
        <p:txBody>
          <a:bodyPr/>
          <a:lstStyle/>
          <a:p>
            <a:pPr algn="ctr"/>
            <a:r>
              <a:rPr lang="de-AT" sz="3000" dirty="0">
                <a:solidFill>
                  <a:schemeClr val="tx1"/>
                </a:solidFill>
              </a:rPr>
              <a:t>Allgemeine Infos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2396" y="1219200"/>
            <a:ext cx="8312150" cy="526297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AT" b="1" dirty="0"/>
              <a:t>Hochschullehrgänge für die Schüler- und Bildungsberatung </a:t>
            </a:r>
            <a:r>
              <a:rPr lang="de-AT" dirty="0"/>
              <a:t>werden ab 2024/25 schulartenübergreifend angeboten (Rahmencurriculum: </a:t>
            </a:r>
            <a:r>
              <a:rPr lang="de-AT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https://www.schulpsychologie.at/schuelerber/schuelerinnenberatung/termine-lehrgaenge</a:t>
            </a:r>
            <a:r>
              <a:rPr lang="de-AT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de-AT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AT" b="1" dirty="0"/>
              <a:t>Train-</a:t>
            </a:r>
            <a:r>
              <a:rPr lang="de-AT" b="1" dirty="0" err="1"/>
              <a:t>the</a:t>
            </a:r>
            <a:r>
              <a:rPr lang="de-AT" b="1" dirty="0"/>
              <a:t>-Trainer-Seminar</a:t>
            </a:r>
            <a:r>
              <a:rPr lang="de-AT" dirty="0"/>
              <a:t> mit Prof. Paul Plener am 2.10.2023 abgehalten – Psychosoziale Belastungen / Psychische Erkrankungen im Fokus</a:t>
            </a:r>
          </a:p>
          <a:p>
            <a:endParaRPr lang="de-AT" dirty="0"/>
          </a:p>
          <a:p>
            <a:pPr marL="285750" indent="-285750">
              <a:buFontTx/>
              <a:buChar char="-"/>
            </a:pPr>
            <a:r>
              <a:rPr lang="de-AT" dirty="0"/>
              <a:t> </a:t>
            </a:r>
            <a:r>
              <a:rPr lang="de-AT" b="1" dirty="0"/>
              <a:t>Initiative MI(N)</a:t>
            </a:r>
            <a:r>
              <a:rPr lang="de-AT" b="1" dirty="0" err="1"/>
              <a:t>Tmachen</a:t>
            </a:r>
            <a:r>
              <a:rPr lang="de-AT" dirty="0"/>
              <a:t>: BMBWF-Aktionsplan für mehr MINT-Fachkräfte; Ziel: den Anteil der MINT-Absolventinnen und -Absolventen bis zum Jahr 2030 um 20 Prozent zu erhöhen und damit die wirtschaftliche Wettbewerbsfähigkeit zu sichern: </a:t>
            </a:r>
            <a:r>
              <a:rPr lang="de-AT" dirty="0">
                <a:hlinkClick r:id="rId3"/>
              </a:rPr>
              <a:t>       https://www.bmbwf.gv.at/Themen/HS-Uni/Aktuelles/MI(N)T-machen.html</a:t>
            </a:r>
            <a:r>
              <a:rPr lang="de-AT" dirty="0"/>
              <a:t> </a:t>
            </a:r>
          </a:p>
          <a:p>
            <a:pPr marL="285750" indent="-285750">
              <a:buFontTx/>
              <a:buChar char="-"/>
            </a:pPr>
            <a:endParaRPr lang="de-AT" dirty="0"/>
          </a:p>
          <a:p>
            <a:pPr marL="285750" indent="-285750">
              <a:buFontTx/>
              <a:buChar char="-"/>
            </a:pPr>
            <a:r>
              <a:rPr lang="de-AT" b="1" dirty="0">
                <a:hlinkClick r:id="rId4"/>
              </a:rPr>
              <a:t>KLASSE JOB </a:t>
            </a:r>
            <a:r>
              <a:rPr lang="de-AT" dirty="0">
                <a:hlinkClick r:id="rId4"/>
              </a:rPr>
              <a:t>- Jetzt als Lehrer/in durchstarten!</a:t>
            </a:r>
            <a:r>
              <a:rPr lang="de-AT" dirty="0"/>
              <a:t> &gt;&gt;&gt; bitte in der Beratung der Schüler/innen berücksichtigen</a:t>
            </a:r>
          </a:p>
          <a:p>
            <a:pPr marL="285750" indent="-285750">
              <a:buFontTx/>
              <a:buChar char="-"/>
            </a:pPr>
            <a:endParaRPr lang="de-AT" dirty="0"/>
          </a:p>
          <a:p>
            <a:pPr marL="285750" indent="-285750">
              <a:buFontTx/>
              <a:buChar char="-"/>
            </a:pPr>
            <a:r>
              <a:rPr lang="de-AT" b="1" dirty="0"/>
              <a:t>ibobb-Werktagung am 16./17.11.2023 in Salzburg </a:t>
            </a:r>
            <a:r>
              <a:rPr lang="de-AT" dirty="0"/>
              <a:t>(hybrid): </a:t>
            </a:r>
            <a:r>
              <a:rPr lang="de-AT" dirty="0">
                <a:hlinkClick r:id="rId5"/>
              </a:rPr>
              <a:t>https://www.schulpsychologie.at/bildungsinformation/nach-der-8-schulstufe/berufsorientierung/ibobb-fach-und-werktagung-2023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01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816C3-5F86-4665-B539-7FB6C1BA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985"/>
            <a:ext cx="7978525" cy="492443"/>
          </a:xfrm>
        </p:spPr>
        <p:txBody>
          <a:bodyPr/>
          <a:lstStyle/>
          <a:p>
            <a:pPr algn="ctr"/>
            <a:r>
              <a:rPr lang="de-AT" sz="3200" dirty="0">
                <a:solidFill>
                  <a:schemeClr val="tx1"/>
                </a:solidFill>
              </a:rPr>
              <a:t>AHS – Initiative zur Stärkung der BBO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37E80B-FBE3-40CB-90AB-314384B23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37" y="1905000"/>
            <a:ext cx="8223250" cy="397031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Ziel der </a:t>
            </a:r>
            <a:r>
              <a:rPr lang="de-AT" b="1" dirty="0"/>
              <a:t>Bundesarbeitsgruppe mit AHS-Praktiker/innen </a:t>
            </a:r>
            <a:r>
              <a:rPr lang="de-AT" dirty="0"/>
              <a:t>war es, </a:t>
            </a:r>
          </a:p>
          <a:p>
            <a:pPr marL="0" indent="0">
              <a:buNone/>
            </a:pPr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ein Maßnahmenbündel auszuarbeiten, das dazu beiträgt, die Bildungs- und Berufsorientierung an der AHS zu stärken und das Konzept ibobb gut umzusetzen:</a:t>
            </a:r>
          </a:p>
          <a:p>
            <a:endParaRPr lang="de-AT" sz="1200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dirty="0"/>
              <a:t>Gesamtkonzept ibobb sowie dessen ibobb Akteure stärken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dirty="0"/>
              <a:t>Verankerung und Vermittlung von Bildungs-, Berufs- und  Lebensorientierungs-</a:t>
            </a:r>
          </a:p>
          <a:p>
            <a:pPr lvl="1">
              <a:spcAft>
                <a:spcPts val="600"/>
              </a:spcAft>
            </a:pPr>
            <a:r>
              <a:rPr lang="de-AT" dirty="0"/>
              <a:t>      kompetenzen in allen Schulstufen als Teil des ibobb-Prozesses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dirty="0"/>
              <a:t>Kontinuierliche Steigerung der Umsetzungsqualität des (integrativen) Bildungs- und Berufsorientierungsunterrichts an der AHS</a:t>
            </a:r>
          </a:p>
          <a:p>
            <a:pPr marL="342900" indent="-342900">
              <a:buAutoNum type="arabicPeriod" startAt="2"/>
            </a:pPr>
            <a:r>
              <a:rPr lang="de-AT" dirty="0"/>
              <a:t>Reality Check anhand der Qualitätskriterien lt. RS 17/12: </a:t>
            </a:r>
            <a:br>
              <a:rPr lang="de-AT" dirty="0"/>
            </a:br>
            <a:endParaRPr lang="de-AT" dirty="0"/>
          </a:p>
          <a:p>
            <a:r>
              <a:rPr lang="de-AT" dirty="0"/>
              <a:t>       Stolpersteine – Gelingensbedingungen – Lösungsansätze / Unterstützungsbedarf </a:t>
            </a:r>
          </a:p>
        </p:txBody>
      </p:sp>
    </p:spTree>
    <p:extLst>
      <p:ext uri="{BB962C8B-B14F-4D97-AF65-F5344CB8AC3E}">
        <p14:creationId xmlns:p14="http://schemas.microsoft.com/office/powerpoint/2010/main" val="236132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816C3-5F86-4665-B539-7FB6C1BA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52907"/>
            <a:ext cx="7978525" cy="738664"/>
          </a:xfrm>
        </p:spPr>
        <p:txBody>
          <a:bodyPr/>
          <a:lstStyle/>
          <a:p>
            <a:pPr algn="ctr"/>
            <a:r>
              <a:rPr lang="de-A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Reality Check – Qualitätsstandards für ibobb</a:t>
            </a:r>
            <a:br>
              <a:rPr lang="de-A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400" dirty="0">
                <a:solidFill>
                  <a:schemeClr val="tx1"/>
                </a:solidFill>
              </a:rPr>
              <a:t>Wesentliche Hebel zur Stärkung der BBO (an der AHS)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AEA098-B6F6-EF56-47D2-C7DC520FF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817843"/>
              </p:ext>
            </p:extLst>
          </p:nvPr>
        </p:nvGraphicFramePr>
        <p:xfrm>
          <a:off x="272464" y="1980224"/>
          <a:ext cx="8146800" cy="437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2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3" name="Grafik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195422"/>
            <a:ext cx="7050426" cy="2206428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3652897"/>
            <a:ext cx="7978775" cy="107310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AT" sz="2000" dirty="0"/>
              <a:t>Online-Fragebogen für Schüler/innen der 7. Schulstufe als Auftakt des Bildungs- und Berufsorientierungsprozesses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e-AT" sz="2000" b="1" spc="-10" dirty="0">
                <a:solidFill>
                  <a:srgbClr val="B5007B"/>
                </a:solidFill>
                <a:cs typeface="Corbel"/>
              </a:rPr>
              <a:t>DeineZukunft.ibobb.at</a:t>
            </a:r>
            <a:endParaRPr lang="de-AT" sz="2000" dirty="0">
              <a:cs typeface="Corbel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de-AT" sz="2000" b="1" dirty="0"/>
              <a:t>Erklärvideo für Lehrer/innen, Schüler/innen und Eltern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AT" sz="2000" dirty="0">
                <a:solidFill>
                  <a:schemeClr val="tx1"/>
                </a:solidFill>
                <a:hlinkClick r:id="rId4"/>
              </a:rPr>
              <a:t>Link zum BBO-Tool Erklärvideo</a:t>
            </a:r>
            <a:endParaRPr lang="de-AT" sz="20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de-AT" sz="2000" b="1" dirty="0">
                <a:solidFill>
                  <a:schemeClr val="tx1"/>
                </a:solidFill>
              </a:rPr>
              <a:t>animierte PowerPoint für Multiplikator/innen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AT" dirty="0">
                <a:solidFill>
                  <a:schemeClr val="tx1"/>
                </a:solidFill>
                <a:hlinkClick r:id="rId2"/>
              </a:rPr>
              <a:t>Link zur animierte PowerPoint</a:t>
            </a:r>
            <a:endParaRPr lang="de-AT" dirty="0">
              <a:solidFill>
                <a:schemeClr val="tx1"/>
              </a:solidFill>
            </a:endParaRPr>
          </a:p>
          <a:p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r="17681"/>
          <a:stretch/>
        </p:blipFill>
        <p:spPr>
          <a:xfrm>
            <a:off x="5077117" y="2074481"/>
            <a:ext cx="3425950" cy="13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5704" y="208555"/>
            <a:ext cx="817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6310F"/>
                </a:solidFill>
                <a:latin typeface="Corbel"/>
                <a:cs typeface="Corbel"/>
              </a:rPr>
              <a:t>bmbwf.gv.at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237924"/>
            <a:ext cx="2180354" cy="624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9435" y="437387"/>
            <a:ext cx="1171955" cy="4450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3200" y="562487"/>
            <a:ext cx="4038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AT" sz="2400" dirty="0">
                <a:solidFill>
                  <a:schemeClr val="tx1"/>
                </a:solidFill>
              </a:rPr>
              <a:t>Überarbeitung des BBO-Tools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ts val="142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58998" y="1208185"/>
            <a:ext cx="8532601" cy="11607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 marR="111125" indent="-285750">
              <a:lnSpc>
                <a:spcPct val="113999"/>
              </a:lnSpc>
              <a:spcBef>
                <a:spcPts val="95"/>
              </a:spcBef>
              <a:buClr>
                <a:srgbClr val="E6310F"/>
              </a:buClr>
              <a:buFont typeface="Wingdings" panose="05000000000000000000" pitchFamily="2" charset="2"/>
              <a:buChar char="v"/>
              <a:tabLst>
                <a:tab pos="306070" algn="l"/>
              </a:tabLst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Das </a:t>
            </a: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BBO-Tool 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besteht aus </a:t>
            </a: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drei Teilen 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(Bildungs- und Berufswahlreife/Laufbahngefährdung-Motivation/Interessen), Auftakt der Bildungs- und Berufsorientierung</a:t>
            </a:r>
          </a:p>
          <a:p>
            <a:pPr marL="334645" marR="111125" indent="-285750">
              <a:lnSpc>
                <a:spcPct val="113999"/>
              </a:lnSpc>
              <a:spcBef>
                <a:spcPts val="95"/>
              </a:spcBef>
              <a:buClr>
                <a:srgbClr val="E6310F"/>
              </a:buClr>
              <a:buFont typeface="Wingdings" panose="05000000000000000000" pitchFamily="2" charset="2"/>
              <a:buChar char="v"/>
              <a:tabLst>
                <a:tab pos="306070" algn="l"/>
              </a:tabLst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Der </a:t>
            </a: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Interessensteil des BBO-Tools wurde komplett überarbeitet:</a:t>
            </a:r>
          </a:p>
          <a:p>
            <a:pPr marL="334645" marR="111125" indent="-285750">
              <a:lnSpc>
                <a:spcPct val="113999"/>
              </a:lnSpc>
              <a:spcBef>
                <a:spcPts val="95"/>
              </a:spcBef>
              <a:buClr>
                <a:srgbClr val="E6310F"/>
              </a:buClr>
              <a:buFont typeface="Wingdings" panose="05000000000000000000" pitchFamily="2" charset="2"/>
              <a:buChar char="v"/>
              <a:tabLst>
                <a:tab pos="306070" algn="l"/>
              </a:tabLst>
            </a:pPr>
            <a:endParaRPr sz="1600" b="1" dirty="0">
              <a:solidFill>
                <a:schemeClr val="tx1">
                  <a:lumMod val="75000"/>
                  <a:lumOff val="25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3284" y="2133600"/>
            <a:ext cx="7816668" cy="412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de-AT" sz="1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18 Dimensionen beziehen sich auf folgende Themenschwerpunkte: </a:t>
            </a:r>
            <a:endParaRPr lang="de-AT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1.    Sprachen/Kultur (z.B. mich in einer anderen Sprache zu verständigen)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2.    Naturwissenschaften (z.B. die Natur zu beobachten)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3.    Musik (z.B. ein Musikinstrument spielen)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4.    Sport (z.B. regelmäßiges körperliches Training)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5.    Elementarpädagogik (z.B. Arbeiten mit einer Kindergruppe)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6.    Gesundheit/Pflege (z.B. kranke Menschen zu betreuen)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7.    Informationstechnologie (z.B. Computerprogramme zu schreiben)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8.    Elektrotechnik/Elektronik (z.B. elektronische Geräte zu reparieren)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9.    Chemie/Biotechnologie (z.B. Bakterien unter einem Mikroskop untersuchen)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Gartenbau/Land- und Forstwirtschaft (z.B. Bäume zu pflegen und zu schneiden)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Tourismus/Gastronomie (z.B. eine Feier für Hotelgäste zu organisieren)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Natur- und Umweltschutz (z.B. den Klimawandel zu verstehen)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Medien/Medientechnik (z.B. einen Blog im Internet zu schreiben)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Design/Kunst/Mode (z.B. Schmuck aus Keramik herzustellen) 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Bau/Architektur (z.B. ein Haus aus Holz zu bauen)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Maschinenbau (z.B. wie Maschinen funktionieren)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Verkehr/Logistik (z.B. wie Waren transportiert werden)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marR="7112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de-AT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Wirtschaft/Handel (z.B. Verkaufsgespräche mit Kunden zu führen)</a:t>
            </a:r>
            <a:endParaRPr lang="de-AT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5704" y="208555"/>
            <a:ext cx="817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6310F"/>
                </a:solidFill>
                <a:latin typeface="Corbel"/>
                <a:cs typeface="Corbel"/>
              </a:rPr>
              <a:t>bmbwf.gv.at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237924"/>
            <a:ext cx="2180354" cy="624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9435" y="437387"/>
            <a:ext cx="1171955" cy="4450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41434" y="844690"/>
            <a:ext cx="5105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AT" sz="2400" dirty="0">
                <a:solidFill>
                  <a:schemeClr val="tx1"/>
                </a:solidFill>
              </a:rPr>
              <a:t>Zur Klärung: 3</a:t>
            </a:r>
            <a:r>
              <a:rPr sz="2400" spc="-105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Arten</a:t>
            </a:r>
            <a:r>
              <a:rPr sz="2400" spc="-10" dirty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von</a:t>
            </a:r>
            <a:r>
              <a:rPr sz="2400" spc="5" dirty="0">
                <a:solidFill>
                  <a:schemeClr val="tx1"/>
                </a:solidFill>
              </a:rPr>
              <a:t> </a:t>
            </a:r>
            <a:r>
              <a:rPr sz="2400" spc="-10" dirty="0" err="1">
                <a:solidFill>
                  <a:schemeClr val="tx1"/>
                </a:solidFill>
              </a:rPr>
              <a:t>Ergebnisse</a:t>
            </a:r>
            <a:r>
              <a:rPr lang="de-AT" sz="2400" spc="-10" dirty="0">
                <a:solidFill>
                  <a:schemeClr val="tx1"/>
                </a:solidFill>
              </a:rPr>
              <a:t> in der Auswertung des BBO Tools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ts val="142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82445" y="1752600"/>
            <a:ext cx="8121468" cy="3966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 marR="111125" indent="-285750">
              <a:lnSpc>
                <a:spcPct val="113999"/>
              </a:lnSpc>
              <a:spcBef>
                <a:spcPts val="95"/>
              </a:spcBef>
              <a:buClr>
                <a:srgbClr val="E6310F"/>
              </a:buClr>
              <a:buFont typeface="Wingdings" panose="05000000000000000000" pitchFamily="2" charset="2"/>
              <a:buChar char="v"/>
              <a:tabLst>
                <a:tab pos="306070" algn="l"/>
              </a:tabLst>
            </a:pP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Ergebnisblatt für Schüler/innen : </a:t>
            </a:r>
            <a:r>
              <a:rPr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Individuelle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Empfehlungen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für die </a:t>
            </a:r>
            <a:r>
              <a:rPr lang="de-AT" sz="1600" spc="-70" dirty="0">
                <a:solidFill>
                  <a:srgbClr val="0F1B1F"/>
                </a:solidFill>
                <a:latin typeface="Corbel"/>
                <a:cs typeface="Corbel"/>
              </a:rPr>
              <a:t>nächsten </a:t>
            </a:r>
            <a:r>
              <a:rPr sz="1600" dirty="0" err="1">
                <a:solidFill>
                  <a:srgbClr val="0F1B1F"/>
                </a:solidFill>
                <a:latin typeface="Corbel"/>
                <a:cs typeface="Corbel"/>
              </a:rPr>
              <a:t>Schritte</a:t>
            </a:r>
            <a:r>
              <a:rPr sz="1600" spc="-20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hin</a:t>
            </a:r>
            <a:r>
              <a:rPr sz="1600" spc="-10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zu</a:t>
            </a:r>
            <a:r>
              <a:rPr sz="1600" spc="-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sz="1600" dirty="0" err="1">
                <a:solidFill>
                  <a:srgbClr val="0F1B1F"/>
                </a:solidFill>
                <a:latin typeface="Corbel"/>
                <a:cs typeface="Corbel"/>
              </a:rPr>
              <a:t>einer</a:t>
            </a:r>
            <a:r>
              <a:rPr sz="1600" spc="-10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600" dirty="0">
                <a:solidFill>
                  <a:srgbClr val="0F1B1F"/>
                </a:solidFill>
                <a:latin typeface="Corbel"/>
                <a:cs typeface="Corbel"/>
              </a:rPr>
              <a:t>passenden</a:t>
            </a:r>
            <a:r>
              <a:rPr sz="1600" spc="-10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600" dirty="0">
                <a:solidFill>
                  <a:srgbClr val="0F1B1F"/>
                </a:solidFill>
                <a:latin typeface="Corbel"/>
                <a:cs typeface="Corbel"/>
              </a:rPr>
              <a:t>L</a:t>
            </a:r>
            <a:r>
              <a:rPr sz="1600" dirty="0" err="1">
                <a:solidFill>
                  <a:srgbClr val="0F1B1F"/>
                </a:solidFill>
                <a:latin typeface="Corbel"/>
                <a:cs typeface="Corbel"/>
              </a:rPr>
              <a:t>aufbahn</a:t>
            </a:r>
            <a:r>
              <a:rPr lang="de-AT" sz="1600" dirty="0">
                <a:solidFill>
                  <a:srgbClr val="0F1B1F"/>
                </a:solidFill>
                <a:latin typeface="Corbel"/>
                <a:cs typeface="Corbel"/>
              </a:rPr>
              <a:t>- bzw. Berufs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entscheidung</a:t>
            </a:r>
            <a:r>
              <a:rPr lang="de-AT" sz="1600" dirty="0">
                <a:solidFill>
                  <a:srgbClr val="0F1B1F"/>
                </a:solidFill>
                <a:latin typeface="Corbel"/>
                <a:cs typeface="Corbel"/>
              </a:rPr>
              <a:t>;</a:t>
            </a:r>
            <a:r>
              <a:rPr sz="1600" spc="-2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600" spc="-25" dirty="0">
                <a:solidFill>
                  <a:srgbClr val="0F1B1F"/>
                </a:solidFill>
                <a:latin typeface="Corbel"/>
                <a:cs typeface="Corbel"/>
              </a:rPr>
              <a:t>Generelle Bildungs- und Berufswahlreife (vorhandene BBO-Kompetenzen), e</a:t>
            </a:r>
            <a:r>
              <a:rPr sz="1600" dirty="0" err="1">
                <a:solidFill>
                  <a:srgbClr val="0F1B1F"/>
                </a:solidFill>
                <a:latin typeface="Corbel"/>
                <a:cs typeface="Corbel"/>
              </a:rPr>
              <a:t>ventuell</a:t>
            </a:r>
            <a:r>
              <a:rPr lang="de-AT" sz="1600" dirty="0">
                <a:solidFill>
                  <a:srgbClr val="0F1B1F"/>
                </a:solidFill>
                <a:latin typeface="Corbel"/>
                <a:cs typeface="Corbel"/>
              </a:rPr>
              <a:t> gegebener</a:t>
            </a:r>
            <a:r>
              <a:rPr sz="1600" spc="-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sz="1600" dirty="0" err="1">
                <a:solidFill>
                  <a:srgbClr val="0F1B1F"/>
                </a:solidFill>
                <a:latin typeface="Corbel"/>
                <a:cs typeface="Corbel"/>
              </a:rPr>
              <a:t>Beratungsbedarf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,</a:t>
            </a:r>
            <a:r>
              <a:rPr sz="1600" spc="3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4-</a:t>
            </a:r>
            <a:r>
              <a:rPr sz="1600" spc="-50" dirty="0">
                <a:solidFill>
                  <a:srgbClr val="0F1B1F"/>
                </a:solidFill>
                <a:latin typeface="Corbel"/>
                <a:cs typeface="Corbel"/>
              </a:rPr>
              <a:t>5 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Hauptinteressen,</a:t>
            </a:r>
            <a:r>
              <a:rPr sz="1600" spc="3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lang="de-AT" sz="1600" spc="35" dirty="0">
                <a:solidFill>
                  <a:srgbClr val="0F1B1F"/>
                </a:solidFill>
                <a:latin typeface="Corbel"/>
                <a:cs typeface="Corbel"/>
              </a:rPr>
              <a:t>weiterführende </a:t>
            </a:r>
            <a:r>
              <a:rPr sz="1600" spc="-10" dirty="0">
                <a:solidFill>
                  <a:srgbClr val="0F1B1F"/>
                </a:solidFill>
                <a:latin typeface="Corbel"/>
                <a:cs typeface="Corbel"/>
              </a:rPr>
              <a:t>Arbeitsblätter 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sowie</a:t>
            </a:r>
            <a:r>
              <a:rPr sz="1600" spc="-20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vertiefte</a:t>
            </a:r>
            <a:r>
              <a:rPr sz="1600" spc="1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Infos für</a:t>
            </a:r>
            <a:r>
              <a:rPr sz="1600" spc="-1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0F1B1F"/>
                </a:solidFill>
                <a:latin typeface="Corbel"/>
                <a:cs typeface="Corbel"/>
              </a:rPr>
              <a:t>die</a:t>
            </a:r>
            <a:r>
              <a:rPr sz="1600" spc="-5" dirty="0">
                <a:solidFill>
                  <a:srgbClr val="0F1B1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0F1B1F"/>
                </a:solidFill>
                <a:latin typeface="Corbel"/>
                <a:cs typeface="Corbel"/>
              </a:rPr>
              <a:t>Beratung</a:t>
            </a:r>
            <a:endParaRPr lang="de-AT" sz="1600" spc="-10" dirty="0">
              <a:solidFill>
                <a:srgbClr val="0F1B1F"/>
              </a:solidFill>
              <a:latin typeface="Corbel"/>
              <a:cs typeface="Corbel"/>
            </a:endParaRPr>
          </a:p>
          <a:p>
            <a:pPr marL="48895" marR="111125">
              <a:lnSpc>
                <a:spcPct val="113999"/>
              </a:lnSpc>
              <a:spcBef>
                <a:spcPts val="95"/>
              </a:spcBef>
              <a:buClr>
                <a:srgbClr val="E6310F"/>
              </a:buClr>
              <a:tabLst>
                <a:tab pos="306070" algn="l"/>
              </a:tabLst>
            </a:pPr>
            <a:endParaRPr sz="1000" dirty="0">
              <a:latin typeface="Corbel"/>
              <a:cs typeface="Corbel"/>
            </a:endParaRPr>
          </a:p>
          <a:p>
            <a:pPr marL="342900" indent="-342900">
              <a:spcBef>
                <a:spcPts val="45"/>
              </a:spcBef>
              <a:buClr>
                <a:srgbClr val="E6310F"/>
              </a:buClr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Detailergebnisse für beratende Lehrkräfte: </a:t>
            </a:r>
            <a:r>
              <a:rPr lang="de-DE" sz="1600" dirty="0">
                <a:solidFill>
                  <a:srgbClr val="0F1B1F"/>
                </a:solidFill>
                <a:latin typeface="Corbel"/>
                <a:cs typeface="Corbel"/>
              </a:rPr>
              <a:t>Mit der Einverständniserklärung und dem </a:t>
            </a:r>
          </a:p>
          <a:p>
            <a:pPr>
              <a:spcBef>
                <a:spcPts val="45"/>
              </a:spcBef>
              <a:buClr>
                <a:srgbClr val="E6310F"/>
              </a:buClr>
            </a:pPr>
            <a:r>
              <a:rPr lang="de-DE" sz="1600" dirty="0">
                <a:solidFill>
                  <a:srgbClr val="0F1B1F"/>
                </a:solidFill>
                <a:latin typeface="Corbel"/>
                <a:cs typeface="Corbel"/>
              </a:rPr>
              <a:t>        Schüler/</a:t>
            </a:r>
            <a:r>
              <a:rPr lang="de-DE" sz="1600" dirty="0" err="1">
                <a:solidFill>
                  <a:srgbClr val="0F1B1F"/>
                </a:solidFill>
                <a:latin typeface="Corbel"/>
                <a:cs typeface="Corbel"/>
              </a:rPr>
              <a:t>innencode</a:t>
            </a:r>
            <a:r>
              <a:rPr lang="de-DE" sz="1600" dirty="0">
                <a:solidFill>
                  <a:srgbClr val="0F1B1F"/>
                </a:solidFill>
                <a:latin typeface="Corbel"/>
                <a:cs typeface="Corbel"/>
              </a:rPr>
              <a:t> kann die Lehrkraft die Detailergebnisse auf der Plattform einsehen. </a:t>
            </a:r>
          </a:p>
          <a:p>
            <a:pPr>
              <a:spcBef>
                <a:spcPts val="45"/>
              </a:spcBef>
              <a:buClr>
                <a:srgbClr val="E6310F"/>
              </a:buClr>
            </a:pPr>
            <a:r>
              <a:rPr lang="de-DE" sz="1600" dirty="0">
                <a:solidFill>
                  <a:srgbClr val="0F1B1F"/>
                </a:solidFill>
                <a:latin typeface="Corbel"/>
                <a:cs typeface="Corbel"/>
              </a:rPr>
              <a:t>       Damit steht eine Grundlage für die Beratung zur Verfügung. &gt;&gt;&gt; </a:t>
            </a:r>
            <a:r>
              <a:rPr lang="de-DE" sz="1600" b="1" dirty="0">
                <a:solidFill>
                  <a:schemeClr val="accent4">
                    <a:lumMod val="50000"/>
                  </a:schemeClr>
                </a:solidFill>
                <a:latin typeface="Corbel"/>
                <a:cs typeface="Corbel"/>
              </a:rPr>
              <a:t>betrifft SBB</a:t>
            </a:r>
            <a:endParaRPr lang="de-AT" sz="1600" b="1" dirty="0">
              <a:solidFill>
                <a:schemeClr val="accent4">
                  <a:lumMod val="50000"/>
                </a:schemeClr>
              </a:solidFill>
              <a:latin typeface="Corbel"/>
              <a:cs typeface="Corbel"/>
            </a:endParaRPr>
          </a:p>
          <a:p>
            <a:pPr marL="298450" indent="-285750">
              <a:lnSpc>
                <a:spcPct val="100000"/>
              </a:lnSpc>
              <a:buClr>
                <a:srgbClr val="E6310F"/>
              </a:buClr>
              <a:buFont typeface="Wingdings" panose="05000000000000000000" pitchFamily="2" charset="2"/>
              <a:buChar char="v"/>
              <a:tabLst>
                <a:tab pos="283845" algn="l"/>
              </a:tabLst>
            </a:pPr>
            <a:endParaRPr lang="de-AT" sz="1000" b="1" dirty="0">
              <a:solidFill>
                <a:schemeClr val="tx1">
                  <a:lumMod val="75000"/>
                  <a:lumOff val="25000"/>
                </a:schemeClr>
              </a:solidFill>
              <a:latin typeface="Corbel"/>
              <a:cs typeface="Corbel"/>
            </a:endParaRPr>
          </a:p>
          <a:p>
            <a:pPr marL="298450" indent="-285750">
              <a:lnSpc>
                <a:spcPct val="100000"/>
              </a:lnSpc>
              <a:buClr>
                <a:srgbClr val="E6310F"/>
              </a:buClr>
              <a:buFont typeface="Wingdings" panose="05000000000000000000" pitchFamily="2" charset="2"/>
              <a:buChar char="v"/>
              <a:tabLst>
                <a:tab pos="283845" algn="l"/>
              </a:tabLst>
            </a:pPr>
            <a:r>
              <a:rPr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Aggregierte</a:t>
            </a:r>
            <a:r>
              <a:rPr sz="1800" b="1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8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Klassenergebnisse</a:t>
            </a:r>
            <a:r>
              <a:rPr lang="de-AT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-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Hinweise</a:t>
            </a:r>
            <a:r>
              <a:rPr sz="16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zur</a:t>
            </a:r>
            <a:r>
              <a:rPr sz="1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Individualisierung</a:t>
            </a:r>
            <a:r>
              <a:rPr sz="16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des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B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B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O-</a:t>
            </a:r>
            <a:r>
              <a:rPr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Unterrichts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: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Corbel"/>
              <a:cs typeface="Corbel"/>
            </a:endParaRPr>
          </a:p>
          <a:p>
            <a:pPr marL="738505" marR="5080" lvl="1" indent="-285750">
              <a:lnSpc>
                <a:spcPct val="113900"/>
              </a:lnSpc>
              <a:buClr>
                <a:srgbClr val="E6310F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</a:pP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worauf </a:t>
            </a:r>
            <a:r>
              <a:rPr lang="de-AT"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eine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Lehrkraft</a:t>
            </a:r>
            <a:r>
              <a:rPr sz="1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im</a:t>
            </a:r>
            <a:r>
              <a:rPr sz="16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B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B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O-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Unterricht</a:t>
            </a:r>
            <a:r>
              <a:rPr sz="16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fokussieren</a:t>
            </a:r>
            <a:r>
              <a:rPr sz="16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lang="de-AT" sz="16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kann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(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im Sinne der 4 Dimensionen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Ziele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,</a:t>
            </a:r>
            <a:r>
              <a:rPr sz="16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Planung, Recherche,</a:t>
            </a:r>
            <a:r>
              <a:rPr sz="1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Sicherheit)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Corbel"/>
              <a:cs typeface="Corbel"/>
            </a:endParaRPr>
          </a:p>
          <a:p>
            <a:pPr marL="738505" marR="441959" lvl="1" indent="-285750">
              <a:lnSpc>
                <a:spcPct val="113900"/>
              </a:lnSpc>
              <a:spcBef>
                <a:spcPts val="10"/>
              </a:spcBef>
              <a:buClr>
                <a:srgbClr val="E6310F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Interessen</a:t>
            </a:r>
            <a:r>
              <a:rPr sz="1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der</a:t>
            </a:r>
            <a:r>
              <a:rPr sz="1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Schüler/innen</a:t>
            </a:r>
            <a:r>
              <a:rPr sz="16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als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Hinweise</a:t>
            </a:r>
            <a:r>
              <a:rPr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auf</a:t>
            </a:r>
            <a:r>
              <a:rPr sz="1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Realbegegnungen, </a:t>
            </a:r>
            <a:r>
              <a:rPr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Tage</a:t>
            </a:r>
            <a:r>
              <a:rPr sz="1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der</a:t>
            </a:r>
            <a:r>
              <a:rPr sz="1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offenen</a:t>
            </a:r>
            <a:r>
              <a:rPr sz="1600" spc="-12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spc="-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Tür</a:t>
            </a:r>
            <a:r>
              <a:rPr lang="de-AT" sz="16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und weitere Aktivitäten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Corbel"/>
              <a:cs typeface="Corbel"/>
            </a:endParaRPr>
          </a:p>
          <a:p>
            <a:pPr marL="738505" lvl="1" indent="-285750">
              <a:lnSpc>
                <a:spcPct val="100000"/>
              </a:lnSpc>
              <a:spcBef>
                <a:spcPts val="300"/>
              </a:spcBef>
              <a:buClr>
                <a:srgbClr val="E6310F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Darstellung</a:t>
            </a:r>
            <a:r>
              <a:rPr sz="1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möglicher</a:t>
            </a:r>
            <a:r>
              <a:rPr sz="1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cs typeface="Corbel"/>
              </a:rPr>
              <a:t>Bildungslaufbahngefährdung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3686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MBWF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1455</Words>
  <Application>Microsoft Office PowerPoint</Application>
  <PresentationFormat>Bildschirmpräsentation (4:3)</PresentationFormat>
  <Paragraphs>147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Corbel</vt:lpstr>
      <vt:lpstr>Palatino Linotype</vt:lpstr>
      <vt:lpstr>Wingdings</vt:lpstr>
      <vt:lpstr>Office Theme</vt:lpstr>
      <vt:lpstr>BMBWF-4x3</vt:lpstr>
      <vt:lpstr>Adobe Acrobat Document</vt:lpstr>
      <vt:lpstr>  Infos für die Bundes-ARGE Schüler- und Bildungsberatung  an der AHS Graz 2023</vt:lpstr>
      <vt:lpstr>Mitwirkung der Schüler- und Bildungsberatung  an ibobb – bitte immer wieder kommunizieren </vt:lpstr>
      <vt:lpstr>Weitergabe von Informationen (laut RS 22/2017)</vt:lpstr>
      <vt:lpstr>Allgemeine Infos</vt:lpstr>
      <vt:lpstr>AHS – Initiative zur Stärkung der BBO</vt:lpstr>
      <vt:lpstr>Reality Check – Qualitätsstandards für ibobb Wesentliche Hebel zur Stärkung der BBO (an der AHS)</vt:lpstr>
      <vt:lpstr>PowerPoint-Präsentation</vt:lpstr>
      <vt:lpstr>Überarbeitung des BBO-Tools</vt:lpstr>
      <vt:lpstr>Zur Klärung: 3 Arten von Ergebnisse in der Auswertung des BBO Tools</vt:lpstr>
      <vt:lpstr>BBO-Tool: Ergebnisse nach Schularten und Beteiligungsquote</vt:lpstr>
      <vt:lpstr>18plus Programm - Aktuelles</vt:lpstr>
      <vt:lpstr>Maturierendenbefragung 2024</vt:lpstr>
      <vt:lpstr>ibobb Portal: http://portal.ibobb.at</vt:lpstr>
      <vt:lpstr>Homepage: www.ibobb.at</vt:lpstr>
      <vt:lpstr>PowerPoint-Präsentation</vt:lpstr>
    </vt:vector>
  </TitlesOfParts>
  <Company>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Maletzky Anna-Maria</dc:creator>
  <cp:lastModifiedBy>s308026@noeschule.at</cp:lastModifiedBy>
  <cp:revision>14</cp:revision>
  <cp:lastPrinted>2023-10-09T15:01:07Z</cp:lastPrinted>
  <dcterms:created xsi:type="dcterms:W3CDTF">2023-09-22T08:13:59Z</dcterms:created>
  <dcterms:modified xsi:type="dcterms:W3CDTF">2023-10-19T08:06:53Z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2021-03-08T00:00:00Z</vt:filetime>
  </property>
  <property fmtid="{D5CDD505-2E9C-101B-9397-08002B2CF9AE}" pid="3" name="Creator">
    <vt:lpwstr>Acrobat PDFMaker 17 für PowerPoint</vt:lpwstr>
  </property>
  <property fmtid="{D5CDD505-2E9C-101B-9397-08002B2CF9AE}" pid="4" name="LastSaved">
    <vt:filetime>2023-09-22T00:00:00Z</vt:filetime>
  </property>
  <property fmtid="{D5CDD505-2E9C-101B-9397-08002B2CF9AE}" pid="5" name="Producer">
    <vt:lpwstr>Adobe PDF Library 17.11.238</vt:lpwstr>
  </property>
</Properties>
</file>