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</p:sldMasterIdLst>
  <p:notesMasterIdLst>
    <p:notesMasterId r:id="rId32"/>
  </p:notesMasterIdLst>
  <p:handoutMasterIdLst>
    <p:handoutMasterId r:id="rId33"/>
  </p:handoutMasterIdLst>
  <p:sldIdLst>
    <p:sldId id="271" r:id="rId4"/>
    <p:sldId id="272" r:id="rId5"/>
    <p:sldId id="291" r:id="rId6"/>
    <p:sldId id="290" r:id="rId7"/>
    <p:sldId id="300" r:id="rId8"/>
    <p:sldId id="283" r:id="rId9"/>
    <p:sldId id="305" r:id="rId10"/>
    <p:sldId id="282" r:id="rId11"/>
    <p:sldId id="295" r:id="rId12"/>
    <p:sldId id="284" r:id="rId13"/>
    <p:sldId id="296" r:id="rId14"/>
    <p:sldId id="285" r:id="rId15"/>
    <p:sldId id="297" r:id="rId16"/>
    <p:sldId id="256" r:id="rId17"/>
    <p:sldId id="257" r:id="rId18"/>
    <p:sldId id="259" r:id="rId19"/>
    <p:sldId id="260" r:id="rId20"/>
    <p:sldId id="268" r:id="rId21"/>
    <p:sldId id="288" r:id="rId22"/>
    <p:sldId id="286" r:id="rId23"/>
    <p:sldId id="292" r:id="rId24"/>
    <p:sldId id="293" r:id="rId25"/>
    <p:sldId id="287" r:id="rId26"/>
    <p:sldId id="306" r:id="rId27"/>
    <p:sldId id="298" r:id="rId28"/>
    <p:sldId id="289" r:id="rId29"/>
    <p:sldId id="299" r:id="rId30"/>
    <p:sldId id="277" r:id="rId31"/>
  </p:sldIdLst>
  <p:sldSz cx="9144000" cy="666115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82867" autoAdjust="0"/>
  </p:normalViewPr>
  <p:slideViewPr>
    <p:cSldViewPr>
      <p:cViewPr>
        <p:scale>
          <a:sx n="100" d="100"/>
          <a:sy n="100" d="100"/>
        </p:scale>
        <p:origin x="-72" y="240"/>
      </p:cViewPr>
      <p:guideLst>
        <p:guide orient="horz" pos="209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7A043AC-3C60-4C50-8F0D-38B145C3E3FB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A4E3C4-5077-4704-8F8B-219E8E3D186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94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8FCAD85-4E07-4F14-AF71-3F37AEF71C68}" type="datetimeFigureOut">
              <a:rPr lang="de-AT" smtClean="0"/>
              <a:pPr/>
              <a:t>19.11.2012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68350"/>
            <a:ext cx="52641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3C7F7B5-44C2-4963-B10F-52A2182DC74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420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F7B5-44C2-4963-B10F-52A2182DC741}" type="slidenum">
              <a:rPr lang="de-AT" smtClean="0"/>
              <a:pPr/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F7B5-44C2-4963-B10F-52A2182DC741}" type="slidenum">
              <a:rPr lang="de-AT" smtClean="0"/>
              <a:pPr/>
              <a:t>20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15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F7B5-44C2-4963-B10F-52A2182DC741}" type="slidenum">
              <a:rPr lang="de-AT" smtClean="0"/>
              <a:pPr/>
              <a:t>21</a:t>
            </a:fld>
            <a:endParaRPr lang="de-A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15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F7B5-44C2-4963-B10F-52A2182DC741}" type="slidenum">
              <a:rPr lang="de-AT" smtClean="0"/>
              <a:pPr/>
              <a:t>22</a:t>
            </a:fld>
            <a:endParaRPr lang="de-A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F7B5-44C2-4963-B10F-52A2182DC741}" type="slidenum">
              <a:rPr lang="de-AT" smtClean="0"/>
              <a:pPr/>
              <a:t>25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F7B5-44C2-4963-B10F-52A2182DC741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F7B5-44C2-4963-B10F-52A2182DC741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F7B5-44C2-4963-B10F-52A2182DC741}" type="slidenum">
              <a:rPr lang="de-AT" smtClean="0"/>
              <a:pPr/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F7B5-44C2-4963-B10F-52A2182DC741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F7B5-44C2-4963-B10F-52A2182DC741}" type="slidenum">
              <a:rPr lang="de-AT" smtClean="0"/>
              <a:pPr/>
              <a:t>7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F7B5-44C2-4963-B10F-52A2182DC741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F7B5-44C2-4963-B10F-52A2182DC741}" type="slidenum">
              <a:rPr lang="de-AT" smtClean="0"/>
              <a:pPr/>
              <a:t>9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F7B5-44C2-4963-B10F-52A2182DC741}" type="slidenum">
              <a:rPr lang="de-AT" smtClean="0"/>
              <a:pPr/>
              <a:t>11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2069276"/>
            <a:ext cx="7772401" cy="142783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1" y="3774652"/>
            <a:ext cx="6400800" cy="1702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7" name="Grafik 6" descr="Logo BoBi Orig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4168" y="450255"/>
            <a:ext cx="1705671" cy="964195"/>
          </a:xfrm>
          <a:prstGeom prst="rect">
            <a:avLst/>
          </a:prstGeom>
        </p:spPr>
      </p:pic>
      <p:pic>
        <p:nvPicPr>
          <p:cNvPr id="1026" name="Bild 1"/>
          <p:cNvPicPr>
            <a:picLocks noChangeAspect="1" noChangeArrowheads="1"/>
          </p:cNvPicPr>
          <p:nvPr userDrawn="1"/>
        </p:nvPicPr>
        <p:blipFill>
          <a:blip r:embed="rId3" cstate="print"/>
          <a:srcRect l="12401" t="49988" r="78957" b="4065"/>
          <a:stretch>
            <a:fillRect/>
          </a:stretch>
        </p:blipFill>
        <p:spPr bwMode="auto">
          <a:xfrm>
            <a:off x="8244408" y="378247"/>
            <a:ext cx="493713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1" descr="LsrLogo_Schrift_small"/>
          <p:cNvPicPr>
            <a:picLocks noChangeAspect="1" noChangeArrowheads="1"/>
          </p:cNvPicPr>
          <p:nvPr userDrawn="1"/>
        </p:nvPicPr>
        <p:blipFill>
          <a:blip r:embed="rId4" cstate="print"/>
          <a:srcRect l="88629" t="-10884"/>
          <a:stretch>
            <a:fillRect/>
          </a:stretch>
        </p:blipFill>
        <p:spPr bwMode="auto">
          <a:xfrm>
            <a:off x="5148064" y="450255"/>
            <a:ext cx="647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65213"/>
            <a:ext cx="3008314" cy="1128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65217"/>
            <a:ext cx="5111750" cy="56851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393910"/>
            <a:ext cx="3008314" cy="455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662809"/>
            <a:ext cx="5486400" cy="550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95186"/>
            <a:ext cx="5486400" cy="39966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213280"/>
            <a:ext cx="5486400" cy="7817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1" y="356187"/>
            <a:ext cx="1543051" cy="757705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5" y="356187"/>
            <a:ext cx="4476751" cy="757705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068513"/>
            <a:ext cx="7772400" cy="14287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75075"/>
            <a:ext cx="6400800" cy="1701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31E-6D2C-4634-AF8C-A00F283CD6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31E-6D2C-4634-AF8C-A00F283CD6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279900"/>
            <a:ext cx="7772400" cy="1323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822575"/>
            <a:ext cx="7772400" cy="14573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31E-6D2C-4634-AF8C-A00F283CD6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54163"/>
            <a:ext cx="4038600" cy="439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4163"/>
            <a:ext cx="4038600" cy="439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31E-6D2C-4634-AF8C-A00F283CD6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90663"/>
            <a:ext cx="4040188" cy="62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12963"/>
            <a:ext cx="4040188" cy="3836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90663"/>
            <a:ext cx="4041775" cy="62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12963"/>
            <a:ext cx="4041775" cy="3836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31E-6D2C-4634-AF8C-A00F283CD6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31E-6D2C-4634-AF8C-A00F283CD6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31E-6D2C-4634-AF8C-A00F283CD6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3008313" cy="11287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65113"/>
            <a:ext cx="5111750" cy="5684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393825"/>
            <a:ext cx="3008313" cy="4556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31E-6D2C-4634-AF8C-A00F283CD6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662488"/>
            <a:ext cx="5486400" cy="5508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95313"/>
            <a:ext cx="5486400" cy="3997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213350"/>
            <a:ext cx="5486400" cy="781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31E-6D2C-4634-AF8C-A00F283CD6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31E-6D2C-4634-AF8C-A00F283CD6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5683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56832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31E-6D2C-4634-AF8C-A00F283CD6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31E-6D2C-4634-AF8C-A00F283CD6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068513"/>
            <a:ext cx="7772400" cy="14287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75075"/>
            <a:ext cx="6400800" cy="1701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E7C-E585-4575-B234-432AC5E19B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E7C-E585-4575-B234-432AC5E19B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279900"/>
            <a:ext cx="7772400" cy="1323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822575"/>
            <a:ext cx="7772400" cy="14573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E7C-E585-4575-B234-432AC5E19B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948488" y="1027113"/>
            <a:ext cx="46037" cy="44450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9" name="Bild 1"/>
          <p:cNvPicPr>
            <a:picLocks noChangeAspect="1" noChangeArrowheads="1"/>
          </p:cNvPicPr>
          <p:nvPr userDrawn="1"/>
        </p:nvPicPr>
        <p:blipFill>
          <a:blip r:embed="rId2" cstate="print"/>
          <a:srcRect l="12401" t="49988" r="78957" b="4065"/>
          <a:stretch>
            <a:fillRect/>
          </a:stretch>
        </p:blipFill>
        <p:spPr bwMode="auto">
          <a:xfrm>
            <a:off x="8244408" y="378247"/>
            <a:ext cx="493713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Logo BoBi Origin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84168" y="450255"/>
            <a:ext cx="1705671" cy="964195"/>
          </a:xfrm>
          <a:prstGeom prst="rect">
            <a:avLst/>
          </a:prstGeom>
        </p:spPr>
      </p:pic>
      <p:pic>
        <p:nvPicPr>
          <p:cNvPr id="12" name="Bild 1" descr="LsrLogo_Schrift_small"/>
          <p:cNvPicPr>
            <a:picLocks noChangeAspect="1" noChangeArrowheads="1"/>
          </p:cNvPicPr>
          <p:nvPr userDrawn="1"/>
        </p:nvPicPr>
        <p:blipFill>
          <a:blip r:embed="rId4" cstate="print"/>
          <a:srcRect l="88629" t="-10884"/>
          <a:stretch>
            <a:fillRect/>
          </a:stretch>
        </p:blipFill>
        <p:spPr bwMode="auto">
          <a:xfrm>
            <a:off x="5148064" y="450255"/>
            <a:ext cx="647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54163"/>
            <a:ext cx="4038600" cy="439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4163"/>
            <a:ext cx="4038600" cy="439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E7C-E585-4575-B234-432AC5E19B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90663"/>
            <a:ext cx="4040188" cy="62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12963"/>
            <a:ext cx="4040188" cy="3836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90663"/>
            <a:ext cx="4041775" cy="62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12963"/>
            <a:ext cx="4041775" cy="3836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E7C-E585-4575-B234-432AC5E19B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E7C-E585-4575-B234-432AC5E19B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E7C-E585-4575-B234-432AC5E19B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3008313" cy="11287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65113"/>
            <a:ext cx="5111750" cy="5684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393825"/>
            <a:ext cx="3008313" cy="4556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E7C-E585-4575-B234-432AC5E19B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662488"/>
            <a:ext cx="5486400" cy="5508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95313"/>
            <a:ext cx="5486400" cy="3997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213350"/>
            <a:ext cx="5486400" cy="781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E7C-E585-4575-B234-432AC5E19B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E7C-E585-4575-B234-432AC5E19B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5683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56832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E7C-E585-4575-B234-432AC5E19B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5" name="Grafik 4" descr="Logo BoBi Orig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60032" y="450255"/>
            <a:ext cx="2929807" cy="1656184"/>
          </a:xfrm>
          <a:prstGeom prst="rect">
            <a:avLst/>
          </a:prstGeom>
        </p:spPr>
      </p:pic>
      <p:pic>
        <p:nvPicPr>
          <p:cNvPr id="6" name="Bild 1"/>
          <p:cNvPicPr>
            <a:picLocks noChangeAspect="1" noChangeArrowheads="1"/>
          </p:cNvPicPr>
          <p:nvPr userDrawn="1"/>
        </p:nvPicPr>
        <p:blipFill>
          <a:blip r:embed="rId3" cstate="print"/>
          <a:srcRect l="12401" t="49988" r="78957" b="4065"/>
          <a:stretch>
            <a:fillRect/>
          </a:stretch>
        </p:blipFill>
        <p:spPr bwMode="auto">
          <a:xfrm>
            <a:off x="8244408" y="378247"/>
            <a:ext cx="493713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5" name="Grafik 4" descr="Logo BoBi Orig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60032" y="450255"/>
            <a:ext cx="2929807" cy="1656184"/>
          </a:xfrm>
          <a:prstGeom prst="rect">
            <a:avLst/>
          </a:prstGeom>
        </p:spPr>
      </p:pic>
      <p:pic>
        <p:nvPicPr>
          <p:cNvPr id="6" name="Bild 1"/>
          <p:cNvPicPr>
            <a:picLocks noChangeAspect="1" noChangeArrowheads="1"/>
          </p:cNvPicPr>
          <p:nvPr userDrawn="1"/>
        </p:nvPicPr>
        <p:blipFill>
          <a:blip r:embed="rId3" cstate="print"/>
          <a:srcRect l="12401" t="49988" r="78957" b="4065"/>
          <a:stretch>
            <a:fillRect/>
          </a:stretch>
        </p:blipFill>
        <p:spPr bwMode="auto">
          <a:xfrm>
            <a:off x="8244408" y="378247"/>
            <a:ext cx="493713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280406"/>
            <a:ext cx="7772401" cy="13229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823281"/>
            <a:ext cx="7772401" cy="14571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B06-3143-4352-86BA-793B640B4BFD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6834-65B3-40A1-BC3C-1ADD6125E9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4" y="2072359"/>
            <a:ext cx="3009901" cy="58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5205" y="2072359"/>
            <a:ext cx="3009901" cy="58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66755"/>
            <a:ext cx="8229600" cy="111019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4" y="1491050"/>
            <a:ext cx="4040188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4" y="2112451"/>
            <a:ext cx="4040188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491050"/>
            <a:ext cx="4041775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2112451"/>
            <a:ext cx="4041775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266755"/>
            <a:ext cx="8229600" cy="111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54273"/>
            <a:ext cx="8229600" cy="4396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173902"/>
            <a:ext cx="2133600" cy="354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173902"/>
            <a:ext cx="2895600" cy="354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173902"/>
            <a:ext cx="2133600" cy="354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1ED4-2586-4D51-A78E-544F96436158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89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09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54163"/>
            <a:ext cx="8229600" cy="4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173788"/>
            <a:ext cx="2133600" cy="354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173788"/>
            <a:ext cx="2895600" cy="354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173788"/>
            <a:ext cx="2133600" cy="354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1D31E-6D2C-4634-AF8C-A00F283CD6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09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54163"/>
            <a:ext cx="8229600" cy="4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173788"/>
            <a:ext cx="2133600" cy="354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173788"/>
            <a:ext cx="2895600" cy="354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Maga Irene Richter / AG-Tagung AHS Schülerberater/innen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173788"/>
            <a:ext cx="2133600" cy="354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12E7C-E585-4575-B234-432AC5E19B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c@vwg.a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junior.cc/facebook" TargetMode="External"/><Relationship Id="rId4" Type="http://schemas.openxmlformats.org/officeDocument/2006/relationships/hyperlink" Target="http://www.junior.cc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bi.lsr-noe.gv.at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bobi.lsr-noe.gv.at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l.nagl-eder@lsr-noe.gv.at" TargetMode="External"/><Relationship Id="rId2" Type="http://schemas.openxmlformats.org/officeDocument/2006/relationships/hyperlink" Target="mailto:irene.richter@lsr-noe.gv.a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eindustrie.a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4000" dirty="0" smtClean="0"/>
              <a:t>Servicestelle am Landesschulrat</a:t>
            </a:r>
            <a:endParaRPr lang="de-AT" sz="40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AT" sz="4000" dirty="0" smtClean="0"/>
              <a:t>Individualisierung in Berufsorientierung und Bildung</a:t>
            </a:r>
            <a:endParaRPr lang="de-AT" sz="4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Mag</a:t>
            </a:r>
            <a:r>
              <a:rPr lang="de-DE" baseline="30000" dirty="0" err="1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Die Servicestelle ….</a:t>
            </a:r>
            <a:endParaRPr lang="de-AT" sz="40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0" y="1616063"/>
            <a:ext cx="7812360" cy="357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buFont typeface="Wingdings" pitchFamily="2" charset="2"/>
              <a:buChar char="v"/>
            </a:pP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	Bo+Bi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individual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</a:p>
          <a:p>
            <a:r>
              <a:rPr lang="de-DE" sz="3200" dirty="0" smtClean="0"/>
              <a:t>	unterstützt die Lehrenden im Bereich 	der Aus- und Weiterbildung durch 	intensive Zusammenarbeit und 	Erfahrungsaustausch mit der 	Pädagogischen Hochschule 	Niederösterreichs </a:t>
            </a:r>
            <a:endParaRPr lang="en-US" sz="3200" dirty="0" smtClean="0"/>
          </a:p>
          <a:p>
            <a:pPr lvl="0"/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Seminare….</a:t>
            </a:r>
            <a:endParaRPr lang="de-AT" sz="40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0" y="1098327"/>
            <a:ext cx="8215338" cy="357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de-DE" sz="3200" b="1" i="1" dirty="0" smtClean="0">
                <a:solidFill>
                  <a:schemeClr val="accent1">
                    <a:lumMod val="75000"/>
                  </a:schemeClr>
                </a:solidFill>
              </a:rPr>
              <a:t>Tipps und Unterrichtsmaterialien für den </a:t>
            </a:r>
          </a:p>
          <a:p>
            <a:pPr lvl="1"/>
            <a:r>
              <a:rPr lang="de-DE" sz="3200" b="1" i="1" dirty="0" smtClean="0">
                <a:solidFill>
                  <a:schemeClr val="accent1">
                    <a:lumMod val="75000"/>
                  </a:schemeClr>
                </a:solidFill>
              </a:rPr>
              <a:t>BO-Unterricht mit integrativer Umsetzung</a:t>
            </a:r>
          </a:p>
          <a:p>
            <a:pPr lvl="1"/>
            <a:r>
              <a:rPr lang="de-DE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de-DE" sz="3200" b="1" i="1" dirty="0" smtClean="0">
                <a:solidFill>
                  <a:schemeClr val="accent1">
                    <a:lumMod val="75000"/>
                  </a:schemeClr>
                </a:solidFill>
              </a:rPr>
              <a:t>–  ein Workshop für Lehrende </a:t>
            </a:r>
          </a:p>
          <a:p>
            <a:pPr lvl="1"/>
            <a:r>
              <a:rPr lang="de-DE" sz="3200" b="1" i="1" dirty="0" smtClean="0">
                <a:solidFill>
                  <a:schemeClr val="accent1">
                    <a:lumMod val="75000"/>
                  </a:schemeClr>
                </a:solidFill>
              </a:rPr>
              <a:t>aller HS/ NMS und AHS-Unterstufen </a:t>
            </a:r>
          </a:p>
          <a:p>
            <a:pPr lvl="1"/>
            <a:r>
              <a:rPr lang="de-DE" sz="3200" b="1" i="1" dirty="0" smtClean="0">
                <a:solidFill>
                  <a:schemeClr val="accent1">
                    <a:lumMod val="75000"/>
                  </a:schemeClr>
                </a:solidFill>
              </a:rPr>
              <a:t>aller Unterrichtsgegenstände</a:t>
            </a:r>
          </a:p>
          <a:p>
            <a:pPr lvl="1"/>
            <a:endParaRPr lang="de-DE" sz="3200" b="1" dirty="0" smtClean="0"/>
          </a:p>
          <a:p>
            <a:pPr lvl="1"/>
            <a:r>
              <a:rPr lang="de-DE" sz="2800" dirty="0" smtClean="0"/>
              <a:t>Dienstag, den 19. Februar  2013, 14.30 – 17.45 Uhr</a:t>
            </a:r>
            <a:endParaRPr lang="en-US" sz="2800" dirty="0" smtClean="0"/>
          </a:p>
          <a:p>
            <a:pPr lvl="1"/>
            <a:r>
              <a:rPr lang="de-DE" sz="2800" dirty="0" smtClean="0"/>
              <a:t> Seminarort:</a:t>
            </a:r>
            <a:r>
              <a:rPr lang="en-US" sz="2800" dirty="0" smtClean="0"/>
              <a:t>  </a:t>
            </a:r>
            <a:r>
              <a:rPr lang="de-DE" sz="2800" dirty="0" smtClean="0"/>
              <a:t>HS Furth/</a:t>
            </a:r>
            <a:r>
              <a:rPr lang="de-DE" sz="2800" dirty="0" err="1" smtClean="0"/>
              <a:t>Göttweig</a:t>
            </a:r>
            <a:endParaRPr lang="en-US" sz="2800" dirty="0" smtClean="0"/>
          </a:p>
          <a:p>
            <a:pPr lvl="1"/>
            <a:endParaRPr lang="de-DE" sz="3200" b="1" dirty="0" smtClean="0"/>
          </a:p>
          <a:p>
            <a:pPr lvl="1"/>
            <a:endParaRPr lang="en-US" sz="1000" dirty="0" smtClean="0"/>
          </a:p>
          <a:p>
            <a:pPr lvl="0"/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Die Servicestelle ….</a:t>
            </a:r>
            <a:endParaRPr lang="de-AT" sz="40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0" y="1616063"/>
            <a:ext cx="7812360" cy="357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buFont typeface="Wingdings" pitchFamily="2" charset="2"/>
              <a:buChar char="v"/>
            </a:pP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	Bo+Bi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individual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</a:p>
          <a:p>
            <a:pPr lvl="0"/>
            <a:r>
              <a:rPr lang="de-DE" sz="3200" dirty="0" smtClean="0"/>
              <a:t>	unterstützt die Lehrenden bei der 	Organisation und Durchführung von 	Seminaren und Workshops für 	Lehrer/innen, Direktorinnen, Direktoren  	und Multiplikatoren</a:t>
            </a:r>
            <a:endParaRPr lang="en-US" sz="3200" dirty="0" smtClean="0"/>
          </a:p>
          <a:p>
            <a:endParaRPr lang="en-US" sz="3200" dirty="0" smtClean="0"/>
          </a:p>
          <a:p>
            <a:pPr lvl="0"/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3121"/>
            <a:ext cx="3571900" cy="448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8"/>
          <p:cNvSpPr/>
          <p:nvPr/>
        </p:nvSpPr>
        <p:spPr>
          <a:xfrm>
            <a:off x="3500430" y="2116129"/>
            <a:ext cx="47863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/>
              <a:t>BMUKK:</a:t>
            </a:r>
            <a:endParaRPr lang="en-US" sz="2800" b="1" dirty="0" smtClean="0"/>
          </a:p>
          <a:p>
            <a:r>
              <a:rPr lang="en-US" sz="2800" b="1" dirty="0" smtClean="0"/>
              <a:t>RUNDSCHREIBEN Nr. 17 / 2012</a:t>
            </a:r>
          </a:p>
          <a:p>
            <a:endParaRPr lang="de-DE" sz="2800" b="1" dirty="0" smtClean="0"/>
          </a:p>
          <a:p>
            <a:r>
              <a:rPr lang="de-DE" sz="2800" b="1" dirty="0" smtClean="0"/>
              <a:t>Maßnahmenkatalog </a:t>
            </a:r>
          </a:p>
          <a:p>
            <a:r>
              <a:rPr lang="de-DE" sz="2800" b="1" dirty="0" smtClean="0"/>
              <a:t>im Bereich Information, Beratung und Orientierung für Bildung und Beruf (IBOBB) </a:t>
            </a:r>
          </a:p>
          <a:p>
            <a:r>
              <a:rPr lang="de-DE" sz="2800" b="1" dirty="0" smtClean="0"/>
              <a:t>in der 7. und 8. Schulstufe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83968" y="2069276"/>
            <a:ext cx="4174234" cy="1427830"/>
          </a:xfrm>
        </p:spPr>
        <p:txBody>
          <a:bodyPr>
            <a:noAutofit/>
          </a:bodyPr>
          <a:lstStyle/>
          <a:p>
            <a:r>
              <a:rPr lang="de-AT" sz="3200" dirty="0" smtClean="0"/>
              <a:t>Berufsorientierungs-</a:t>
            </a:r>
            <a:br>
              <a:rPr lang="de-AT" sz="3200" dirty="0" smtClean="0"/>
            </a:br>
            <a:r>
              <a:rPr lang="de-AT" sz="3200" dirty="0" err="1" smtClean="0"/>
              <a:t>portfolio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11960" y="3762623"/>
            <a:ext cx="4096544" cy="1702294"/>
          </a:xfrm>
        </p:spPr>
        <p:txBody>
          <a:bodyPr/>
          <a:lstStyle/>
          <a:p>
            <a:r>
              <a:rPr lang="de-AT" dirty="0" smtClean="0"/>
              <a:t>In Zusammenarbeit:</a:t>
            </a:r>
          </a:p>
          <a:p>
            <a:r>
              <a:rPr lang="de-AT" dirty="0" smtClean="0"/>
              <a:t>Landesschulrat für NÖ + Land NÖ </a:t>
            </a:r>
            <a:endParaRPr lang="de-AT" dirty="0"/>
          </a:p>
        </p:txBody>
      </p:sp>
      <p:pic>
        <p:nvPicPr>
          <p:cNvPr id="1043" name="Picture 19" descr="C:\Users\Irene\Documents\Irene\LSR 2011-12\BoBi\BO Mappe ppt\BO Mappe_Seit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8" y="557475"/>
            <a:ext cx="3600000" cy="5439260"/>
          </a:xfrm>
          <a:prstGeom prst="rect">
            <a:avLst/>
          </a:prstGeom>
          <a:noFill/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3995936" y="2034431"/>
            <a:ext cx="4318250" cy="1427830"/>
          </a:xfrm>
        </p:spPr>
        <p:txBody>
          <a:bodyPr>
            <a:normAutofit/>
          </a:bodyPr>
          <a:lstStyle/>
          <a:p>
            <a:r>
              <a:rPr lang="de-AT" sz="3200" dirty="0" smtClean="0"/>
              <a:t>Persönlichkeitsprofil</a:t>
            </a:r>
            <a:endParaRPr lang="de-AT" sz="3200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4427983" y="3774652"/>
            <a:ext cx="3816425" cy="1702294"/>
          </a:xfrm>
        </p:spPr>
        <p:txBody>
          <a:bodyPr>
            <a:normAutofit/>
          </a:bodyPr>
          <a:lstStyle/>
          <a:p>
            <a:pPr algn="l"/>
            <a:r>
              <a:rPr lang="de-AT" dirty="0" smtClean="0"/>
              <a:t>Steckbrief, Hobbys, Fähigkeiten, Selbstbild-Fremdbild</a:t>
            </a:r>
            <a:endParaRPr lang="de-AT" dirty="0"/>
          </a:p>
        </p:txBody>
      </p:sp>
      <p:pic>
        <p:nvPicPr>
          <p:cNvPr id="2050" name="Picture 2" descr="C:\Users\Irene\Documents\Irene\LSR 2011-12\BoBi\BO Mappe ppt\BO Mappe_Seit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10" y="954310"/>
            <a:ext cx="3715777" cy="5040000"/>
          </a:xfrm>
          <a:prstGeom prst="rect">
            <a:avLst/>
          </a:prstGeom>
          <a:noFill/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4355976" y="2069276"/>
            <a:ext cx="4102226" cy="1427830"/>
          </a:xfrm>
        </p:spPr>
        <p:txBody>
          <a:bodyPr>
            <a:normAutofit/>
          </a:bodyPr>
          <a:lstStyle/>
          <a:p>
            <a:r>
              <a:rPr lang="de-AT" sz="3200" dirty="0" smtClean="0"/>
              <a:t>Kompetenzen</a:t>
            </a:r>
            <a:endParaRPr lang="de-AT" sz="3200" dirty="0"/>
          </a:p>
        </p:txBody>
      </p:sp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>
          <a:xfrm>
            <a:off x="4427983" y="3774652"/>
            <a:ext cx="3816425" cy="1702294"/>
          </a:xfrm>
        </p:spPr>
        <p:txBody>
          <a:bodyPr>
            <a:normAutofit/>
          </a:bodyPr>
          <a:lstStyle/>
          <a:p>
            <a:r>
              <a:rPr lang="de-AT" dirty="0" smtClean="0"/>
              <a:t>Stärken, </a:t>
            </a:r>
          </a:p>
          <a:p>
            <a:r>
              <a:rPr lang="de-AT" dirty="0" smtClean="0"/>
              <a:t>Interessen, Begabungen</a:t>
            </a:r>
          </a:p>
        </p:txBody>
      </p:sp>
      <p:pic>
        <p:nvPicPr>
          <p:cNvPr id="4098" name="Picture 2" descr="C:\Users\Irene\Documents\Irene\LSR 2011-12\BoBi\BO Mappe ppt\BO Mappe_Seite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30" y="594271"/>
            <a:ext cx="3600000" cy="5040560"/>
          </a:xfrm>
          <a:prstGeom prst="rect">
            <a:avLst/>
          </a:prstGeom>
          <a:noFill/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427984" y="2034431"/>
            <a:ext cx="3888432" cy="1427830"/>
          </a:xfrm>
        </p:spPr>
        <p:txBody>
          <a:bodyPr>
            <a:normAutofit fontScale="90000"/>
          </a:bodyPr>
          <a:lstStyle/>
          <a:p>
            <a:pPr algn="l"/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sz="3600" dirty="0" smtClean="0"/>
              <a:t>Selbsteinschätzung -Fremdeinschätzung</a:t>
            </a:r>
            <a:r>
              <a:rPr lang="de-AT" sz="3200" dirty="0" smtClean="0"/>
              <a:t/>
            </a:r>
            <a:br>
              <a:rPr lang="de-AT" sz="3200" dirty="0" smtClean="0"/>
            </a:br>
            <a:endParaRPr lang="de-AT" sz="3200" dirty="0"/>
          </a:p>
        </p:txBody>
      </p:sp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>
          <a:xfrm>
            <a:off x="4139952" y="3774651"/>
            <a:ext cx="4176464" cy="2220220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Sachkompetenz</a:t>
            </a:r>
          </a:p>
          <a:p>
            <a:r>
              <a:rPr lang="de-AT" dirty="0" smtClean="0"/>
              <a:t>Methodenkompetenz</a:t>
            </a:r>
          </a:p>
          <a:p>
            <a:r>
              <a:rPr lang="de-AT" dirty="0" smtClean="0"/>
              <a:t>Selbstkompetenz</a:t>
            </a:r>
          </a:p>
          <a:p>
            <a:r>
              <a:rPr lang="de-AT" dirty="0" smtClean="0"/>
              <a:t>Sozialkompetenz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38288"/>
            <a:ext cx="3641141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139952" y="2069276"/>
            <a:ext cx="4318250" cy="1427830"/>
          </a:xfrm>
        </p:spPr>
        <p:txBody>
          <a:bodyPr>
            <a:normAutofit/>
          </a:bodyPr>
          <a:lstStyle/>
          <a:p>
            <a:r>
              <a:rPr lang="de-AT" sz="3200" dirty="0" smtClean="0"/>
              <a:t>Bewerbungsunterlagen</a:t>
            </a:r>
            <a:endParaRPr lang="de-AT" sz="32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4283967" y="3774652"/>
            <a:ext cx="3960441" cy="1702294"/>
          </a:xfrm>
        </p:spPr>
        <p:txBody>
          <a:bodyPr>
            <a:normAutofit/>
          </a:bodyPr>
          <a:lstStyle/>
          <a:p>
            <a:r>
              <a:rPr lang="de-AT" dirty="0" smtClean="0"/>
              <a:t>Bewerbungsschreiben,</a:t>
            </a:r>
          </a:p>
          <a:p>
            <a:r>
              <a:rPr lang="de-AT" dirty="0" smtClean="0"/>
              <a:t>Lebenslauf, Bewerbungsgespräch</a:t>
            </a:r>
            <a:endParaRPr lang="de-AT" dirty="0"/>
          </a:p>
        </p:txBody>
      </p:sp>
      <p:pic>
        <p:nvPicPr>
          <p:cNvPr id="13314" name="Picture 2" descr="C:\Users\Irene\Documents\Irene\LSR 2011-12\BoBi\BO Mappe ppt\BO Mappe_Seite_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594271"/>
            <a:ext cx="3600399" cy="5040560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Die Servicestelle ….</a:t>
            </a:r>
            <a:endParaRPr lang="de-AT" sz="40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0" y="1616063"/>
            <a:ext cx="7812360" cy="357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buFont typeface="Wingdings" pitchFamily="2" charset="2"/>
              <a:buChar char="v"/>
            </a:pP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	Bo+Bi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individual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</a:p>
          <a:p>
            <a:pPr lvl="0"/>
            <a:r>
              <a:rPr lang="de-DE" sz="3200" dirty="0" smtClean="0"/>
              <a:t>	unterstützt die Bildungsberatung in 	Allgemeinbildenden Höheren Schulen, 	Berufsbildenden Schulen, sowie 	Berufsschulen durch die Organisation 	von Seminaren und Workshops</a:t>
            </a:r>
            <a:endParaRPr lang="en-US" sz="3200" dirty="0" smtClean="0"/>
          </a:p>
          <a:p>
            <a:pPr lvl="0"/>
            <a:endParaRPr lang="en-US" sz="3200" dirty="0" smtClean="0"/>
          </a:p>
          <a:p>
            <a:endParaRPr lang="en-US" sz="3200" dirty="0" smtClean="0"/>
          </a:p>
          <a:p>
            <a:pPr lvl="0"/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Die Servicestelle ….</a:t>
            </a:r>
            <a:endParaRPr lang="de-AT" sz="40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0" y="1901815"/>
            <a:ext cx="7812360" cy="357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e-DE" sz="3200" dirty="0" smtClean="0"/>
              <a:t>	ist als eine Stabsstelle beim Präsidium des Landesschulrates für NÖ eingerichtet, um verstärkt Maßnahmen zum Thema Berufsorientierung und Bildung zu setzen und Hilfestellungen sowie Informationen für alle Interessierten anzubieten. </a:t>
            </a:r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err="1" smtClean="0"/>
              <a:t>Enjoy</a:t>
            </a:r>
            <a:r>
              <a:rPr lang="de-AT" sz="4000" dirty="0" smtClean="0"/>
              <a:t> Science</a:t>
            </a:r>
            <a:endParaRPr lang="de-AT" sz="4000" dirty="0"/>
          </a:p>
        </p:txBody>
      </p:sp>
      <p:pic>
        <p:nvPicPr>
          <p:cNvPr id="1027" name="Picture 3" descr="H:\LSR 2011-12\ecoplus\enjoy science\Fotos Auswahl\A_1351-02-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87501"/>
            <a:ext cx="6480175" cy="4319587"/>
          </a:xfrm>
          <a:prstGeom prst="rect">
            <a:avLst/>
          </a:prstGeom>
          <a:noFill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Lange Nacht </a:t>
            </a:r>
            <a:br>
              <a:rPr lang="de-AT" sz="4000" dirty="0" smtClean="0"/>
            </a:br>
            <a:r>
              <a:rPr lang="de-AT" sz="4000" dirty="0" smtClean="0"/>
              <a:t>der Forschung</a:t>
            </a:r>
            <a:endParaRPr lang="de-AT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20034" r="9765" b="4188"/>
          <a:stretch>
            <a:fillRect/>
          </a:stretch>
        </p:blipFill>
        <p:spPr bwMode="auto">
          <a:xfrm>
            <a:off x="857224" y="1973253"/>
            <a:ext cx="6852553" cy="387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Science Clip</a:t>
            </a:r>
            <a:endParaRPr lang="de-AT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547" t="14573" r="13281"/>
          <a:stretch>
            <a:fillRect/>
          </a:stretch>
        </p:blipFill>
        <p:spPr bwMode="auto">
          <a:xfrm>
            <a:off x="1043608" y="1530375"/>
            <a:ext cx="6521378" cy="44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 l="11719" t="22949" r="13281" b="59564"/>
          <a:stretch>
            <a:fillRect/>
          </a:stretch>
        </p:blipFill>
        <p:spPr bwMode="auto">
          <a:xfrm>
            <a:off x="357158" y="330179"/>
            <a:ext cx="4357718" cy="61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28596" y="973121"/>
            <a:ext cx="799306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de-AT" sz="4000" dirty="0" smtClean="0">
                <a:solidFill>
                  <a:schemeClr val="tx1"/>
                </a:solidFill>
              </a:rPr>
              <a:t>JUNIOR </a:t>
            </a:r>
            <a:r>
              <a:rPr lang="de-AT" sz="4000" dirty="0" err="1">
                <a:solidFill>
                  <a:schemeClr val="tx1"/>
                </a:solidFill>
              </a:rPr>
              <a:t>for</a:t>
            </a:r>
            <a:r>
              <a:rPr lang="de-AT" sz="4000" dirty="0">
                <a:solidFill>
                  <a:schemeClr val="tx1"/>
                </a:solidFill>
              </a:rPr>
              <a:t> Juniors</a:t>
            </a:r>
            <a:r>
              <a:rPr lang="de-AT" sz="4000" b="0" dirty="0">
                <a:solidFill>
                  <a:schemeClr val="tx1"/>
                </a:solidFill>
              </a:rPr>
              <a:t/>
            </a:r>
            <a:br>
              <a:rPr lang="de-AT" sz="4000" b="0" dirty="0">
                <a:solidFill>
                  <a:schemeClr val="tx1"/>
                </a:solidFill>
              </a:rPr>
            </a:br>
            <a:endParaRPr lang="de-AT" sz="4000" b="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596" y="1616063"/>
            <a:ext cx="81915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237B5D"/>
              </a:buClr>
            </a:pPr>
            <a:endParaRPr lang="de-AT" sz="1200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Clr>
                <a:srgbClr val="237B5D"/>
              </a:buClr>
            </a:pPr>
            <a:r>
              <a:rPr lang="de-DE" sz="2000" dirty="0">
                <a:solidFill>
                  <a:schemeClr val="tx1"/>
                </a:solidFill>
              </a:rPr>
              <a:t>Zielgruppe: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5 – 15 </a:t>
            </a:r>
            <a:r>
              <a:rPr lang="de-DE" sz="2000" b="0" dirty="0" smtClean="0">
                <a:solidFill>
                  <a:schemeClr val="tx1"/>
                </a:solidFill>
              </a:rPr>
              <a:t>Schüler/innen </a:t>
            </a:r>
            <a:r>
              <a:rPr lang="de-DE" sz="2000" b="0" dirty="0">
                <a:solidFill>
                  <a:schemeClr val="tx1"/>
                </a:solidFill>
              </a:rPr>
              <a:t>zwischen </a:t>
            </a:r>
            <a:r>
              <a:rPr lang="de-DE" sz="2000" dirty="0">
                <a:solidFill>
                  <a:schemeClr val="tx1"/>
                </a:solidFill>
              </a:rPr>
              <a:t>13 und 15 </a:t>
            </a:r>
            <a:r>
              <a:rPr lang="de-DE" sz="2000" b="0" dirty="0">
                <a:solidFill>
                  <a:schemeClr val="tx1"/>
                </a:solidFill>
              </a:rPr>
              <a:t>Jahren </a:t>
            </a:r>
            <a:endParaRPr lang="de-DE" sz="2000" b="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Clr>
                <a:srgbClr val="237B5D"/>
              </a:buClr>
            </a:pPr>
            <a:endParaRPr lang="de-DE" sz="2000" b="0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Clr>
                <a:srgbClr val="237B5D"/>
              </a:buClr>
            </a:pPr>
            <a:r>
              <a:rPr lang="de-DE" sz="2000" dirty="0">
                <a:solidFill>
                  <a:schemeClr val="tx1"/>
                </a:solidFill>
              </a:rPr>
              <a:t>Dauer:</a:t>
            </a:r>
            <a:r>
              <a:rPr lang="de-DE" sz="2000" b="0" dirty="0">
                <a:solidFill>
                  <a:schemeClr val="tx1"/>
                </a:solidFill>
              </a:rPr>
              <a:t> von 1 Monat bis zu 1 Schuljahr</a:t>
            </a:r>
          </a:p>
          <a:p>
            <a:pPr marL="609600" indent="-609600">
              <a:lnSpc>
                <a:spcPct val="80000"/>
              </a:lnSpc>
              <a:buClr>
                <a:srgbClr val="237B5D"/>
              </a:buClr>
            </a:pPr>
            <a:endParaRPr lang="de-AT" b="0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Clr>
                <a:srgbClr val="237B5D"/>
              </a:buClr>
            </a:pPr>
            <a:endParaRPr lang="de-AT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Clr>
                <a:srgbClr val="237B5D"/>
              </a:buClr>
              <a:buFontTx/>
              <a:buNone/>
            </a:pP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57158" y="2616195"/>
            <a:ext cx="799306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endParaRPr lang="de-AT" sz="1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sz="4000" dirty="0" smtClean="0">
                <a:solidFill>
                  <a:schemeClr val="tx1"/>
                </a:solidFill>
              </a:rPr>
              <a:t>JUNIOR </a:t>
            </a:r>
            <a:r>
              <a:rPr lang="de-AT" sz="4000" dirty="0" smtClean="0"/>
              <a:t>- </a:t>
            </a:r>
            <a:r>
              <a:rPr lang="de-AT" sz="4000" dirty="0" smtClean="0">
                <a:solidFill>
                  <a:schemeClr val="tx1"/>
                </a:solidFill>
              </a:rPr>
              <a:t>Company </a:t>
            </a:r>
            <a:r>
              <a:rPr lang="de-AT" sz="4000" dirty="0">
                <a:solidFill>
                  <a:schemeClr val="tx1"/>
                </a:solidFill>
              </a:rPr>
              <a:t>Programm</a:t>
            </a:r>
            <a:endParaRPr lang="de-AT" sz="4000" b="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28596" y="3544889"/>
            <a:ext cx="742955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Clr>
                <a:srgbClr val="237B5D"/>
              </a:buClr>
            </a:pPr>
            <a:r>
              <a:rPr lang="de-AT" sz="2000" dirty="0" smtClean="0"/>
              <a:t>Zielgruppe: </a:t>
            </a:r>
            <a:br>
              <a:rPr lang="de-AT" sz="2000" dirty="0" smtClean="0"/>
            </a:br>
            <a:r>
              <a:rPr lang="de-AT" sz="2000" dirty="0" smtClean="0"/>
              <a:t>5 – 15 Schüler/innen zwischen 15 und 19 Jahren </a:t>
            </a:r>
          </a:p>
          <a:p>
            <a:pPr marL="609600" indent="-609600">
              <a:lnSpc>
                <a:spcPct val="80000"/>
              </a:lnSpc>
              <a:buClr>
                <a:srgbClr val="237B5D"/>
              </a:buClr>
            </a:pPr>
            <a:r>
              <a:rPr lang="de-AT" sz="2000" dirty="0" smtClean="0"/>
              <a:t>Dauer: 1 Schuljahr</a:t>
            </a:r>
          </a:p>
          <a:p>
            <a:pPr marL="609600" indent="-609600">
              <a:lnSpc>
                <a:spcPct val="80000"/>
              </a:lnSpc>
              <a:buClr>
                <a:srgbClr val="237B5D"/>
              </a:buClr>
            </a:pPr>
            <a:r>
              <a:rPr lang="de-AT" sz="2000" dirty="0" smtClean="0"/>
              <a:t>Schüler/innen entwickeln eine eigene Geschäftsidee </a:t>
            </a:r>
            <a:endParaRPr lang="en-US" sz="20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4759335"/>
            <a:ext cx="8215338" cy="137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90600" lvl="1" indent="-533400"/>
            <a:r>
              <a:rPr lang="de-DE" sz="2000" dirty="0" smtClean="0"/>
              <a:t>Infos: Erna </a:t>
            </a:r>
            <a:r>
              <a:rPr lang="de-DE" sz="2000" dirty="0" err="1" smtClean="0"/>
              <a:t>Hancvencl</a:t>
            </a:r>
            <a:endParaRPr lang="de-DE" sz="2000" dirty="0" smtClean="0"/>
          </a:p>
          <a:p>
            <a:pPr marL="1447800" lvl="2" indent="-533400"/>
            <a:r>
              <a:rPr lang="de-DE" sz="2000" dirty="0" smtClean="0"/>
              <a:t>JUNIOR </a:t>
            </a:r>
            <a:r>
              <a:rPr lang="de-DE" sz="2000" dirty="0"/>
              <a:t>Betreuerin Wien/NÖ</a:t>
            </a:r>
          </a:p>
          <a:p>
            <a:pPr marL="1447800" lvl="2" indent="-533400"/>
            <a:r>
              <a:rPr lang="de-DE" sz="2000" dirty="0" smtClean="0">
                <a:hlinkClick r:id="rId3"/>
              </a:rPr>
              <a:t>hc@vwg.at</a:t>
            </a:r>
            <a:r>
              <a:rPr lang="de-DE" sz="2000" dirty="0" smtClean="0"/>
              <a:t>   Tel</a:t>
            </a:r>
            <a:r>
              <a:rPr lang="de-DE" sz="2000" dirty="0"/>
              <a:t>.: 01-533 08 71-16</a:t>
            </a:r>
          </a:p>
          <a:p>
            <a:pPr marL="1447800" lvl="2" indent="-533400"/>
            <a:r>
              <a:rPr lang="de-DE" sz="2000" dirty="0" smtClean="0">
                <a:hlinkClick r:id="rId4"/>
              </a:rPr>
              <a:t>www.junior.cc</a:t>
            </a:r>
            <a:r>
              <a:rPr lang="de-DE" sz="2000" dirty="0" smtClean="0"/>
              <a:t>  und  </a:t>
            </a:r>
            <a:r>
              <a:rPr lang="de-DE" sz="2000" dirty="0" smtClean="0">
                <a:hlinkClick r:id="rId5"/>
              </a:rPr>
              <a:t>www.junior.cc/facebook</a:t>
            </a:r>
            <a:r>
              <a:rPr lang="de-DE" sz="2000" dirty="0" smtClean="0"/>
              <a:t> </a:t>
            </a:r>
            <a:endParaRPr lang="de-DE" sz="2000" dirty="0"/>
          </a:p>
          <a:p>
            <a:pPr marL="533400" indent="-533400" algn="ctr">
              <a:buFontTx/>
              <a:buNone/>
            </a:pPr>
            <a:endParaRPr lang="de-AT" sz="2000" b="0" dirty="0">
              <a:solidFill>
                <a:schemeClr val="tx1"/>
              </a:solidFill>
              <a:latin typeface="Frutiger 45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Die Servicestelle ….</a:t>
            </a:r>
            <a:endParaRPr lang="de-AT" sz="40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0" y="1616063"/>
            <a:ext cx="7812360" cy="357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buFont typeface="Wingdings" pitchFamily="2" charset="2"/>
              <a:buChar char="v"/>
            </a:pP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	Bo+Bi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individual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</a:p>
          <a:p>
            <a:r>
              <a:rPr lang="de-DE" sz="3200" dirty="0" smtClean="0"/>
              <a:t>	bietet Unterstützung zur Durchführung 	von Maßnahmen auf allen Ebenen der 	Schulentwicklung um den Grundsätzen 	von Gender und </a:t>
            </a:r>
            <a:r>
              <a:rPr lang="de-DE" sz="3200" dirty="0" err="1" smtClean="0"/>
              <a:t>Diversität</a:t>
            </a:r>
            <a:r>
              <a:rPr lang="de-DE" sz="3200" dirty="0" smtClean="0"/>
              <a:t> in 	Berufsorientierung und Bildung zu 	entsprechen.</a:t>
            </a:r>
            <a:endParaRPr lang="en-US" sz="3200" dirty="0" smtClean="0"/>
          </a:p>
          <a:p>
            <a:pPr lvl="0"/>
            <a:endParaRPr lang="en-US" sz="3200" dirty="0" smtClean="0"/>
          </a:p>
          <a:p>
            <a:pPr lvl="0"/>
            <a:endParaRPr lang="en-US" sz="3200" dirty="0" smtClean="0"/>
          </a:p>
          <a:p>
            <a:endParaRPr lang="en-US" sz="3200" dirty="0" smtClean="0"/>
          </a:p>
          <a:p>
            <a:pPr lvl="0"/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687369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2.NÖ </a:t>
            </a:r>
            <a:br>
              <a:rPr lang="de-AT" sz="4000" dirty="0" smtClean="0"/>
            </a:br>
            <a:r>
              <a:rPr lang="de-AT" sz="4000" dirty="0" smtClean="0"/>
              <a:t>Gender &amp; </a:t>
            </a:r>
            <a:r>
              <a:rPr lang="de-AT" sz="4000" dirty="0" err="1" smtClean="0"/>
              <a:t>Diversity</a:t>
            </a:r>
            <a:r>
              <a:rPr lang="de-AT" sz="4000" dirty="0" smtClean="0"/>
              <a:t> Day</a:t>
            </a:r>
            <a:endParaRPr lang="de-AT" sz="40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0" y="1616063"/>
            <a:ext cx="7812360" cy="357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de-DE" sz="3200" b="1" i="1" dirty="0" smtClean="0">
                <a:solidFill>
                  <a:schemeClr val="accent2">
                    <a:lumMod val="75000"/>
                  </a:schemeClr>
                </a:solidFill>
              </a:rPr>
              <a:t>Vielfalt im schulischen Kontext – Herausforderung und Chance für ein gutes Miteinander</a:t>
            </a:r>
          </a:p>
          <a:p>
            <a:pPr lvl="1"/>
            <a:endParaRPr lang="en-US" sz="3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de-DE" sz="3200" b="1" i="1" dirty="0" smtClean="0">
                <a:solidFill>
                  <a:schemeClr val="accent2">
                    <a:lumMod val="75000"/>
                  </a:schemeClr>
                </a:solidFill>
              </a:rPr>
              <a:t>12. März 2013, HLW St. Pölten</a:t>
            </a:r>
            <a:endParaRPr lang="en-US" sz="3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de-DE" sz="3200" b="1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n-US" sz="3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de-DE" sz="2400" dirty="0" err="1" smtClean="0"/>
              <a:t>Lehrveranstaltungsnr</a:t>
            </a:r>
            <a:r>
              <a:rPr lang="de-DE" sz="2400" dirty="0" smtClean="0"/>
              <a:t>.:  311F3SWK07</a:t>
            </a:r>
            <a:endParaRPr lang="en-US" sz="2400" dirty="0" smtClean="0"/>
          </a:p>
          <a:p>
            <a:pPr lvl="1"/>
            <a:r>
              <a:rPr lang="de-DE" sz="2400" dirty="0" smtClean="0"/>
              <a:t>Anmeldung von 03.12.12 bis 07.01.13</a:t>
            </a:r>
            <a:endParaRPr lang="en-US" sz="2400" dirty="0" smtClean="0"/>
          </a:p>
          <a:p>
            <a:pPr lvl="1"/>
            <a:r>
              <a:rPr lang="de-DE" sz="3200" b="1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n-US" sz="3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en-US" sz="3200" dirty="0" smtClean="0"/>
          </a:p>
          <a:p>
            <a:pPr lvl="0"/>
            <a:endParaRPr lang="en-US" sz="3200" dirty="0" smtClean="0"/>
          </a:p>
          <a:p>
            <a:endParaRPr lang="en-US" sz="3200" dirty="0" smtClean="0"/>
          </a:p>
          <a:p>
            <a:pPr lvl="0"/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Die Servicestelle ….</a:t>
            </a:r>
            <a:endParaRPr lang="de-AT" sz="40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0" y="1616063"/>
            <a:ext cx="7812360" cy="357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buFont typeface="Wingdings" pitchFamily="2" charset="2"/>
              <a:buChar char="v"/>
            </a:pP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	Bo+Bi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individual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</a:p>
          <a:p>
            <a:r>
              <a:rPr lang="de-DE" sz="3200" dirty="0" smtClean="0"/>
              <a:t>	gibt Information über aktuelle Angebote 	und Links zu den Themen Gender, 	</a:t>
            </a:r>
            <a:r>
              <a:rPr lang="de-DE" sz="3200" dirty="0" err="1" smtClean="0"/>
              <a:t>Diversity</a:t>
            </a:r>
            <a:r>
              <a:rPr lang="de-DE" sz="3200" dirty="0" smtClean="0"/>
              <a:t> und Berufsorientierung über 	die Homepage des LSR an Interessierte 	weiter:</a:t>
            </a:r>
          </a:p>
          <a:p>
            <a:r>
              <a:rPr lang="de-DE" sz="3200" dirty="0" smtClean="0"/>
              <a:t>	</a:t>
            </a:r>
            <a:r>
              <a:rPr lang="de-DE" sz="3200" dirty="0" smtClean="0">
                <a:hlinkClick r:id="rId2"/>
              </a:rPr>
              <a:t>www.bobi.lsr-noe.gv.at</a:t>
            </a:r>
            <a:r>
              <a:rPr lang="de-DE" sz="3200" dirty="0" smtClean="0"/>
              <a:t> </a:t>
            </a:r>
            <a:endParaRPr lang="en-US" sz="3200" dirty="0" smtClean="0"/>
          </a:p>
          <a:p>
            <a:pPr lvl="0"/>
            <a:endParaRPr lang="en-US" sz="3200" dirty="0" smtClean="0"/>
          </a:p>
          <a:p>
            <a:pPr lvl="0"/>
            <a:endParaRPr lang="en-US" sz="3200" dirty="0" smtClean="0"/>
          </a:p>
          <a:p>
            <a:endParaRPr lang="en-US" sz="3200" dirty="0" smtClean="0"/>
          </a:p>
          <a:p>
            <a:pPr lvl="0"/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19.11.2012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>
                <a:hlinkClick r:id="rId2"/>
              </a:rPr>
              <a:t>www.bobi.lsr-noe.gv.at</a:t>
            </a:r>
            <a:endParaRPr lang="de-AT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1133" t="15177" r="12109" b="5159"/>
          <a:stretch>
            <a:fillRect/>
          </a:stretch>
        </p:blipFill>
        <p:spPr bwMode="auto">
          <a:xfrm>
            <a:off x="683568" y="1458367"/>
            <a:ext cx="7311756" cy="45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395536" y="1674391"/>
            <a:ext cx="8248430" cy="1702294"/>
          </a:xfrm>
        </p:spPr>
        <p:txBody>
          <a:bodyPr>
            <a:noAutofit/>
          </a:bodyPr>
          <a:lstStyle/>
          <a:p>
            <a:pPr algn="l"/>
            <a:r>
              <a:rPr lang="de-AT" dirty="0" smtClean="0">
                <a:solidFill>
                  <a:schemeClr val="tx1"/>
                </a:solidFill>
              </a:rPr>
              <a:t>wird betreut von:</a:t>
            </a:r>
          </a:p>
          <a:p>
            <a:pPr algn="l">
              <a:buNone/>
            </a:pPr>
            <a:r>
              <a:rPr lang="de-AT" dirty="0" smtClean="0">
                <a:solidFill>
                  <a:schemeClr val="tx1"/>
                </a:solidFill>
              </a:rPr>
              <a:t> 	</a:t>
            </a:r>
            <a:r>
              <a:rPr lang="de-AT" dirty="0" err="1" smtClean="0">
                <a:solidFill>
                  <a:schemeClr val="tx1"/>
                </a:solidFill>
              </a:rPr>
              <a:t>Prof.</a:t>
            </a:r>
            <a:r>
              <a:rPr lang="de-AT" baseline="50000" dirty="0" err="1" smtClean="0">
                <a:solidFill>
                  <a:schemeClr val="tx1"/>
                </a:solidFill>
              </a:rPr>
              <a:t>in</a:t>
            </a:r>
            <a:r>
              <a:rPr lang="de-AT" dirty="0" smtClean="0">
                <a:solidFill>
                  <a:schemeClr val="tx1"/>
                </a:solidFill>
              </a:rPr>
              <a:t> Mag.</a:t>
            </a:r>
            <a:r>
              <a:rPr lang="de-AT" baseline="50000" dirty="0" smtClean="0">
                <a:solidFill>
                  <a:schemeClr val="tx1"/>
                </a:solidFill>
              </a:rPr>
              <a:t>a</a:t>
            </a:r>
            <a:r>
              <a:rPr lang="de-AT" dirty="0" smtClean="0">
                <a:solidFill>
                  <a:schemeClr val="tx1"/>
                </a:solidFill>
              </a:rPr>
              <a:t> Irene Richter </a:t>
            </a:r>
          </a:p>
          <a:p>
            <a:pPr algn="l">
              <a:buNone/>
            </a:pPr>
            <a:r>
              <a:rPr lang="de-AT" dirty="0" smtClean="0">
                <a:solidFill>
                  <a:schemeClr val="tx1"/>
                </a:solidFill>
              </a:rPr>
              <a:t>	HOL Dipl. </a:t>
            </a:r>
            <a:r>
              <a:rPr lang="de-AT" dirty="0" err="1" smtClean="0">
                <a:solidFill>
                  <a:schemeClr val="tx1"/>
                </a:solidFill>
              </a:rPr>
              <a:t>Päd.</a:t>
            </a:r>
            <a:r>
              <a:rPr lang="de-AT" baseline="50000" dirty="0" err="1" smtClean="0">
                <a:solidFill>
                  <a:schemeClr val="tx1"/>
                </a:solidFill>
              </a:rPr>
              <a:t>in</a:t>
            </a:r>
            <a:r>
              <a:rPr lang="de-AT" dirty="0" smtClean="0">
                <a:solidFill>
                  <a:schemeClr val="tx1"/>
                </a:solidFill>
              </a:rPr>
              <a:t> Christl Nagl-Eder</a:t>
            </a:r>
          </a:p>
          <a:p>
            <a:pPr algn="l"/>
            <a:endParaRPr lang="de-AT" dirty="0" smtClean="0">
              <a:solidFill>
                <a:schemeClr val="tx1"/>
              </a:solidFill>
            </a:endParaRPr>
          </a:p>
          <a:p>
            <a:pPr algn="l"/>
            <a:r>
              <a:rPr lang="de-AT" dirty="0" smtClean="0">
                <a:solidFill>
                  <a:schemeClr val="tx1"/>
                </a:solidFill>
              </a:rPr>
              <a:t>Erreichbarkeit: </a:t>
            </a:r>
            <a:r>
              <a:rPr lang="de-AT" dirty="0" smtClean="0">
                <a:hlinkClick r:id="rId2"/>
              </a:rPr>
              <a:t>irene.richter@lsr-noe.gv.at</a:t>
            </a:r>
            <a:endParaRPr lang="de-AT" dirty="0" smtClean="0"/>
          </a:p>
          <a:p>
            <a:pPr algn="l">
              <a:buNone/>
            </a:pPr>
            <a:r>
              <a:rPr lang="de-AT" dirty="0" smtClean="0"/>
              <a:t>		       </a:t>
            </a:r>
            <a:r>
              <a:rPr lang="de-AT" dirty="0" smtClean="0">
                <a:hlinkClick r:id="rId3"/>
              </a:rPr>
              <a:t>christl.nagl-eder@lsr-noe.gv.at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234231"/>
            <a:ext cx="7772401" cy="1427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 Servicestelle ….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Die Servicestelle ….</a:t>
            </a:r>
            <a:endParaRPr lang="de-AT" sz="4000" dirty="0"/>
          </a:p>
        </p:txBody>
      </p:sp>
      <p:pic>
        <p:nvPicPr>
          <p:cNvPr id="1026" name="Picture 2" descr="E:\LSR 2012-13\BoBi\homepage\Organigramm BoBi Homepage2.jpg"/>
          <p:cNvPicPr>
            <a:picLocks noChangeAspect="1" noChangeArrowheads="1"/>
          </p:cNvPicPr>
          <p:nvPr/>
        </p:nvPicPr>
        <p:blipFill>
          <a:blip r:embed="rId3" cstate="print"/>
          <a:srcRect r="767" b="16985"/>
          <a:stretch>
            <a:fillRect/>
          </a:stretch>
        </p:blipFill>
        <p:spPr bwMode="auto">
          <a:xfrm>
            <a:off x="467544" y="1386359"/>
            <a:ext cx="7510988" cy="4649659"/>
          </a:xfrm>
          <a:prstGeom prst="rect">
            <a:avLst/>
          </a:prstGeom>
          <a:noFill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Die Servicestelle ….</a:t>
            </a:r>
            <a:endParaRPr lang="de-AT" sz="40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0" y="2616195"/>
            <a:ext cx="7812360" cy="357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buFont typeface="Wingdings" pitchFamily="2" charset="2"/>
              <a:buChar char="v"/>
            </a:pP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	Bo+Bi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individual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</a:p>
          <a:p>
            <a:pPr lvl="0"/>
            <a:r>
              <a:rPr lang="de-DE" sz="3200" dirty="0" smtClean="0"/>
              <a:t>	unterstützt Realbegegnungen von 	Schülerinnen und Schüler</a:t>
            </a:r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1115997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Jugend</a:t>
            </a:r>
            <a:r>
              <a:rPr lang="en-US" sz="4000" dirty="0" smtClean="0"/>
              <a:t> </a:t>
            </a:r>
            <a:r>
              <a:rPr lang="en-US" sz="4000" dirty="0" err="1" smtClean="0"/>
              <a:t>entdeckt</a:t>
            </a:r>
            <a:r>
              <a:rPr lang="en-US" sz="4000" dirty="0" smtClean="0"/>
              <a:t> </a:t>
            </a:r>
            <a:r>
              <a:rPr lang="en-US" sz="4000" dirty="0" err="1" smtClean="0"/>
              <a:t>Wirtschaft</a:t>
            </a:r>
            <a:r>
              <a:rPr lang="en-US" sz="4000" dirty="0" smtClean="0"/>
              <a:t>/</a:t>
            </a:r>
            <a:r>
              <a:rPr lang="en-US" sz="4000" dirty="0" err="1" smtClean="0"/>
              <a:t>Technologie</a:t>
            </a:r>
            <a:r>
              <a:rPr lang="en-US" sz="4000" dirty="0" smtClean="0"/>
              <a:t> </a:t>
            </a:r>
            <a:endParaRPr lang="de-AT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58" t="13708" r="29101" b="45979"/>
          <a:stretch>
            <a:fillRect/>
          </a:stretch>
        </p:blipFill>
        <p:spPr bwMode="auto">
          <a:xfrm>
            <a:off x="357158" y="2973385"/>
            <a:ext cx="7429552" cy="270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Die Servicestelle ….</a:t>
            </a:r>
            <a:endParaRPr lang="de-AT" sz="40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0" y="1544625"/>
            <a:ext cx="7812360" cy="357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buFont typeface="Wingdings" pitchFamily="2" charset="2"/>
              <a:buChar char="v"/>
            </a:pP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	Bo+Bi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individual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</a:p>
          <a:p>
            <a:pPr lvl="0"/>
            <a:r>
              <a:rPr lang="de-DE" sz="3200" dirty="0" smtClean="0"/>
              <a:t>	bezieht  überregionale 	Schulentwicklungsprojekte in ihre Arbeit 	mit ein durch intensiven Kontakt zur 	Wirtschaft und durch Vernetzung mit 	Referaten der NÖ Landesregierung. </a:t>
            </a:r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NÖ WIKI</a:t>
            </a:r>
            <a:endParaRPr lang="de-AT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19.11.2012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428596" y="2687633"/>
            <a:ext cx="7715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DIE MISSION:</a:t>
            </a:r>
          </a:p>
          <a:p>
            <a:r>
              <a:rPr lang="de-DE" dirty="0" smtClean="0"/>
              <a:t>Schüler/innen erstellen gemeinsam den besten Beitrag in der Wiki-</a:t>
            </a:r>
          </a:p>
          <a:p>
            <a:r>
              <a:rPr lang="de-DE" dirty="0" smtClean="0"/>
              <a:t>Datenbank der Industrie Niederösterreich durch Recherche direkt in Niederösterreichischen Industriebetrieben, Interviews mit Führungskräften der Industrie, etc. und blicken hinter die Kulissen der Niederösterreichischen Industrie,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größten</a:t>
            </a:r>
            <a:r>
              <a:rPr lang="en-US" dirty="0" smtClean="0"/>
              <a:t> </a:t>
            </a:r>
            <a:r>
              <a:rPr lang="en-US" dirty="0" err="1" smtClean="0"/>
              <a:t>Arbeitgeber</a:t>
            </a:r>
            <a:r>
              <a:rPr lang="en-US" dirty="0" smtClean="0"/>
              <a:t> </a:t>
            </a:r>
            <a:r>
              <a:rPr lang="en-US" dirty="0" err="1" smtClean="0"/>
              <a:t>Niederösterreichs</a:t>
            </a:r>
            <a:r>
              <a:rPr lang="en-US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Sämtliche Infos auf der Website </a:t>
            </a:r>
            <a:r>
              <a:rPr lang="de-DE" dirty="0" smtClean="0">
                <a:hlinkClick r:id="rId3"/>
              </a:rPr>
              <a:t>www.noeindustrie.at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Teilnahmeberechtigt sind alle Schüler/innen Niederösterreichs der 3. und 4. Klassen AHS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r="9564" b="51748"/>
          <a:stretch>
            <a:fillRect/>
          </a:stretch>
        </p:blipFill>
        <p:spPr bwMode="auto">
          <a:xfrm>
            <a:off x="428595" y="1187435"/>
            <a:ext cx="4718559" cy="155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34231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Die Servicestelle ….</a:t>
            </a:r>
            <a:endParaRPr lang="de-AT" sz="40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0" y="1616063"/>
            <a:ext cx="7812360" cy="357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buFont typeface="Wingdings" pitchFamily="2" charset="2"/>
              <a:buChar char="v"/>
            </a:pP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	Bo+Bi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  <a:r>
              <a:rPr lang="de-DE" sz="3200" b="1" dirty="0" smtClean="0">
                <a:solidFill>
                  <a:srgbClr val="7030A0"/>
                </a:solidFill>
                <a:latin typeface="Kristen ITC" pitchFamily="66" charset="0"/>
              </a:rPr>
              <a:t>individual</a:t>
            </a:r>
            <a:r>
              <a:rPr lang="de-DE" sz="32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</a:p>
          <a:p>
            <a:pPr lvl="0"/>
            <a:r>
              <a:rPr lang="de-DE" sz="3200" dirty="0" smtClean="0"/>
              <a:t>	unterstützt Maßnahmen mit dem Fokus 	auf geschlechtssensible 	Berufsorientierung wie z. B. 	Informationen über  „Frauen in die 	Technik“ oder  „Burschen in 	Sozialberufe“ , aber auch auf	geschlechtssensible Didaktik</a:t>
            </a:r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544493"/>
            <a:ext cx="7772401" cy="1427830"/>
          </a:xfrm>
        </p:spPr>
        <p:txBody>
          <a:bodyPr>
            <a:normAutofit/>
          </a:bodyPr>
          <a:lstStyle/>
          <a:p>
            <a:pPr algn="l"/>
            <a:r>
              <a:rPr lang="de-AT" sz="4000" dirty="0" smtClean="0"/>
              <a:t>Girls Day, Boys Day,</a:t>
            </a:r>
            <a:br>
              <a:rPr lang="de-AT" sz="4000" dirty="0" smtClean="0"/>
            </a:br>
            <a:r>
              <a:rPr lang="de-AT" sz="4000" dirty="0" smtClean="0"/>
              <a:t>FIT, etc.</a:t>
            </a:r>
            <a:endParaRPr lang="de-AT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4205" r="38476" b="65645"/>
          <a:stretch>
            <a:fillRect/>
          </a:stretch>
        </p:blipFill>
        <p:spPr bwMode="auto">
          <a:xfrm>
            <a:off x="428596" y="2116129"/>
            <a:ext cx="5786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t="18091" r="74219" b="57621"/>
          <a:stretch>
            <a:fillRect/>
          </a:stretch>
        </p:blipFill>
        <p:spPr bwMode="auto">
          <a:xfrm>
            <a:off x="5072066" y="3402013"/>
            <a:ext cx="31432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l="2538" t="19883" r="59961" b="56800"/>
          <a:stretch>
            <a:fillRect/>
          </a:stretch>
        </p:blipFill>
        <p:spPr bwMode="auto">
          <a:xfrm>
            <a:off x="357158" y="4187831"/>
            <a:ext cx="457203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19.11.2012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Mag</a:t>
            </a:r>
            <a:r>
              <a:rPr lang="de-DE" baseline="30000" dirty="0" smtClean="0"/>
              <a:t>a</a:t>
            </a:r>
            <a:r>
              <a:rPr lang="de-DE" dirty="0" smtClean="0"/>
              <a:t> Irene Richter / AG-Tagung AHS Schülerberater/innen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Benutzerdefiniert</PresentationFormat>
  <Paragraphs>193</Paragraphs>
  <Slides>28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28</vt:i4>
      </vt:variant>
    </vt:vector>
  </HeadingPairs>
  <TitlesOfParts>
    <vt:vector size="31" baseType="lpstr">
      <vt:lpstr>Larissa-Design</vt:lpstr>
      <vt:lpstr>Benutzerdefiniertes Design</vt:lpstr>
      <vt:lpstr>1_Benutzerdefiniertes Design</vt:lpstr>
      <vt:lpstr>Servicestelle am Landesschulrat</vt:lpstr>
      <vt:lpstr>Die Servicestelle ….</vt:lpstr>
      <vt:lpstr>Die Servicestelle ….</vt:lpstr>
      <vt:lpstr>Die Servicestelle ….</vt:lpstr>
      <vt:lpstr>Jugend entdeckt Wirtschaft/Technologie </vt:lpstr>
      <vt:lpstr>Die Servicestelle ….</vt:lpstr>
      <vt:lpstr>NÖ WIKI</vt:lpstr>
      <vt:lpstr>Die Servicestelle ….</vt:lpstr>
      <vt:lpstr>Girls Day, Boys Day, FIT, etc.</vt:lpstr>
      <vt:lpstr>Die Servicestelle ….</vt:lpstr>
      <vt:lpstr>Seminare….</vt:lpstr>
      <vt:lpstr>Die Servicestelle ….</vt:lpstr>
      <vt:lpstr>PowerPoint-Präsentation</vt:lpstr>
      <vt:lpstr>Berufsorientierungs- portfolio</vt:lpstr>
      <vt:lpstr>Persönlichkeitsprofil</vt:lpstr>
      <vt:lpstr>Kompetenzen</vt:lpstr>
      <vt:lpstr> Selbsteinschätzung -Fremdeinschätzung </vt:lpstr>
      <vt:lpstr>Bewerbungsunterlagen</vt:lpstr>
      <vt:lpstr>Die Servicestelle ….</vt:lpstr>
      <vt:lpstr>Enjoy Science</vt:lpstr>
      <vt:lpstr>Lange Nacht  der Forschung</vt:lpstr>
      <vt:lpstr>Science Clip</vt:lpstr>
      <vt:lpstr>PowerPoint-Präsentation</vt:lpstr>
      <vt:lpstr>Die Servicestelle ….</vt:lpstr>
      <vt:lpstr>2.NÖ  Gender &amp; Diversity Day</vt:lpstr>
      <vt:lpstr>Die Servicestelle ….</vt:lpstr>
      <vt:lpstr>www.bobi.lsr-noe.gv.at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Irene</dc:creator>
  <cp:lastModifiedBy>BORGDW</cp:lastModifiedBy>
  <cp:revision>74</cp:revision>
  <dcterms:created xsi:type="dcterms:W3CDTF">2011-09-30T17:09:09Z</dcterms:created>
  <dcterms:modified xsi:type="dcterms:W3CDTF">2012-11-19T09:27:52Z</dcterms:modified>
</cp:coreProperties>
</file>