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3" r:id="rId3"/>
    <p:sldId id="359" r:id="rId4"/>
    <p:sldId id="354" r:id="rId5"/>
    <p:sldId id="355" r:id="rId6"/>
    <p:sldId id="356" r:id="rId7"/>
    <p:sldId id="357" r:id="rId8"/>
    <p:sldId id="360" r:id="rId9"/>
    <p:sldId id="374" r:id="rId10"/>
    <p:sldId id="361" r:id="rId11"/>
    <p:sldId id="363" r:id="rId12"/>
    <p:sldId id="364" r:id="rId13"/>
    <p:sldId id="365" r:id="rId14"/>
    <p:sldId id="373" r:id="rId15"/>
    <p:sldId id="372" r:id="rId16"/>
    <p:sldId id="371" r:id="rId17"/>
    <p:sldId id="366" r:id="rId18"/>
    <p:sldId id="367" r:id="rId19"/>
    <p:sldId id="368" r:id="rId20"/>
    <p:sldId id="370" r:id="rId21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48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0CA7-DEC3-4760-BA61-3A1CD636EDB6}" type="datetimeFigureOut">
              <a:rPr lang="de-DE" smtClean="0"/>
              <a:pPr/>
              <a:t>14.05.2023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F519-1AC4-4A0B-A90E-1C6E5168D6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173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5D1B-EF71-4BA7-A565-58447DB1A3D8}" type="datetimeFigureOut">
              <a:rPr lang="de-DE" smtClean="0"/>
              <a:pPr/>
              <a:t>14.05.2023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46DFA-415F-4C0A-90C6-826B2BAF34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326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371475" y="1167788"/>
            <a:ext cx="11449050" cy="3944039"/>
            <a:chOff x="355170" y="1167788"/>
            <a:chExt cx="11465355" cy="3944039"/>
          </a:xfrm>
        </p:grpSpPr>
        <p:sp>
          <p:nvSpPr>
            <p:cNvPr id="7" name="Rechteck 6"/>
            <p:cNvSpPr/>
            <p:nvPr/>
          </p:nvSpPr>
          <p:spPr>
            <a:xfrm>
              <a:off x="355170" y="1167788"/>
              <a:ext cx="11465355" cy="3944039"/>
            </a:xfrm>
            <a:prstGeom prst="rect">
              <a:avLst/>
            </a:prstGeom>
            <a:solidFill>
              <a:srgbClr val="009E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641513" y="1692953"/>
              <a:ext cx="524182" cy="499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209800" y="1696598"/>
              <a:ext cx="8322325" cy="495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214562" y="2254900"/>
              <a:ext cx="8322325" cy="9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214581" y="3319146"/>
              <a:ext cx="8322325" cy="98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688306"/>
            <a:ext cx="8322325" cy="516732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22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05038" y="2277609"/>
            <a:ext cx="8322324" cy="957791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1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319146"/>
            <a:ext cx="8334375" cy="980501"/>
          </a:xfrm>
        </p:spPr>
        <p:txBody>
          <a:bodyPr lIns="90000" anchor="ctr">
            <a:no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="" xmlns:p14="http://schemas.microsoft.com/office/powerpoint/2010/main" val="38941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E3AE02D7-4473-4A69-B20D-01A27FD0A920}" type="datetime1">
              <a:rPr lang="de-DE" smtClean="0"/>
              <a:pPr/>
              <a:t>14.05.2023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910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&amp;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6" y="1825625"/>
            <a:ext cx="5648324" cy="44989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48325" cy="4498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4C2F100C-9BB4-46F3-8BD5-A5EB57768476}" type="datetime1">
              <a:rPr lang="de-DE" smtClean="0"/>
              <a:pPr/>
              <a:t>14.05.2023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62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&amp;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71474" y="795681"/>
            <a:ext cx="11449051" cy="102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9CA3D79B-D8DB-4238-8A30-BD48C4F1DB93}" type="datetime1">
              <a:rPr lang="de-DE" smtClean="0"/>
              <a:pPr/>
              <a:t>14.05.2023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318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D40DDB74-9F1A-4226-AA9D-C000C69B7389}" type="datetime1">
              <a:rPr lang="de-DE" smtClean="0"/>
              <a:pPr/>
              <a:t>14.05.2023</a:t>
            </a:fld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27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6" y="795681"/>
            <a:ext cx="11449050" cy="10299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1" cy="4530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643604" y="6363493"/>
            <a:ext cx="228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aseline="0" dirty="0">
                <a:solidFill>
                  <a:srgbClr val="009EE3"/>
                </a:solidFill>
              </a:rPr>
              <a:t>www.ph-noe.ac.at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AE99332F-735F-43BE-B3CD-069175A814C8}" type="datetime1">
              <a:rPr lang="de-DE" smtClean="0"/>
              <a:pPr/>
              <a:t>14.05.2023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490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4445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6223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809625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987425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4" pos="7446">
          <p15:clr>
            <a:srgbClr val="F26B43"/>
          </p15:clr>
        </p15:guide>
        <p15:guide id="5" pos="234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hportal.ph-noe.ac.at/gwk/studium-gwk/lehrveranstaltungen/hlg-quereinsteig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archive.org/web/20220121080720/https:/www.univie.ac.at/geographie/fachdidaktik/Handbuch_MGW_16_2001/inhalt_Handbuch_Geographie_und_Wirtschaftskunde2001.htm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rstandard.at/story/2000120532026/es-braucht-kein-unterrichtsfach-wirtschaf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Mag. Dr. </a:t>
            </a:r>
            <a:r>
              <a:rPr lang="de-DE" b="1" dirty="0" smtClean="0"/>
              <a:t>Christian Sitte</a:t>
            </a:r>
            <a:r>
              <a:rPr lang="de-DE" dirty="0" smtClean="0"/>
              <a:t>; Dipl</a:t>
            </a:r>
            <a:r>
              <a:rPr lang="de-DE" dirty="0"/>
              <a:t>.-Kfm. </a:t>
            </a:r>
            <a:r>
              <a:rPr lang="de-DE" b="1" dirty="0"/>
              <a:t>Holger </a:t>
            </a:r>
            <a:r>
              <a:rPr lang="de-DE" b="1" dirty="0" smtClean="0"/>
              <a:t>Stärz</a:t>
            </a:r>
            <a:r>
              <a:rPr lang="de-DE" dirty="0" smtClean="0"/>
              <a:t>, </a:t>
            </a:r>
            <a:r>
              <a:rPr lang="de-DE" dirty="0" err="1" smtClean="0"/>
              <a:t>MEd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sz="3100" dirty="0"/>
              <a:t>Unterricht fachdidaktisch </a:t>
            </a:r>
            <a:r>
              <a:rPr lang="de-DE" sz="3100" dirty="0" smtClean="0"/>
              <a:t>vor- </a:t>
            </a:r>
            <a:r>
              <a:rPr lang="de-DE" sz="3100" dirty="0"/>
              <a:t>und nachbereiten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0" dirty="0" smtClean="0"/>
              <a:t>Geographie und Wirtschaftskunde </a:t>
            </a:r>
            <a:endParaRPr lang="de-DE" b="0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2221850" y="5155389"/>
            <a:ext cx="8322325" cy="516732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LV </a:t>
            </a:r>
            <a:r>
              <a:rPr lang="de-DE" dirty="0" smtClean="0"/>
              <a:t>1 </a:t>
            </a:r>
            <a:r>
              <a:rPr lang="de-DE" dirty="0"/>
              <a:t>am </a:t>
            </a:r>
            <a:r>
              <a:rPr lang="de-DE" dirty="0" smtClean="0"/>
              <a:t>07.03.2023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6165850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514600" y="6362700"/>
            <a:ext cx="636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hlinkClick r:id="rId3"/>
              </a:rPr>
              <a:t>https://fachportal.ph-noe.ac.at/gwk/studium-gwk/lehrveranstaltungen/hlg-quereinsteiger</a:t>
            </a:r>
            <a:endParaRPr lang="de-AT" sz="1200" dirty="0"/>
          </a:p>
        </p:txBody>
      </p:sp>
    </p:spTree>
    <p:extLst>
      <p:ext uri="{BB962C8B-B14F-4D97-AF65-F5344CB8AC3E}">
        <p14:creationId xmlns="" xmlns:p14="http://schemas.microsoft.com/office/powerpoint/2010/main" val="13931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des Fachs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6" y="2167370"/>
            <a:ext cx="3227510" cy="43133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092" y="2239108"/>
            <a:ext cx="4126523" cy="41382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3785" y="2167370"/>
            <a:ext cx="3751383" cy="4116199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71476" y="1626130"/>
            <a:ext cx="11574716" cy="4332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 smtClean="0"/>
              <a:t>Text: Sitte, W. (2001): </a:t>
            </a:r>
            <a:r>
              <a:rPr lang="de-DE" sz="1600" dirty="0"/>
              <a:t>Geographie und Wirtschaftskunde (GW) – Entwicklung und </a:t>
            </a:r>
            <a:r>
              <a:rPr lang="de-DE" sz="1600" dirty="0" smtClean="0"/>
              <a:t>Konzept </a:t>
            </a:r>
            <a:r>
              <a:rPr lang="de-DE" sz="1600" dirty="0"/>
              <a:t>des </a:t>
            </a:r>
            <a:r>
              <a:rPr lang="de-DE" sz="1600" dirty="0" smtClean="0"/>
              <a:t>Unterrichtsfachs </a:t>
            </a:r>
            <a:r>
              <a:rPr lang="de-DE" sz="1600" i="1" dirty="0" smtClean="0">
                <a:hlinkClick r:id="rId5"/>
              </a:rPr>
              <a:t>(siehe auch </a:t>
            </a:r>
            <a:r>
              <a:rPr lang="de-DE" sz="1600" i="1" dirty="0" err="1" smtClean="0">
                <a:hlinkClick r:id="rId5"/>
              </a:rPr>
              <a:t>Moodle</a:t>
            </a:r>
            <a:r>
              <a:rPr lang="de-DE" sz="1600" i="1" dirty="0" smtClean="0">
                <a:hlinkClick r:id="rId5"/>
              </a:rPr>
              <a:t>)</a:t>
            </a:r>
            <a:endParaRPr lang="de-DE" sz="1600" i="1" dirty="0"/>
          </a:p>
        </p:txBody>
      </p:sp>
    </p:spTree>
    <p:extLst>
      <p:ext uri="{BB962C8B-B14F-4D97-AF65-F5344CB8AC3E}">
        <p14:creationId xmlns="" xmlns:p14="http://schemas.microsoft.com/office/powerpoint/2010/main" val="41300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G-Inhalte: Geographie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86862" y="1981198"/>
            <a:ext cx="1128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AT" sz="2400" dirty="0" smtClean="0"/>
              <a:t>Der Lehrplan ist </a:t>
            </a:r>
            <a:r>
              <a:rPr lang="de-AT" sz="2400" b="1" dirty="0" smtClean="0"/>
              <a:t>thematisch</a:t>
            </a:r>
          </a:p>
          <a:p>
            <a:pPr marL="457200" indent="-457200">
              <a:buAutoNum type="arabicPeriod"/>
            </a:pPr>
            <a:r>
              <a:rPr lang="de-AT" sz="2400" dirty="0" smtClean="0"/>
              <a:t>                             </a:t>
            </a:r>
            <a:r>
              <a:rPr lang="de-AT" sz="2400" b="1" dirty="0" smtClean="0"/>
              <a:t>verbindet</a:t>
            </a:r>
            <a:r>
              <a:rPr lang="de-AT" sz="2400" dirty="0" smtClean="0"/>
              <a:t> in der Regel   G  und W    </a:t>
            </a:r>
          </a:p>
          <a:p>
            <a:pPr marL="457200" indent="-457200">
              <a:buAutoNum type="arabicPeriod"/>
            </a:pPr>
            <a:r>
              <a:rPr lang="de-AT" sz="2400" dirty="0" smtClean="0"/>
              <a:t>                                    </a:t>
            </a:r>
            <a:r>
              <a:rPr lang="de-AT" sz="2400" i="1" dirty="0" smtClean="0"/>
              <a:t>wobei auch manchmal  jeweils einer Bereiche stärker betont wird</a:t>
            </a:r>
          </a:p>
          <a:p>
            <a:pPr marL="457200" indent="-457200">
              <a:buAutoNum type="arabicPeriod"/>
            </a:pPr>
            <a:r>
              <a:rPr lang="de-AT" sz="2400" dirty="0" smtClean="0"/>
              <a:t>                             versucht einen </a:t>
            </a:r>
            <a:r>
              <a:rPr lang="de-AT" sz="2400" i="1" dirty="0" smtClean="0"/>
              <a:t>aufbauenden</a:t>
            </a:r>
            <a:r>
              <a:rPr lang="de-AT" sz="2400" dirty="0" smtClean="0"/>
              <a:t> Zyklus vorzugeben</a:t>
            </a:r>
          </a:p>
          <a:p>
            <a:pPr marL="457200" indent="-457200">
              <a:buAutoNum type="arabicPeriod"/>
            </a:pPr>
            <a:r>
              <a:rPr lang="de-AT" sz="2400" dirty="0" smtClean="0"/>
              <a:t>Die THEMEN  können sie als Lehrkraft selber auch in anderer Reihenfolge behandeln</a:t>
            </a:r>
          </a:p>
          <a:p>
            <a:pPr marL="457200" indent="-457200">
              <a:buAutoNum type="arabicPeriod"/>
            </a:pPr>
            <a:r>
              <a:rPr lang="de-AT" sz="2400" dirty="0" smtClean="0"/>
              <a:t>Die Z I E L E   sind  </a:t>
            </a:r>
            <a:r>
              <a:rPr lang="de-AT" sz="2400" b="1" dirty="0" smtClean="0"/>
              <a:t>verbindlich </a:t>
            </a:r>
            <a:r>
              <a:rPr lang="de-AT" sz="2400" i="1" dirty="0" smtClean="0"/>
              <a:t> </a:t>
            </a:r>
          </a:p>
          <a:p>
            <a:pPr marL="457200" indent="-457200"/>
            <a:r>
              <a:rPr lang="de-AT" sz="2400" i="1" dirty="0" smtClean="0"/>
              <a:t>                                            &gt;&gt;&gt;  manche geben ihnen auch mehrere </a:t>
            </a:r>
            <a:r>
              <a:rPr lang="de-AT" sz="2400" i="1" dirty="0" err="1" smtClean="0"/>
              <a:t>Operatorenniveaus</a:t>
            </a:r>
            <a:r>
              <a:rPr lang="de-AT" sz="2400" i="1" dirty="0" smtClean="0"/>
              <a:t> vor</a:t>
            </a:r>
            <a:r>
              <a:rPr lang="de-AT" sz="2400" dirty="0" smtClean="0"/>
              <a:t> </a:t>
            </a:r>
          </a:p>
          <a:p>
            <a:pPr marL="457200" indent="-457200"/>
            <a:r>
              <a:rPr lang="de-AT" sz="2400" dirty="0" smtClean="0"/>
              <a:t>7.                           jedoch können sie diese  </a:t>
            </a:r>
            <a:r>
              <a:rPr lang="de-AT" sz="2400" b="1" dirty="0" smtClean="0"/>
              <a:t>gewichten</a:t>
            </a:r>
          </a:p>
          <a:p>
            <a:pPr marL="457200" indent="-457200"/>
            <a:r>
              <a:rPr lang="de-AT" sz="2400" dirty="0" smtClean="0"/>
              <a:t>8.                                                                         und mit Inhalten selber </a:t>
            </a:r>
            <a:r>
              <a:rPr lang="de-AT" sz="2400" b="1" dirty="0" smtClean="0"/>
              <a:t>ausfüllen</a:t>
            </a:r>
            <a:endParaRPr lang="de-AT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658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W-Inhalte: Wirtschaft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(Kompetenzbereiche LP)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1. Klasse und 2. Klasse: Leben und Wirtschaften</a:t>
            </a:r>
            <a:br>
              <a:rPr lang="de-DE" sz="2400" b="1" dirty="0" smtClean="0"/>
            </a:br>
            <a:r>
              <a:rPr lang="de-DE" sz="2400" i="1" dirty="0" smtClean="0"/>
              <a:t>1: </a:t>
            </a:r>
            <a:r>
              <a:rPr lang="de-DE" sz="2400" dirty="0" smtClean="0"/>
              <a:t>Leben </a:t>
            </a:r>
            <a:r>
              <a:rPr lang="de-DE" sz="2400" dirty="0"/>
              <a:t>und </a:t>
            </a:r>
            <a:r>
              <a:rPr lang="de-DE" sz="2400" dirty="0" smtClean="0"/>
              <a:t>Wirtschaften…  a) im </a:t>
            </a:r>
            <a:r>
              <a:rPr lang="de-DE" sz="2400" dirty="0"/>
              <a:t>eigenen </a:t>
            </a:r>
            <a:r>
              <a:rPr lang="de-DE" sz="2400" dirty="0" smtClean="0"/>
              <a:t>Haushalt    b) in </a:t>
            </a:r>
            <a:r>
              <a:rPr lang="de-DE" sz="2400" dirty="0"/>
              <a:t>aller </a:t>
            </a:r>
            <a:r>
              <a:rPr lang="de-DE" sz="2400" dirty="0" smtClean="0"/>
              <a:t>Welt    c) im </a:t>
            </a:r>
            <a:r>
              <a:rPr lang="de-DE" sz="2400" dirty="0"/>
              <a:t>Hinblick auf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	nachhaltige Ernährung        d) unter </a:t>
            </a:r>
            <a:r>
              <a:rPr lang="de-DE" sz="2400" dirty="0"/>
              <a:t>Beachtung </a:t>
            </a:r>
            <a:r>
              <a:rPr lang="de-DE" sz="2400" dirty="0" smtClean="0"/>
              <a:t>der natürlichen Prozesse</a:t>
            </a:r>
            <a:endParaRPr lang="de-DE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i="1" dirty="0" smtClean="0"/>
              <a:t>2:	</a:t>
            </a:r>
            <a:r>
              <a:rPr lang="de-DE" sz="2400" dirty="0" smtClean="0"/>
              <a:t>a) Nachhaltiger </a:t>
            </a:r>
            <a:r>
              <a:rPr lang="de-DE" sz="2400" dirty="0"/>
              <a:t>Umgang mit Energie und </a:t>
            </a:r>
            <a:r>
              <a:rPr lang="de-DE" sz="2400" dirty="0" smtClean="0"/>
              <a:t>Ressourcen </a:t>
            </a:r>
            <a:br>
              <a:rPr lang="de-DE" sz="2400" dirty="0" smtClean="0"/>
            </a:br>
            <a:r>
              <a:rPr lang="de-DE" sz="2400" dirty="0" smtClean="0"/>
              <a:t>   	b) </a:t>
            </a:r>
            <a:r>
              <a:rPr lang="de-DE" sz="2400" dirty="0"/>
              <a:t>Vernetztes Wirtschaften zwischen </a:t>
            </a:r>
            <a:r>
              <a:rPr lang="de-DE" sz="2400" dirty="0" smtClean="0"/>
              <a:t>Produktion und Konsum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3. </a:t>
            </a:r>
            <a:r>
              <a:rPr lang="de-DE" sz="2400" b="1" dirty="0"/>
              <a:t>Klasse: </a:t>
            </a:r>
            <a:r>
              <a:rPr lang="de-DE" sz="2400" b="1" dirty="0" smtClean="0"/>
              <a:t>Österreich</a:t>
            </a:r>
            <a:br>
              <a:rPr lang="de-DE" sz="2400" b="1" dirty="0" smtClean="0"/>
            </a:br>
            <a:r>
              <a:rPr lang="de-DE" sz="2400" b="1" dirty="0" smtClean="0"/>
              <a:t>	</a:t>
            </a:r>
            <a:r>
              <a:rPr lang="de-DE" sz="2400" dirty="0" smtClean="0"/>
              <a:t>a) Österreichische Gesellschaftsentwicklung   b) </a:t>
            </a:r>
            <a:r>
              <a:rPr lang="de-DE" sz="2400" dirty="0"/>
              <a:t>Bildungswege und </a:t>
            </a:r>
            <a:r>
              <a:rPr lang="de-DE" sz="2400" dirty="0" smtClean="0"/>
              <a:t>Arbeitswelten</a:t>
            </a:r>
            <a:br>
              <a:rPr lang="de-DE" sz="2400" dirty="0" smtClean="0"/>
            </a:br>
            <a:r>
              <a:rPr lang="de-DE" sz="2400" dirty="0" smtClean="0"/>
              <a:t>	c) </a:t>
            </a:r>
            <a:r>
              <a:rPr lang="de-DE" sz="2400" dirty="0"/>
              <a:t>Entwicklungen am Wirtschaftsstandort </a:t>
            </a:r>
            <a:r>
              <a:rPr lang="de-DE" sz="2400" dirty="0" smtClean="0"/>
              <a:t>Ö    d) </a:t>
            </a:r>
            <a:r>
              <a:rPr lang="de-DE" sz="2400" dirty="0"/>
              <a:t>Zentren und Peripherien in </a:t>
            </a:r>
            <a:r>
              <a:rPr lang="de-DE" sz="2400" dirty="0" smtClean="0"/>
              <a:t>Ö</a:t>
            </a:r>
            <a:endParaRPr lang="de-DE" sz="2400" dirty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4. </a:t>
            </a:r>
            <a:r>
              <a:rPr lang="de-DE" sz="2400" b="1" dirty="0"/>
              <a:t>Klasse: </a:t>
            </a:r>
            <a:r>
              <a:rPr lang="de-DE" sz="2400" b="1" dirty="0" smtClean="0"/>
              <a:t>Globalisierung</a:t>
            </a:r>
            <a:br>
              <a:rPr lang="de-DE" sz="2400" b="1" dirty="0" smtClean="0"/>
            </a:br>
            <a:r>
              <a:rPr lang="de-DE" sz="2400" b="1" dirty="0" smtClean="0"/>
              <a:t>	</a:t>
            </a:r>
            <a:r>
              <a:rPr lang="de-DE" sz="2400" dirty="0" smtClean="0"/>
              <a:t>a</a:t>
            </a:r>
            <a:r>
              <a:rPr lang="de-DE" sz="2400" dirty="0"/>
              <a:t>) Entwicklungen in einer globalisierten Welt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b) </a:t>
            </a:r>
            <a:r>
              <a:rPr lang="de-DE" sz="2400" dirty="0"/>
              <a:t>Das eigene Ich in einer vernetzten Welt</a:t>
            </a:r>
            <a:endParaRPr lang="de-D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336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W-Inhalte: Wirtschaft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(Kompetenzbereiche LP)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err="1" smtClean="0"/>
              <a:t>Ch</a:t>
            </a:r>
            <a:r>
              <a:rPr lang="de-DE" sz="2400" b="1" dirty="0" smtClean="0"/>
              <a:t>. </a:t>
            </a:r>
            <a:r>
              <a:rPr lang="de-DE" sz="2400" b="1" dirty="0"/>
              <a:t>Fridrich: Es braucht kein Unterrichtsfach </a:t>
            </a:r>
            <a:r>
              <a:rPr lang="de-DE" sz="2400" b="1" dirty="0" smtClean="0"/>
              <a:t>„Wirtschaft“ </a:t>
            </a:r>
            <a:r>
              <a:rPr lang="de-DE" sz="2400" dirty="0" smtClean="0"/>
              <a:t>(07.10.2020)</a:t>
            </a:r>
            <a:br>
              <a:rPr lang="de-DE" sz="2400" dirty="0" smtClean="0"/>
            </a:br>
            <a:r>
              <a:rPr lang="de-DE" sz="1800" i="1" dirty="0" smtClean="0"/>
              <a:t>                              </a:t>
            </a:r>
            <a:r>
              <a:rPr lang="de-DE" sz="1800" i="1" dirty="0" smtClean="0">
                <a:hlinkClick r:id="rId2"/>
              </a:rPr>
              <a:t>www.derstandard.at/story/2000120532026/es-braucht-kein-unterrichtsfach-wirtschaft</a:t>
            </a:r>
            <a:endParaRPr lang="de-DE" sz="1800" i="1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endParaRPr lang="de-DE" sz="1800" i="1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Fragen an den Text:</a:t>
            </a:r>
            <a:endParaRPr lang="de-DE" sz="2400" b="1" dirty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AT" sz="2400" dirty="0" smtClean="0"/>
              <a:t>Wodurch unterscheidet sich ‚Wirtschaftswissen‘ </a:t>
            </a:r>
            <a:br>
              <a:rPr lang="de-AT" sz="2400" dirty="0" smtClean="0"/>
            </a:br>
            <a:r>
              <a:rPr lang="de-AT" sz="2400" dirty="0" smtClean="0"/>
              <a:t>                                     von</a:t>
            </a:r>
            <a:r>
              <a:rPr lang="de-DE" sz="2400" dirty="0" smtClean="0"/>
              <a:t> </a:t>
            </a:r>
            <a:r>
              <a:rPr lang="de-AT" sz="2400" dirty="0"/>
              <a:t>ökonomische </a:t>
            </a:r>
            <a:r>
              <a:rPr lang="de-AT" sz="2400" dirty="0" smtClean="0"/>
              <a:t>Bildung?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AT" sz="2400" dirty="0" smtClean="0"/>
              <a:t>Wie soll(</a:t>
            </a:r>
            <a:r>
              <a:rPr lang="de-AT" sz="2400" dirty="0" err="1" smtClean="0"/>
              <a:t>te</a:t>
            </a:r>
            <a:r>
              <a:rPr lang="de-AT" sz="2400" dirty="0" smtClean="0"/>
              <a:t>) </a:t>
            </a:r>
            <a:r>
              <a:rPr lang="de-AT" sz="2400" dirty="0"/>
              <a:t>ökonomische Bildung </a:t>
            </a:r>
            <a:r>
              <a:rPr lang="de-AT" sz="2400" dirty="0" smtClean="0"/>
              <a:t>stattfinden</a:t>
            </a:r>
            <a:r>
              <a:rPr lang="de-AT" sz="2400" dirty="0"/>
              <a:t>? </a:t>
            </a:r>
            <a:endParaRPr lang="de-AT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0123" y="2664110"/>
            <a:ext cx="3211548" cy="3694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Kompetenzstufen und Kompetenzdimensionen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219" y="1904405"/>
            <a:ext cx="8450573" cy="3798523"/>
          </a:xfrm>
          <a:prstGeom prst="rect">
            <a:avLst/>
          </a:prstGeom>
        </p:spPr>
      </p:pic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371476" y="6042991"/>
            <a:ext cx="11574716" cy="31560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AT" sz="1800" dirty="0"/>
              <a:t>modifiziert nach Fridrich 2013a, 6f.; erstellt aus Anderson und </a:t>
            </a:r>
            <a:r>
              <a:rPr lang="de-AT" sz="1800" dirty="0" err="1"/>
              <a:t>Krathwohl</a:t>
            </a:r>
            <a:r>
              <a:rPr lang="de-AT" sz="1800" dirty="0"/>
              <a:t> 2001, 28, 45ff.; vgl. dazu BMUKK 2012, 13f.</a:t>
            </a:r>
          </a:p>
        </p:txBody>
      </p:sp>
    </p:spTree>
    <p:extLst>
      <p:ext uri="{BB962C8B-B14F-4D97-AF65-F5344CB8AC3E}">
        <p14:creationId xmlns="" xmlns:p14="http://schemas.microsoft.com/office/powerpoint/2010/main" val="5099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Handlungsbereiche ökonomischer Bildung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71476" y="6042991"/>
            <a:ext cx="11574716" cy="31560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DE" sz="1800" dirty="0" smtClean="0"/>
              <a:t>Quelle: </a:t>
            </a:r>
            <a:r>
              <a:rPr lang="de-AT" sz="1800" dirty="0" smtClean="0"/>
              <a:t>Sitte, </a:t>
            </a:r>
            <a:r>
              <a:rPr lang="de-AT" sz="1800" dirty="0"/>
              <a:t>2001; </a:t>
            </a:r>
            <a:r>
              <a:rPr lang="de-AT" sz="1800" dirty="0" err="1" smtClean="0"/>
              <a:t>Piorkowsky</a:t>
            </a:r>
            <a:r>
              <a:rPr lang="de-AT" sz="1800" dirty="0" smtClean="0"/>
              <a:t>, </a:t>
            </a:r>
            <a:r>
              <a:rPr lang="de-AT" sz="1800" dirty="0"/>
              <a:t>2011 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2531952" y="3309952"/>
            <a:ext cx="3348372" cy="2160240"/>
          </a:xfrm>
          <a:prstGeom prst="wedgeEllipseCallout">
            <a:avLst>
              <a:gd name="adj1" fmla="val -15868"/>
              <a:gd name="adj2" fmla="val 43678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3017351" y="4534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00B050"/>
                </a:solidFill>
              </a:rPr>
              <a:t>Konsum</a:t>
            </a:r>
            <a:endParaRPr lang="de-AT" sz="3600" b="1" dirty="0">
              <a:solidFill>
                <a:srgbClr val="00B050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5032758" y="3309952"/>
            <a:ext cx="3348372" cy="2160240"/>
          </a:xfrm>
          <a:prstGeom prst="wedgeEllipseCallout">
            <a:avLst>
              <a:gd name="adj1" fmla="val -15868"/>
              <a:gd name="adj2" fmla="val 43678"/>
            </a:avLst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5698832" y="45340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C000"/>
                </a:solidFill>
              </a:rPr>
              <a:t>Arbeit</a:t>
            </a:r>
            <a:endParaRPr lang="de-AT" sz="3600" b="1" dirty="0">
              <a:solidFill>
                <a:srgbClr val="FFC000"/>
              </a:solidFill>
            </a:endParaRPr>
          </a:p>
        </p:txBody>
      </p:sp>
      <p:sp>
        <p:nvSpPr>
          <p:cNvPr id="11" name="Ovale Legende 10"/>
          <p:cNvSpPr/>
          <p:nvPr/>
        </p:nvSpPr>
        <p:spPr>
          <a:xfrm>
            <a:off x="3828096" y="2229832"/>
            <a:ext cx="3348372" cy="2160240"/>
          </a:xfrm>
          <a:prstGeom prst="wedgeEllipseCallout">
            <a:avLst>
              <a:gd name="adj1" fmla="val -15868"/>
              <a:gd name="adj2" fmla="val 43678"/>
            </a:avLst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4025463" y="2533352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002060"/>
                </a:solidFill>
              </a:rPr>
              <a:t>Gesellschaft</a:t>
            </a:r>
            <a:endParaRPr lang="de-AT" sz="3600" b="1" dirty="0">
              <a:solidFill>
                <a:srgbClr val="002060"/>
              </a:solidFill>
            </a:endParaRPr>
          </a:p>
        </p:txBody>
      </p:sp>
      <p:sp>
        <p:nvSpPr>
          <p:cNvPr id="13" name="Textfeld 13"/>
          <p:cNvSpPr txBox="1"/>
          <p:nvPr/>
        </p:nvSpPr>
        <p:spPr>
          <a:xfrm>
            <a:off x="4025463" y="3669992"/>
            <a:ext cx="2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Haushalt</a:t>
            </a:r>
            <a:endParaRPr lang="de-A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Handlungsbereiche ökonomischer Bildung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0" t="21067" r="3409" b="19941"/>
          <a:stretch/>
        </p:blipFill>
        <p:spPr>
          <a:xfrm>
            <a:off x="2248772" y="2058617"/>
            <a:ext cx="7694457" cy="3456384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71476" y="6042991"/>
            <a:ext cx="11574716" cy="315606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1800" dirty="0" smtClean="0"/>
              <a:t>Quelle: </a:t>
            </a:r>
            <a:r>
              <a:rPr lang="de-DE" sz="1800" dirty="0" err="1" smtClean="0"/>
              <a:t>Ch</a:t>
            </a:r>
            <a:r>
              <a:rPr lang="de-DE" sz="1800" dirty="0" smtClean="0"/>
              <a:t>. Fridrich, 2013</a:t>
            </a:r>
            <a:endParaRPr lang="de-DE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41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645" y="3134435"/>
            <a:ext cx="11449050" cy="1029944"/>
          </a:xfrm>
        </p:spPr>
        <p:txBody>
          <a:bodyPr>
            <a:normAutofit/>
          </a:bodyPr>
          <a:lstStyle/>
          <a:p>
            <a:r>
              <a:rPr lang="de-DE" dirty="0"/>
              <a:t>Block </a:t>
            </a:r>
            <a:r>
              <a:rPr lang="de-DE" dirty="0" smtClean="0"/>
              <a:t>C: Unterrichtsvorbereitung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75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Schulbuch – der ‚heimliche Lehrplan‘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Welche Schulbücher nutzen Sie? Wie sind Ihre Erfahrungen?</a:t>
            </a: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6" y="2401921"/>
            <a:ext cx="2384461" cy="33803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9191" y="2396366"/>
            <a:ext cx="2357511" cy="3331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1823" y="2396366"/>
            <a:ext cx="2357511" cy="33374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6559" y="2396366"/>
            <a:ext cx="2376892" cy="3356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</a:t>
            </a:r>
            <a:r>
              <a:rPr lang="de-DE" b="0" dirty="0" smtClean="0"/>
              <a:t>nutzen Sie - </a:t>
            </a:r>
            <a:r>
              <a:rPr lang="de-DE" dirty="0" smtClean="0"/>
              <a:t>Materialien und Unterrichtsmittel?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Welche Materialien nutzen Sie? Wie sind Ihre Erfahrungen?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Schulbuch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Arbeitsheft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Arbeitsblätter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Tafelbilder</a:t>
            </a:r>
            <a:endParaRPr lang="de-DE" sz="2400" dirty="0"/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Videos / Filme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Landkarten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Atlas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Digitale U-Mittel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032" y="2875826"/>
            <a:ext cx="7495666" cy="2683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7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&amp; Zeitplan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3782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 smtClean="0"/>
              <a:t>    18:00 </a:t>
            </a:r>
            <a:r>
              <a:rPr lang="de-DE" sz="2400" dirty="0"/>
              <a:t>bis </a:t>
            </a:r>
            <a:r>
              <a:rPr lang="de-DE" sz="2400" dirty="0" smtClean="0"/>
              <a:t>18:45 </a:t>
            </a:r>
            <a:r>
              <a:rPr lang="de-DE" sz="2400" dirty="0"/>
              <a:t>Uhr </a:t>
            </a:r>
            <a:r>
              <a:rPr lang="de-DE" sz="2400" dirty="0" smtClean="0"/>
              <a:t>Begrüßung</a:t>
            </a:r>
            <a:r>
              <a:rPr lang="de-DE" sz="2400" dirty="0"/>
              <a:t>, </a:t>
            </a:r>
            <a:r>
              <a:rPr lang="de-DE" sz="2400" dirty="0" smtClean="0"/>
              <a:t>Organisatorisches, </a:t>
            </a:r>
            <a:r>
              <a:rPr lang="de-DE" sz="2400" dirty="0"/>
              <a:t>Kennenlernen </a:t>
            </a:r>
            <a:r>
              <a:rPr lang="de-DE" sz="2400" dirty="0" smtClean="0"/>
              <a:t>(HST)</a:t>
            </a:r>
          </a:p>
          <a:p>
            <a:pPr marL="0" indent="0">
              <a:lnSpc>
                <a:spcPct val="100000"/>
              </a:lnSpc>
              <a:buNone/>
              <a:tabLst>
                <a:tab pos="2786063" algn="l"/>
                <a:tab pos="5922963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   19:00 </a:t>
            </a:r>
            <a:r>
              <a:rPr lang="de-DE" sz="2400" dirty="0"/>
              <a:t>bis </a:t>
            </a:r>
            <a:r>
              <a:rPr lang="de-DE" sz="2400" dirty="0" smtClean="0"/>
              <a:t>19:45 Uhr </a:t>
            </a:r>
            <a:r>
              <a:rPr lang="de-DE" sz="2400" b="1" dirty="0" smtClean="0"/>
              <a:t>Was will das Fach?</a:t>
            </a:r>
            <a:br>
              <a:rPr lang="de-DE" sz="2400" b="1" dirty="0" smtClean="0"/>
            </a:br>
            <a:r>
              <a:rPr lang="de-DE" sz="2400" dirty="0" smtClean="0"/>
              <a:t>     	* Entwicklung des Fachs  		(CS)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/>
              <a:t> </a:t>
            </a:r>
            <a:r>
              <a:rPr lang="de-DE" sz="2400" dirty="0" smtClean="0"/>
              <a:t>    	* </a:t>
            </a:r>
            <a:r>
              <a:rPr lang="de-DE" sz="2400" dirty="0"/>
              <a:t>Die </a:t>
            </a:r>
            <a:r>
              <a:rPr lang="de-DE" sz="2400" dirty="0" smtClean="0"/>
              <a:t>G-Inhalte	     	(CS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 smtClean="0"/>
              <a:t>     	* </a:t>
            </a:r>
            <a:r>
              <a:rPr lang="de-DE" sz="2400" dirty="0"/>
              <a:t>Die W-Inhalte </a:t>
            </a:r>
            <a:r>
              <a:rPr lang="de-DE" sz="2400" dirty="0" smtClean="0"/>
              <a:t>               		(HST)</a:t>
            </a:r>
            <a:br>
              <a:rPr lang="de-DE" sz="2400" dirty="0" smtClean="0"/>
            </a:br>
            <a:r>
              <a:rPr lang="de-DE" sz="2400" dirty="0" smtClean="0"/>
              <a:t>   </a:t>
            </a:r>
            <a:r>
              <a:rPr lang="de-DE" sz="2400" dirty="0"/>
              <a:t>	</a:t>
            </a:r>
            <a:r>
              <a:rPr lang="de-DE" sz="2400" dirty="0" smtClean="0"/>
              <a:t>* Der </a:t>
            </a:r>
            <a:r>
              <a:rPr lang="de-DE" sz="2400" dirty="0"/>
              <a:t>Lehrplan </a:t>
            </a:r>
            <a:r>
              <a:rPr lang="de-DE" sz="2400" dirty="0" smtClean="0"/>
              <a:t>                  		(</a:t>
            </a:r>
            <a:r>
              <a:rPr lang="de-DE" sz="2400" dirty="0"/>
              <a:t>CS</a:t>
            </a:r>
            <a:r>
              <a:rPr lang="de-DE" sz="2400" dirty="0" smtClean="0"/>
              <a:t>)</a:t>
            </a:r>
            <a:endParaRPr lang="de-DE" sz="2400" dirty="0"/>
          </a:p>
          <a:p>
            <a:pPr marL="0" indent="0">
              <a:lnSpc>
                <a:spcPct val="100000"/>
              </a:lnSpc>
              <a:buNone/>
              <a:tabLst>
                <a:tab pos="2786063" algn="l"/>
                <a:tab pos="5922963" algn="l"/>
              </a:tabLst>
            </a:pPr>
            <a:r>
              <a:rPr lang="de-DE" sz="2400" dirty="0" smtClean="0"/>
              <a:t>    20:15 </a:t>
            </a:r>
            <a:r>
              <a:rPr lang="de-DE" sz="2400" dirty="0"/>
              <a:t>bis </a:t>
            </a:r>
            <a:r>
              <a:rPr lang="de-DE" sz="2400" dirty="0" smtClean="0"/>
              <a:t>21:15 </a:t>
            </a:r>
            <a:r>
              <a:rPr lang="de-DE" sz="2400" dirty="0"/>
              <a:t>Uhr </a:t>
            </a:r>
            <a:r>
              <a:rPr lang="de-DE" sz="2400" b="1" dirty="0" smtClean="0"/>
              <a:t>Unterrichtsvorbereitung</a:t>
            </a:r>
            <a:endParaRPr lang="de-DE" sz="2400" b="1" dirty="0"/>
          </a:p>
          <a:p>
            <a:pPr marL="0" indent="0">
              <a:lnSpc>
                <a:spcPct val="100000"/>
              </a:lnSpc>
              <a:buNone/>
              <a:tabLst>
                <a:tab pos="2786063" algn="l"/>
                <a:tab pos="5922963" algn="l"/>
              </a:tabLst>
            </a:pPr>
            <a:r>
              <a:rPr lang="de-DE" sz="2400" dirty="0"/>
              <a:t> 	</a:t>
            </a:r>
            <a:r>
              <a:rPr lang="de-DE" sz="2400" dirty="0" smtClean="0"/>
              <a:t>* </a:t>
            </a:r>
            <a:r>
              <a:rPr lang="de-DE" sz="2400" dirty="0"/>
              <a:t>Schulbuch </a:t>
            </a:r>
            <a:r>
              <a:rPr lang="de-DE" sz="2400" dirty="0" smtClean="0"/>
              <a:t>                       		(</a:t>
            </a:r>
            <a:r>
              <a:rPr lang="de-DE" sz="2400" dirty="0"/>
              <a:t>CS)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>	</a:t>
            </a:r>
            <a:r>
              <a:rPr lang="de-DE" sz="2400" dirty="0" smtClean="0"/>
              <a:t>* </a:t>
            </a:r>
            <a:r>
              <a:rPr lang="de-DE" sz="2400" dirty="0"/>
              <a:t>Materialien                     </a:t>
            </a:r>
            <a:r>
              <a:rPr lang="de-DE" sz="2400" dirty="0" smtClean="0"/>
              <a:t>		(HST)</a:t>
            </a:r>
            <a:br>
              <a:rPr lang="de-DE" sz="2400" dirty="0" smtClean="0"/>
            </a:br>
            <a:r>
              <a:rPr lang="de-DE" sz="2400" dirty="0"/>
              <a:t>	</a:t>
            </a:r>
            <a:r>
              <a:rPr lang="de-DE" sz="2400" dirty="0" smtClean="0"/>
              <a:t>* Methoden                      		(HST)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val="35793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</a:t>
            </a:r>
            <a:r>
              <a:rPr lang="de-DE" b="0" dirty="0" smtClean="0"/>
              <a:t>gestalten Sie den Unterricht? </a:t>
            </a:r>
            <a:r>
              <a:rPr lang="de-DE" dirty="0" smtClean="0"/>
              <a:t>Methoden?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3257989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Unterrichtsform: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 smtClean="0"/>
              <a:t>* </a:t>
            </a:r>
            <a:r>
              <a:rPr lang="de-DE" sz="2400" dirty="0" smtClean="0"/>
              <a:t>Frontalunterricht:</a:t>
            </a:r>
            <a:br>
              <a:rPr lang="de-DE" sz="2400" dirty="0" smtClean="0"/>
            </a:br>
            <a:r>
              <a:rPr lang="de-DE" sz="2400" dirty="0" smtClean="0"/>
              <a:t>   Unterrichtsgespräch </a:t>
            </a:r>
            <a:br>
              <a:rPr lang="de-DE" sz="2400" dirty="0" smtClean="0"/>
            </a:br>
            <a:r>
              <a:rPr lang="de-DE" sz="2400" dirty="0" smtClean="0"/>
              <a:t>* Offenes Lernen?</a:t>
            </a:r>
            <a:br>
              <a:rPr lang="de-DE" sz="2400" dirty="0" smtClean="0"/>
            </a:br>
            <a:r>
              <a:rPr lang="de-DE" sz="2400" dirty="0" smtClean="0"/>
              <a:t>* Projektarbeit</a:t>
            </a:r>
            <a:br>
              <a:rPr lang="de-DE" sz="2400" dirty="0" smtClean="0"/>
            </a:br>
            <a:r>
              <a:rPr lang="de-DE" sz="2400" dirty="0" smtClean="0"/>
              <a:t>   …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Sozialformen: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dirty="0" smtClean="0"/>
              <a:t>* Einzelarbeit</a:t>
            </a:r>
            <a:br>
              <a:rPr lang="de-DE" sz="2400" dirty="0" smtClean="0"/>
            </a:br>
            <a:r>
              <a:rPr lang="de-DE" sz="2400" dirty="0" smtClean="0"/>
              <a:t>* Partnerarbeit</a:t>
            </a:r>
            <a:br>
              <a:rPr lang="de-DE" sz="2400" dirty="0" smtClean="0"/>
            </a:br>
            <a:r>
              <a:rPr lang="de-DE" sz="2400" dirty="0" smtClean="0"/>
              <a:t>* Gruppenarbeit</a:t>
            </a:r>
            <a:br>
              <a:rPr lang="de-DE" sz="2400" dirty="0" smtClean="0"/>
            </a:br>
            <a:r>
              <a:rPr lang="de-DE" sz="2400" dirty="0" smtClean="0"/>
              <a:t>   …</a:t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endParaRPr lang="de-DE" sz="2400" dirty="0" smtClean="0"/>
          </a:p>
          <a:p>
            <a:pPr>
              <a:lnSpc>
                <a:spcPct val="100000"/>
              </a:lnSpc>
              <a:tabLst>
                <a:tab pos="295275" algn="l"/>
              </a:tabLst>
            </a:pP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791" y="1825624"/>
            <a:ext cx="3417364" cy="462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421821" y="1825624"/>
            <a:ext cx="3257989" cy="353416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295275" algn="l"/>
              </a:tabLst>
            </a:pPr>
            <a:r>
              <a:rPr lang="de-DE" sz="2400" b="1" dirty="0" smtClean="0"/>
              <a:t>Methoden:</a:t>
            </a:r>
            <a:br>
              <a:rPr lang="de-DE" sz="2400" b="1" dirty="0" smtClean="0"/>
            </a:br>
            <a:r>
              <a:rPr lang="de-DE" sz="2400" b="1" dirty="0" smtClean="0"/>
              <a:t>* </a:t>
            </a:r>
            <a:r>
              <a:rPr lang="de-DE" sz="2400" dirty="0" smtClean="0"/>
              <a:t>Abbildung</a:t>
            </a:r>
            <a:br>
              <a:rPr lang="de-DE" sz="2400" dirty="0" smtClean="0"/>
            </a:br>
            <a:r>
              <a:rPr lang="de-DE" sz="2400" dirty="0" smtClean="0"/>
              <a:t>* Bildvergleich</a:t>
            </a:r>
            <a:br>
              <a:rPr lang="de-DE" sz="2400" dirty="0" smtClean="0"/>
            </a:br>
            <a:r>
              <a:rPr lang="de-DE" sz="2400" dirty="0" smtClean="0"/>
              <a:t>* Diagramm</a:t>
            </a:r>
            <a:br>
              <a:rPr lang="de-DE" sz="2400" dirty="0" smtClean="0"/>
            </a:br>
            <a:r>
              <a:rPr lang="de-DE" sz="2400" dirty="0" smtClean="0"/>
              <a:t>* Experiment</a:t>
            </a:r>
            <a:br>
              <a:rPr lang="de-DE" sz="2400" dirty="0" smtClean="0"/>
            </a:br>
            <a:r>
              <a:rPr lang="de-DE" sz="2400" dirty="0" smtClean="0"/>
              <a:t>* Sachtext</a:t>
            </a:r>
            <a:br>
              <a:rPr lang="de-DE" sz="2400" dirty="0" smtClean="0"/>
            </a:br>
            <a:r>
              <a:rPr lang="de-DE" sz="2400" dirty="0" smtClean="0"/>
              <a:t>* Film</a:t>
            </a:r>
            <a:br>
              <a:rPr lang="de-DE" sz="2400" dirty="0" smtClean="0"/>
            </a:br>
            <a:r>
              <a:rPr lang="de-DE" sz="2400" dirty="0" smtClean="0"/>
              <a:t>* Brainstorming</a:t>
            </a:r>
            <a:br>
              <a:rPr lang="de-DE" sz="2400" dirty="0" smtClean="0"/>
            </a:br>
            <a:r>
              <a:rPr lang="de-DE" sz="2400" dirty="0" smtClean="0"/>
              <a:t>* </a:t>
            </a:r>
            <a:r>
              <a:rPr lang="de-DE" sz="2400" dirty="0" err="1" smtClean="0"/>
              <a:t>Mindmapping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…</a:t>
            </a:r>
          </a:p>
        </p:txBody>
      </p:sp>
    </p:spTree>
    <p:extLst>
      <p:ext uri="{BB962C8B-B14F-4D97-AF65-F5344CB8AC3E}">
        <p14:creationId xmlns="" xmlns:p14="http://schemas.microsoft.com/office/powerpoint/2010/main" val="24350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645" y="3134435"/>
            <a:ext cx="11449050" cy="1029944"/>
          </a:xfrm>
        </p:spPr>
        <p:txBody>
          <a:bodyPr>
            <a:normAutofit/>
          </a:bodyPr>
          <a:lstStyle/>
          <a:p>
            <a:r>
              <a:rPr lang="de-DE" dirty="0"/>
              <a:t>Block A: </a:t>
            </a:r>
            <a:r>
              <a:rPr lang="de-DE" dirty="0" smtClean="0"/>
              <a:t>Organisatorisches und Kennenlernen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312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LV-Inhalte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36145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/>
              <a:t>Lehrplan, Kompetenzraster, Lernziele und Inhalte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Planungsarten (Unterrichtsplanung , Jahresplanung)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Bausteine </a:t>
            </a:r>
            <a:r>
              <a:rPr lang="de-DE" sz="2400" dirty="0"/>
              <a:t>der fachdidaktischen </a:t>
            </a:r>
            <a:r>
              <a:rPr lang="de-DE" sz="2400" dirty="0" smtClean="0"/>
              <a:t>Unterrichtsplanung 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Lernaufgaben </a:t>
            </a:r>
            <a:r>
              <a:rPr lang="de-DE" sz="2400" dirty="0"/>
              <a:t>und </a:t>
            </a:r>
            <a:r>
              <a:rPr lang="de-DE" sz="2400" dirty="0" smtClean="0"/>
              <a:t>Anforderungsniveaus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 smtClean="0"/>
              <a:t>Korrekturen</a:t>
            </a:r>
            <a:r>
              <a:rPr lang="de-DE" sz="2400" dirty="0"/>
              <a:t>, lernförderliche Rückmeldungen, </a:t>
            </a:r>
            <a:r>
              <a:rPr lang="de-DE" sz="2400" dirty="0" smtClean="0"/>
              <a:t>Leistungsfeststellungen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Feedback </a:t>
            </a:r>
            <a:r>
              <a:rPr lang="de-DE" sz="2400" dirty="0"/>
              <a:t>und </a:t>
            </a:r>
            <a:r>
              <a:rPr lang="de-DE" sz="2400" dirty="0" smtClean="0"/>
              <a:t>Evaluation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Methoden </a:t>
            </a:r>
            <a:r>
              <a:rPr lang="de-DE" sz="2400" dirty="0"/>
              <a:t>und Instrumente der Selbstreflexion</a:t>
            </a:r>
          </a:p>
        </p:txBody>
      </p:sp>
    </p:spTree>
    <p:extLst>
      <p:ext uri="{BB962C8B-B14F-4D97-AF65-F5344CB8AC3E}">
        <p14:creationId xmlns="" xmlns:p14="http://schemas.microsoft.com/office/powerpoint/2010/main" val="12353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 und vorläufige 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926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 smtClean="0"/>
              <a:t>9 Termine, immer dienstags, 18:00 bis 21:15 Uhr – Online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600" b="1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1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07.03.		Einführung in das Fach GW – </a:t>
            </a:r>
            <a:r>
              <a:rPr lang="de-DE" sz="2400" i="1" dirty="0" smtClean="0"/>
              <a:t>„Was will GW  5. – 8. Schulstufe/S I“ ?</a:t>
            </a:r>
            <a:r>
              <a:rPr lang="de-DE" sz="2400" dirty="0" smtClean="0"/>
              <a:t>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21.03.		Lehrplan 1. und 2. Klasse: Paradigma und Methoden-Ansätze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28.03</a:t>
            </a:r>
            <a:r>
              <a:rPr lang="de-DE" sz="2400" dirty="0"/>
              <a:t>.	</a:t>
            </a:r>
            <a:r>
              <a:rPr lang="de-DE" sz="2400" dirty="0" smtClean="0"/>
              <a:t>	Methoden I: Die Gretchenfrage mit der Topographie und Karten	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18.04.	</a:t>
            </a:r>
            <a:r>
              <a:rPr lang="de-DE" sz="2400" dirty="0"/>
              <a:t>	</a:t>
            </a:r>
            <a:r>
              <a:rPr lang="de-DE" sz="2400" dirty="0" smtClean="0"/>
              <a:t>Methoden II</a:t>
            </a:r>
            <a:r>
              <a:rPr lang="de-DE" sz="2400" dirty="0"/>
              <a:t>: </a:t>
            </a:r>
            <a:r>
              <a:rPr lang="de-DE" sz="2400" dirty="0" err="1" smtClean="0"/>
              <a:t>Mindmap</a:t>
            </a:r>
            <a:r>
              <a:rPr lang="de-DE" sz="2400" dirty="0" smtClean="0"/>
              <a:t> und Arbeitsblatt, Lesen von Sachtexten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25.04.		Methoden III</a:t>
            </a:r>
            <a:r>
              <a:rPr lang="de-DE" sz="2400" dirty="0"/>
              <a:t>: </a:t>
            </a:r>
            <a:r>
              <a:rPr lang="de-DE" sz="2400" dirty="0" smtClean="0"/>
              <a:t>Bilder, Filme und Diagramme		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09.05.</a:t>
            </a:r>
            <a:r>
              <a:rPr lang="de-DE" sz="2400" dirty="0"/>
              <a:t>		Lehrplan </a:t>
            </a:r>
            <a:r>
              <a:rPr lang="de-DE" sz="2400" dirty="0" smtClean="0"/>
              <a:t>3. Klasse</a:t>
            </a:r>
            <a:r>
              <a:rPr lang="de-DE" sz="2400" dirty="0"/>
              <a:t>: Paradigma und Methoden-Ansätze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16.05.</a:t>
            </a:r>
            <a:r>
              <a:rPr lang="de-DE" sz="2400" dirty="0"/>
              <a:t>		</a:t>
            </a:r>
            <a:r>
              <a:rPr lang="de-DE" sz="2400" dirty="0" smtClean="0"/>
              <a:t>Inhalte, Methoden Jahresplanung</a:t>
            </a: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23.05</a:t>
            </a:r>
            <a:r>
              <a:rPr lang="de-DE" sz="2400" dirty="0"/>
              <a:t>.		</a:t>
            </a:r>
            <a:r>
              <a:rPr lang="de-DE" sz="2400" dirty="0" smtClean="0"/>
              <a:t>Lehrplan </a:t>
            </a:r>
            <a:r>
              <a:rPr lang="de-DE" sz="2400" dirty="0"/>
              <a:t>4. Klasse: Paradigma und Methoden-Ansätze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30.05</a:t>
            </a:r>
            <a:r>
              <a:rPr lang="de-DE" sz="2400" dirty="0"/>
              <a:t>.		Inhalte, Methoden </a:t>
            </a:r>
            <a:r>
              <a:rPr lang="de-DE" sz="2400" dirty="0" smtClean="0"/>
              <a:t>Jahresplanung – ein 4-Jahres-Zyklus + Ausblick (9. </a:t>
            </a:r>
            <a:r>
              <a:rPr lang="de-DE" sz="2400" dirty="0" err="1" smtClean="0"/>
              <a:t>Schst</a:t>
            </a:r>
            <a:r>
              <a:rPr lang="de-DE" sz="24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14.03., </a:t>
            </a: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11.04. 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und </a:t>
            </a: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02.05. 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Selbststudium (</a:t>
            </a:r>
            <a:r>
              <a:rPr lang="de-DE" sz="2400" i="1" dirty="0" err="1" smtClean="0">
                <a:solidFill>
                  <a:schemeClr val="bg1">
                    <a:lumMod val="65000"/>
                  </a:schemeClr>
                </a:solidFill>
              </a:rPr>
              <a:t>Moodle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: Materialien + Texte)</a:t>
            </a:r>
            <a:endParaRPr lang="de-D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/>
          </a:p>
          <a:p>
            <a:pPr marL="0" indent="0">
              <a:lnSpc>
                <a:spcPct val="100000"/>
              </a:lnSpc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574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Leistungsfeststellung und Beurteilung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20329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 smtClean="0"/>
              <a:t>Prüfungsimmanent:</a:t>
            </a:r>
            <a:endParaRPr lang="de-DE" sz="2400" b="1" dirty="0"/>
          </a:p>
          <a:p>
            <a:pPr>
              <a:lnSpc>
                <a:spcPct val="100000"/>
              </a:lnSpc>
            </a:pPr>
            <a:r>
              <a:rPr lang="de-DE" sz="2400" dirty="0" smtClean="0"/>
              <a:t>Teilnahme an den Online-LV (Mitarbeit und Diskussion)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Aufgaben und Diskussion in </a:t>
            </a:r>
            <a:r>
              <a:rPr lang="de-DE" sz="2400" dirty="0" err="1" smtClean="0"/>
              <a:t>Moodle</a:t>
            </a:r>
            <a:r>
              <a:rPr lang="de-DE" sz="2400" dirty="0" smtClean="0"/>
              <a:t>-Foren (z.B. Jahresplanung</a:t>
            </a:r>
            <a:r>
              <a:rPr lang="de-DE" sz="2400" dirty="0"/>
              <a:t>, Unterrichtsplanung</a:t>
            </a:r>
            <a:r>
              <a:rPr lang="de-DE" sz="24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de-DE" sz="2400" dirty="0" smtClean="0"/>
              <a:t>Lesen der Basisliteratur </a:t>
            </a: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val="19870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Vorstellrunde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3069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dirty="0" smtClean="0"/>
              <a:t>Wie </a:t>
            </a:r>
            <a:r>
              <a:rPr lang="de-DE" sz="2400" dirty="0" smtClean="0"/>
              <a:t>bin ich Lehrperson geworden? Werdegang – mein Weg ins Klassenzimmer?</a:t>
            </a:r>
          </a:p>
          <a:p>
            <a:pPr>
              <a:lnSpc>
                <a:spcPct val="100000"/>
              </a:lnSpc>
            </a:pPr>
            <a:r>
              <a:rPr lang="de-DE" sz="2400" b="1" dirty="0" smtClean="0"/>
              <a:t>Warum</a:t>
            </a:r>
            <a:r>
              <a:rPr lang="de-DE" sz="2400" dirty="0" smtClean="0"/>
              <a:t> bin ich Lehrperson geworden?</a:t>
            </a:r>
          </a:p>
          <a:p>
            <a:pPr>
              <a:lnSpc>
                <a:spcPct val="100000"/>
              </a:lnSpc>
            </a:pPr>
            <a:r>
              <a:rPr lang="de-DE" sz="2400" b="1" dirty="0" smtClean="0"/>
              <a:t>Wo </a:t>
            </a:r>
            <a:r>
              <a:rPr lang="de-DE" sz="2400" dirty="0" smtClean="0"/>
              <a:t>unterrichte ich? Schultyp, Standort?</a:t>
            </a:r>
          </a:p>
          <a:p>
            <a:pPr>
              <a:lnSpc>
                <a:spcPct val="100000"/>
              </a:lnSpc>
            </a:pPr>
            <a:r>
              <a:rPr lang="de-DE" sz="2400" b="1" dirty="0" smtClean="0"/>
              <a:t>Wer</a:t>
            </a:r>
            <a:r>
              <a:rPr lang="de-DE" sz="2400" dirty="0" smtClean="0"/>
              <a:t> sind meine Schülerinnen und Schüler?</a:t>
            </a:r>
          </a:p>
          <a:p>
            <a:pPr>
              <a:lnSpc>
                <a:spcPct val="100000"/>
              </a:lnSpc>
            </a:pPr>
            <a:r>
              <a:rPr lang="de-DE" sz="2400" b="1" dirty="0" smtClean="0"/>
              <a:t>Welche</a:t>
            </a:r>
            <a:r>
              <a:rPr lang="de-DE" sz="2400" dirty="0" smtClean="0"/>
              <a:t> Klassen und welche </a:t>
            </a:r>
            <a:r>
              <a:rPr lang="de-DE" sz="2400" dirty="0"/>
              <a:t>Fächer unterrichte ich</a:t>
            </a:r>
            <a:r>
              <a:rPr lang="de-DE" sz="2400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de-DE" sz="2400" b="1" dirty="0" smtClean="0"/>
              <a:t>Was </a:t>
            </a:r>
            <a:r>
              <a:rPr lang="de-DE" sz="2400" dirty="0" smtClean="0"/>
              <a:t>sind meine bisherigen Erfahrungen mit dem Fach GW</a:t>
            </a: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val="17620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7796" y="1209081"/>
            <a:ext cx="8951654" cy="496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500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645" y="3134435"/>
            <a:ext cx="11449050" cy="1029944"/>
          </a:xfrm>
        </p:spPr>
        <p:txBody>
          <a:bodyPr>
            <a:normAutofit/>
          </a:bodyPr>
          <a:lstStyle/>
          <a:p>
            <a:r>
              <a:rPr lang="de-DE" dirty="0"/>
              <a:t>Block </a:t>
            </a:r>
            <a:r>
              <a:rPr lang="de-DE" dirty="0" smtClean="0"/>
              <a:t>B: Was will das Fach GW?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679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template-nov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-template-nov2016 [Schreibgeschützt]" id="{66069BAC-AF2F-4557-BFA4-8A8465711AD5}" vid="{6ADE5244-EB52-4B0E-82CA-73BD593570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pp-template-nov2016-2</Template>
  <TotalTime>0</TotalTime>
  <Words>447</Words>
  <Application>Microsoft Office PowerPoint</Application>
  <PresentationFormat>Benutzerdefiniert</PresentationFormat>
  <Paragraphs>100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pp-template-nov2016</vt:lpstr>
      <vt:lpstr>Folie 1</vt:lpstr>
      <vt:lpstr>Agenda &amp; Zeitplan</vt:lpstr>
      <vt:lpstr>Block A: Organisatorisches und Kennenlernen</vt:lpstr>
      <vt:lpstr>LV-Inhalte</vt:lpstr>
      <vt:lpstr>Termine und vorläufige Planung</vt:lpstr>
      <vt:lpstr>Leistungsfeststellung und Beurteilung</vt:lpstr>
      <vt:lpstr>Vorstellrunde</vt:lpstr>
      <vt:lpstr>Folie 8</vt:lpstr>
      <vt:lpstr>Block B: Was will das Fach GW?</vt:lpstr>
      <vt:lpstr>Entwicklung des Fachs</vt:lpstr>
      <vt:lpstr>G-Inhalte: Geographie</vt:lpstr>
      <vt:lpstr>W-Inhalte: Wirtschaft (Kompetenzbereiche LP)</vt:lpstr>
      <vt:lpstr>W-Inhalte: Wirtschaft (Kompetenzbereiche LP)</vt:lpstr>
      <vt:lpstr>Kompetenzstufen und Kompetenzdimensionen</vt:lpstr>
      <vt:lpstr>Handlungsbereiche ökonomischer Bildung</vt:lpstr>
      <vt:lpstr>Handlungsbereiche ökonomischer Bildung</vt:lpstr>
      <vt:lpstr>Block C: Unterrichtsvorbereitung</vt:lpstr>
      <vt:lpstr>Das Schulbuch – der ‚heimliche Lehrplan‘</vt:lpstr>
      <vt:lpstr>Was nutzen Sie - Materialien und Unterrichtsmittel?</vt:lpstr>
      <vt:lpstr>Wie gestalten Sie den Unterricht? Methoden?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Erhard Franz</dc:creator>
  <cp:lastModifiedBy>Kerstin Sitte</cp:lastModifiedBy>
  <cp:revision>203</cp:revision>
  <cp:lastPrinted>2022-12-05T15:39:56Z</cp:lastPrinted>
  <dcterms:created xsi:type="dcterms:W3CDTF">2017-05-04T06:09:01Z</dcterms:created>
  <dcterms:modified xsi:type="dcterms:W3CDTF">2023-05-14T12:25:56Z</dcterms:modified>
</cp:coreProperties>
</file>