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8" r:id="rId4"/>
    <p:sldId id="259" r:id="rId5"/>
    <p:sldId id="260" r:id="rId6"/>
    <p:sldId id="262" r:id="rId7"/>
    <p:sldId id="276" r:id="rId8"/>
    <p:sldId id="270" r:id="rId9"/>
    <p:sldId id="266" r:id="rId10"/>
    <p:sldId id="275" r:id="rId11"/>
    <p:sldId id="263" r:id="rId12"/>
    <p:sldId id="267" r:id="rId13"/>
    <p:sldId id="269" r:id="rId14"/>
    <p:sldId id="277" r:id="rId15"/>
    <p:sldId id="268" r:id="rId16"/>
    <p:sldId id="271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CAA9-A3F8-47CC-9710-6B6834242FDD}" type="datetimeFigureOut">
              <a:rPr lang="de-AT" smtClean="0"/>
              <a:pPr/>
              <a:t>07.05.2023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8D51E-BE74-4C1B-9533-C52E22A26C8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wb.schule.at/pluginfile.php/64372/mod_resource/content/4/Seite11-16_Arbeitsbl%C3%A4tter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ni-koeln.de/hf/konstrukt/didaktik/mindmapp/frameset_mindmapp.html" TargetMode="External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chsam.de/arb/krea/krea_mindm_0.htm" TargetMode="External"/><Relationship Id="rId5" Type="http://schemas.openxmlformats.org/officeDocument/2006/relationships/hyperlink" Target="https://www.lernen-heute.de/mindmapping_gesetze.html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gwb.schule.at/course/view.php?id=152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chportal.ph-noe.ac.at/fileadmin/gwk/BestPractice/maukGRUPPENPUZZLE_mitMM_CM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wb.schule.at/course/view.php?id=1526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gwb.schule.at/pluginfile.php/64372/mod_resource/content/4/Seite11-16_Arbeitsbl%C3%A4tter.pdf" TargetMode="External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nsert.schule.at/fileadmin/Insert/Unterrichtsmaterial/12/12_AK_KonsequenzenderBerufswahl_050722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insert.schule.at/fileadmin/Insert/Unterrichtsmaterial/46/BMASK16_Preise.pdf" TargetMode="External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ert.schule.at/fileadmin/Insert/Unterrichtsmaterial/01/AK1_Wahrnehmung_der_Arbeit_am_Bauernhof_06052021.pdf" TargetMode="External"/><Relationship Id="rId11" Type="http://schemas.openxmlformats.org/officeDocument/2006/relationships/hyperlink" Target="https://www.diepresse.com/6271796/welche-jobs-durch-die-ki-revolution-bedroht-werden" TargetMode="External"/><Relationship Id="rId5" Type="http://schemas.openxmlformats.org/officeDocument/2006/relationships/hyperlink" Target="https://insert.schule.at/fileadmin/Insert/Unterrichtsmaterial/28/BMSGKP_1_Beduerfnisse_27042021.pdf" TargetMode="External"/><Relationship Id="rId10" Type="http://schemas.openxmlformats.org/officeDocument/2006/relationships/hyperlink" Target="https://www.wienerzeitung.at/nachrichten/wirtschaft/international/2183848-Die-Zukunft-des-Arbeitsmarkts.html" TargetMode="External"/><Relationship Id="rId4" Type="http://schemas.openxmlformats.org/officeDocument/2006/relationships/hyperlink" Target="https://insert.schule.at/unterrichtsbeispiele" TargetMode="External"/><Relationship Id="rId9" Type="http://schemas.openxmlformats.org/officeDocument/2006/relationships/hyperlink" Target="https://insert.schule.at/fileadmin/Insert/Unterrichtsmaterial/25/25_AK_Arbeitswelt40_ueberarbeitungMaerz2022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eb.archive.org/web/20070316153641/http:/www.westermann.at/downloads/geographie_und_wirtschaftskunde/Standortfaktoren_WW_DL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fachportal.ph-noe.ac.at/fileadmin/gwk/BestPractice/AB_Teil_Lkw_Europa_2_kl.pdf" TargetMode="External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omepage.univie.ac.at/Christian.Sitte/FD/PSsozialformen&amp;medien03/Arbeitsblatt/ABbergbauerngebiet_Freizeitarena.pdf" TargetMode="External"/><Relationship Id="rId11" Type="http://schemas.openxmlformats.org/officeDocument/2006/relationships/hyperlink" Target="http://web.archive.org/web/20060323191833/http:/www.praxisgeographie.de/unterricht/downloads/pdf/hamburg.pdf" TargetMode="External"/><Relationship Id="rId5" Type="http://schemas.openxmlformats.org/officeDocument/2006/relationships/hyperlink" Target="https://fachportal.ph-noe.ac.at/fileadmin/gwk/BestPractice/orientalische_Stadt.JPG" TargetMode="External"/><Relationship Id="rId10" Type="http://schemas.openxmlformats.org/officeDocument/2006/relationships/hyperlink" Target="https://homepage.univie.ac.at/Christian.Sitte/FD/PSsozialformen&amp;medien03/Arbeitsblatt/wegdesoels.gif" TargetMode="External"/><Relationship Id="rId4" Type="http://schemas.openxmlformats.org/officeDocument/2006/relationships/hyperlink" Target="https://fachportal.ph-noe.ac.at/fileadmin/gwk/BestPractice/Kennst_du_die_Staedte.doc" TargetMode="External"/><Relationship Id="rId9" Type="http://schemas.openxmlformats.org/officeDocument/2006/relationships/hyperlink" Target="https://homepage.univie.ac.at/Christian.Sitte/FD/PSsozialformen&amp;medien03/Arbeitsblatt/ABfjord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chportal.ph-noe.ac.at/gwk/best-practice/unterrichtsbeispiel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rnen-heute.de/mindmapping_gesetze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welt-im-unterricht.de/medien/dateien/mindmap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fachportal.ph-noe.ac.at/gwk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hyperlink" Target="https://kits.blog/tool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ucidchart.com/pages/de/landing/erstellen-von-concept-map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iro.com/templates/concept-map-maker" TargetMode="External"/><Relationship Id="rId2" Type="http://schemas.openxmlformats.org/officeDocument/2006/relationships/hyperlink" Target="https://fachportal.ph-noe.ac.at/gw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iedrich-verlag.de/geographie/methodik-didaktik/concept-maps-im-geographieunterricht/" TargetMode="External"/><Relationship Id="rId5" Type="http://schemas.openxmlformats.org/officeDocument/2006/relationships/hyperlink" Target="https://www.friedrich-verlag.de/englisch/lernstrategien/concept-map-unterricht-visualisierung-und-lerntechnik/" TargetMode="External"/><Relationship Id="rId4" Type="http://schemas.openxmlformats.org/officeDocument/2006/relationships/hyperlink" Target="http://www.umwelt-im-unterricht.de/medien/dateien/konzeptschaubilder-concept-maps/" TargetMode="External"/><Relationship Id="rId9" Type="http://schemas.openxmlformats.org/officeDocument/2006/relationships/hyperlink" Target="https://www.canva.com/de_de/diagramme/concept-ma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332656"/>
            <a:ext cx="8964488" cy="21602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</a:t>
            </a:r>
            <a:r>
              <a:rPr lang="de-AT" sz="1400" i="1" dirty="0" smtClean="0"/>
              <a:t>&gt;   </a:t>
            </a:r>
            <a:r>
              <a:rPr lang="de-AT" sz="1400" i="1" dirty="0" err="1" smtClean="0"/>
              <a:t>HLG_Quereinsteiger</a:t>
            </a:r>
            <a:r>
              <a:rPr lang="de-AT" sz="1400" i="1" dirty="0" smtClean="0"/>
              <a:t>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Kombizan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0648"/>
            <a:ext cx="2346960" cy="11658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33265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M I N D M A P  </a:t>
            </a:r>
            <a:r>
              <a:rPr lang="de-AT" sz="2800" dirty="0" smtClean="0"/>
              <a:t>&amp;</a:t>
            </a:r>
            <a:r>
              <a:rPr lang="de-AT" sz="3200" b="1" dirty="0" smtClean="0"/>
              <a:t>   A R B E I T S B L A T </a:t>
            </a:r>
            <a:r>
              <a:rPr lang="de-AT" sz="3200" b="1" dirty="0" err="1" smtClean="0"/>
              <a:t>T</a:t>
            </a:r>
            <a:endParaRPr lang="de-AT" sz="3200" b="1" dirty="0" smtClean="0"/>
          </a:p>
          <a:p>
            <a:r>
              <a:rPr lang="de-AT" sz="2800" b="1" dirty="0"/>
              <a:t>z</a:t>
            </a:r>
            <a:r>
              <a:rPr lang="de-AT" sz="2800" b="1" dirty="0" smtClean="0"/>
              <a:t>wei „methodische Kombizangen“</a:t>
            </a:r>
            <a:endParaRPr lang="de-AT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2348880"/>
            <a:ext cx="61926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hlinkClick r:id="rId5"/>
              </a:rPr>
              <a:t>http://www.zmija.de/</a:t>
            </a:r>
            <a:r>
              <a:rPr lang="de-AT" sz="1600" b="1" dirty="0" smtClean="0">
                <a:hlinkClick r:id="rId5"/>
              </a:rPr>
              <a:t>mindma</a:t>
            </a:r>
            <a:r>
              <a:rPr lang="de-AT" sz="1600" dirty="0" smtClean="0">
                <a:hlinkClick r:id="rId5"/>
              </a:rPr>
              <a:t>p.htm</a:t>
            </a:r>
          </a:p>
          <a:p>
            <a:endParaRPr lang="de-AT" sz="1600" dirty="0" smtClean="0">
              <a:hlinkClick r:id="rId5"/>
            </a:endParaRPr>
          </a:p>
          <a:p>
            <a:r>
              <a:rPr lang="de-AT" sz="1600" dirty="0" smtClean="0">
                <a:hlinkClick r:id="rId5"/>
              </a:rPr>
              <a:t>https://unterrichtsgestaltung-mit-medien.de</a:t>
            </a:r>
            <a:r>
              <a:rPr lang="de-AT" sz="1600" b="1" dirty="0" smtClean="0">
                <a:hlinkClick r:id="rId5"/>
              </a:rPr>
              <a:t>/mind-map</a:t>
            </a:r>
            <a:r>
              <a:rPr lang="de-AT" sz="1600" dirty="0" smtClean="0">
                <a:hlinkClick r:id="rId5"/>
              </a:rPr>
              <a:t>/</a:t>
            </a:r>
          </a:p>
          <a:p>
            <a:endParaRPr lang="de-AT" sz="1600" dirty="0" smtClean="0">
              <a:hlinkClick r:id="rId5"/>
            </a:endParaRPr>
          </a:p>
          <a:p>
            <a:r>
              <a:rPr lang="de-AT" sz="1600" dirty="0" smtClean="0">
                <a:hlinkClick r:id="rId6"/>
              </a:rPr>
              <a:t>http://www.teachsam.de/arb/krea/krea_mindm_0.htm</a:t>
            </a:r>
            <a:r>
              <a:rPr lang="de-AT" sz="1600" dirty="0" smtClean="0"/>
              <a:t> </a:t>
            </a:r>
          </a:p>
          <a:p>
            <a:endParaRPr lang="de-AT" sz="1600" dirty="0"/>
          </a:p>
          <a:p>
            <a:r>
              <a:rPr lang="de-AT" sz="1600" dirty="0" smtClean="0">
                <a:hlinkClick r:id="rId7"/>
              </a:rPr>
              <a:t>http://www.uni-koeln.de/hf/konstrukt/didaktik/mindmapp/frameset_mindmapp.html</a:t>
            </a:r>
            <a:r>
              <a:rPr lang="de-AT" sz="1600" dirty="0" smtClean="0"/>
              <a:t> </a:t>
            </a:r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4581128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Arbeitsblätter</a:t>
            </a:r>
          </a:p>
          <a:p>
            <a:r>
              <a:rPr lang="de-AT" sz="1400" dirty="0" smtClean="0">
                <a:hlinkClick r:id="rId8"/>
              </a:rPr>
              <a:t>https://gwb.schule.at/pluginfile.php/64372/mod_resource/content/4/Seite11-16_Arbeitsbl%C3%A4tter.pdf</a:t>
            </a:r>
            <a:r>
              <a:rPr lang="de-AT" sz="1400" dirty="0" smtClean="0"/>
              <a:t> </a:t>
            </a:r>
          </a:p>
          <a:p>
            <a:pPr algn="r"/>
            <a:r>
              <a:rPr lang="de-AT" sz="1400" dirty="0" smtClean="0"/>
              <a:t>(aus: „Handbuch FD-GW 2001“</a:t>
            </a:r>
            <a:r>
              <a:rPr lang="de-AT" sz="1400" dirty="0" smtClean="0">
                <a:hlinkClick r:id="rId9"/>
              </a:rPr>
              <a:t> &gt;&gt;&gt;&gt;</a:t>
            </a:r>
            <a:r>
              <a:rPr lang="de-AT" sz="1400" dirty="0" smtClean="0"/>
              <a:t>     </a:t>
            </a:r>
            <a:endParaRPr lang="de-AT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18448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Zum Hintergrund/</a:t>
            </a:r>
          </a:p>
          <a:p>
            <a:pPr algn="r"/>
            <a:r>
              <a:rPr lang="de-AT" dirty="0" smtClean="0"/>
              <a:t>&amp; Ergänzung :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476673"/>
            <a:ext cx="75247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27584" y="764704"/>
            <a:ext cx="77048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Eine MM  bzw eine einfache </a:t>
            </a:r>
            <a:r>
              <a:rPr lang="de-AT" dirty="0" err="1" smtClean="0"/>
              <a:t>Conceptmap</a:t>
            </a:r>
            <a:r>
              <a:rPr lang="de-AT" dirty="0" smtClean="0"/>
              <a:t>-Anwendung finden sie u.a. hier</a:t>
            </a:r>
          </a:p>
          <a:p>
            <a:r>
              <a:rPr lang="de-AT" dirty="0" smtClean="0"/>
              <a:t>                   </a:t>
            </a:r>
            <a:r>
              <a:rPr lang="de-AT" i="1" dirty="0" smtClean="0"/>
              <a:t>(über die andere Methode werden wir noch sprechen)</a:t>
            </a:r>
          </a:p>
          <a:p>
            <a:r>
              <a:rPr lang="de-AT" dirty="0" smtClean="0"/>
              <a:t>Das Leben des Bauern...... 1. Klasse</a:t>
            </a:r>
          </a:p>
          <a:p>
            <a:r>
              <a:rPr lang="de-AT" sz="1600" dirty="0" smtClean="0">
                <a:hlinkClick r:id="rId4"/>
              </a:rPr>
              <a:t>https://fachportal.ph-noe.ac.at/fileadmin/gwk/BestPractice/maukGRUPPENPUZZLE_mitMM_CM.pdf</a:t>
            </a:r>
            <a:endParaRPr lang="de-A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491880" y="1988840"/>
            <a:ext cx="108012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491880" y="19888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ARBEITS-</a:t>
            </a:r>
          </a:p>
          <a:p>
            <a:r>
              <a:rPr lang="de-AT" b="1" dirty="0" smtClean="0"/>
              <a:t>   BLATT</a:t>
            </a:r>
            <a:endParaRPr lang="de-AT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843808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Leistungsfeststellung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6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      </a:t>
            </a:r>
            <a:r>
              <a:rPr lang="de-AT" dirty="0" err="1" smtClean="0"/>
              <a:t>ERTRAGSsicherung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987824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ERARBEITUNG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2987824" y="4046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als/zum Einstieg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5076056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Elemente/Codierung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19168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mit welchen Methoden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4860032" y="220486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AT" b="1" dirty="0" smtClean="0"/>
              <a:t>Text</a:t>
            </a:r>
            <a:r>
              <a:rPr lang="de-AT" dirty="0" smtClean="0"/>
              <a:t> --- lesen, ergänzen (Lückentext)</a:t>
            </a:r>
          </a:p>
          <a:p>
            <a:r>
              <a:rPr lang="de-AT" dirty="0" smtClean="0"/>
              <a:t>         ----  Teile (zu)ordnen/reihen</a:t>
            </a:r>
          </a:p>
          <a:p>
            <a:r>
              <a:rPr lang="de-AT" dirty="0" smtClean="0"/>
              <a:t>  mit Fragen &gt;&gt;&gt;  in  K 1...K 2...K 3</a:t>
            </a:r>
            <a:endParaRPr lang="de-AT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572000" y="24208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5004048" y="24928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572000" y="30689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</a:t>
            </a:r>
            <a:r>
              <a:rPr lang="de-AT" b="1" dirty="0" smtClean="0"/>
              <a:t>Diagramme</a:t>
            </a:r>
            <a:r>
              <a:rPr lang="de-AT" dirty="0" smtClean="0"/>
              <a:t>  - beschreiben / vergleichen</a:t>
            </a:r>
          </a:p>
          <a:p>
            <a:r>
              <a:rPr lang="de-AT" dirty="0" smtClean="0"/>
              <a:t>                    -- zeichnen (aus</a:t>
            </a:r>
            <a:r>
              <a:rPr lang="de-AT" b="1" dirty="0" smtClean="0"/>
              <a:t> Tabelle</a:t>
            </a:r>
            <a:r>
              <a:rPr lang="de-AT" dirty="0" smtClean="0"/>
              <a:t> )</a:t>
            </a:r>
            <a:endParaRPr lang="de-AT" dirty="0"/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4572000" y="278092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860032" y="3717032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Karte</a:t>
            </a:r>
            <a:r>
              <a:rPr lang="de-AT" dirty="0" smtClean="0"/>
              <a:t>(</a:t>
            </a:r>
            <a:r>
              <a:rPr lang="de-AT" dirty="0" err="1" smtClean="0"/>
              <a:t>nskizze</a:t>
            </a:r>
            <a:r>
              <a:rPr lang="de-AT" dirty="0" smtClean="0"/>
              <a:t>)                    &gt;</a:t>
            </a:r>
            <a:r>
              <a:rPr lang="de-AT" sz="1600" dirty="0" smtClean="0"/>
              <a:t>&gt;&gt;</a:t>
            </a:r>
            <a:r>
              <a:rPr lang="de-AT" sz="1600" i="1" dirty="0" smtClean="0"/>
              <a:t> siehe ebenda &gt;&gt;</a:t>
            </a:r>
            <a:r>
              <a:rPr lang="de-AT" dirty="0" smtClean="0"/>
              <a:t> </a:t>
            </a:r>
            <a:endParaRPr lang="de-AT" dirty="0"/>
          </a:p>
        </p:txBody>
      </p:sp>
      <p:cxnSp>
        <p:nvCxnSpPr>
          <p:cNvPr id="29" name="Gerade Verbindung mit Pfeil 28"/>
          <p:cNvCxnSpPr>
            <a:endCxn id="27" idx="1"/>
          </p:cNvCxnSpPr>
          <p:nvPr/>
        </p:nvCxnSpPr>
        <p:spPr>
          <a:xfrm>
            <a:off x="4572000" y="2780928"/>
            <a:ext cx="288032" cy="112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860032" y="4149080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Bild </a:t>
            </a:r>
            <a:r>
              <a:rPr lang="de-AT" dirty="0" smtClean="0"/>
              <a:t> , Zeichnung, Karikatur...Schema...</a:t>
            </a:r>
          </a:p>
          <a:p>
            <a:r>
              <a:rPr lang="de-AT" dirty="0" smtClean="0"/>
              <a:t>                                             </a:t>
            </a:r>
            <a:r>
              <a:rPr lang="de-AT" sz="1600" dirty="0" smtClean="0"/>
              <a:t>&gt;&gt;&gt;</a:t>
            </a:r>
            <a:r>
              <a:rPr lang="de-AT" sz="1600" i="1" dirty="0" smtClean="0"/>
              <a:t> siehe ebenda &gt;&gt;</a:t>
            </a:r>
            <a:endParaRPr lang="de-AT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4932040" y="48691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Video / Audio  </a:t>
            </a:r>
            <a:r>
              <a:rPr lang="de-AT" i="1" dirty="0" smtClean="0"/>
              <a:t>mit </a:t>
            </a:r>
            <a:r>
              <a:rPr lang="de-AT" b="1" i="1" dirty="0" smtClean="0"/>
              <a:t>QR</a:t>
            </a:r>
            <a:r>
              <a:rPr lang="de-AT" i="1" dirty="0" smtClean="0"/>
              <a:t>-Code für Handy</a:t>
            </a:r>
            <a:endParaRPr lang="de-AT" i="1" dirty="0"/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4355976" y="2780928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endCxn id="33" idx="1"/>
          </p:cNvCxnSpPr>
          <p:nvPr/>
        </p:nvCxnSpPr>
        <p:spPr>
          <a:xfrm>
            <a:off x="4355976" y="2780928"/>
            <a:ext cx="576064" cy="227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 rot="5400000">
            <a:off x="2511207" y="4324455"/>
            <a:ext cx="302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i="1" dirty="0" smtClean="0"/>
              <a:t>In Papier </a:t>
            </a:r>
            <a:r>
              <a:rPr lang="de-AT" i="1" dirty="0" smtClean="0"/>
              <a:t>– online - interaktiv</a:t>
            </a:r>
            <a:endParaRPr lang="de-AT" i="1" dirty="0"/>
          </a:p>
        </p:txBody>
      </p:sp>
      <p:sp>
        <p:nvSpPr>
          <p:cNvPr id="39" name="Textfeld 38"/>
          <p:cNvSpPr txBox="1"/>
          <p:nvPr/>
        </p:nvSpPr>
        <p:spPr>
          <a:xfrm>
            <a:off x="4788024" y="5301208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Spielunterlage / Rätsel...</a:t>
            </a:r>
            <a:r>
              <a:rPr lang="de-AT" dirty="0" err="1" smtClean="0"/>
              <a:t>virt</a:t>
            </a:r>
            <a:r>
              <a:rPr lang="de-AT" dirty="0" smtClean="0"/>
              <a:t> Simulation </a:t>
            </a:r>
            <a:r>
              <a:rPr lang="de-AT" i="1" dirty="0" smtClean="0"/>
              <a:t>&gt; QR</a:t>
            </a:r>
            <a:endParaRPr lang="de-AT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7" grpId="0"/>
      <p:bldP spid="30" grpId="0"/>
      <p:bldP spid="33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491880" y="1988840"/>
            <a:ext cx="108012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491880" y="19888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ARBEITS-</a:t>
            </a:r>
          </a:p>
          <a:p>
            <a:r>
              <a:rPr lang="de-AT" b="1" dirty="0" smtClean="0"/>
              <a:t>   BLATT</a:t>
            </a:r>
            <a:endParaRPr lang="de-AT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843808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Leistungsfeststellung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6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      </a:t>
            </a:r>
            <a:r>
              <a:rPr lang="de-AT" dirty="0" err="1" smtClean="0"/>
              <a:t>ERTRAGSsicherung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2987824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ERARBEITUNG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3203848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 Einstieg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5076056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Elemente/Codierung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19168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mit welchen Methoden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1619672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alleine/einzeln</a:t>
            </a:r>
            <a:endParaRPr lang="de-AT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3203848" y="256490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39552" y="24928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Einzel</a:t>
            </a:r>
            <a:r>
              <a:rPr lang="de-AT" dirty="0" smtClean="0"/>
              <a:t>arbeit</a:t>
            </a:r>
          </a:p>
          <a:p>
            <a:r>
              <a:rPr lang="de-AT" dirty="0" smtClean="0"/>
              <a:t>   od. gem. mit anderen Medien</a:t>
            </a:r>
          </a:p>
          <a:p>
            <a:endParaRPr lang="de-AT" dirty="0"/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1619672" y="2492896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2267744" y="263691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67544" y="4023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</a:t>
            </a:r>
            <a:r>
              <a:rPr lang="de-AT" b="1" dirty="0" smtClean="0"/>
              <a:t>Partner</a:t>
            </a:r>
            <a:r>
              <a:rPr lang="de-AT" dirty="0" smtClean="0"/>
              <a:t>arbeit</a:t>
            </a:r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683568" y="33569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</a:t>
            </a:r>
            <a:r>
              <a:rPr lang="de-AT" dirty="0" err="1" smtClean="0"/>
              <a:t>Txt</a:t>
            </a:r>
            <a:r>
              <a:rPr lang="de-AT" dirty="0" smtClean="0"/>
              <a:t>  in </a:t>
            </a:r>
            <a:r>
              <a:rPr lang="de-AT" dirty="0" err="1" smtClean="0"/>
              <a:t>dt</a:t>
            </a:r>
            <a:r>
              <a:rPr lang="de-AT" dirty="0" smtClean="0"/>
              <a:t> &amp; anderer Sprache  </a:t>
            </a:r>
          </a:p>
          <a:p>
            <a:r>
              <a:rPr lang="de-AT" dirty="0" smtClean="0"/>
              <a:t>                                (Vokabel?)</a:t>
            </a:r>
            <a:endParaRPr lang="de-AT" dirty="0"/>
          </a:p>
        </p:txBody>
      </p:sp>
      <p:cxnSp>
        <p:nvCxnSpPr>
          <p:cNvPr id="27" name="Gewinkelte Verbindung 26"/>
          <p:cNvCxnSpPr/>
          <p:nvPr/>
        </p:nvCxnSpPr>
        <p:spPr>
          <a:xfrm rot="5400000">
            <a:off x="3059832" y="2924944"/>
            <a:ext cx="648072" cy="360040"/>
          </a:xfrm>
          <a:prstGeom prst="bentConnector3">
            <a:avLst>
              <a:gd name="adj1" fmla="val 809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rot="10800000" flipV="1">
            <a:off x="1907704" y="2780928"/>
            <a:ext cx="1728192" cy="1440160"/>
          </a:xfrm>
          <a:prstGeom prst="bentConnector3">
            <a:avLst>
              <a:gd name="adj1" fmla="val 14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259632" y="436510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Für alle gleich</a:t>
            </a:r>
          </a:p>
          <a:p>
            <a:r>
              <a:rPr lang="de-AT" i="1" dirty="0" smtClean="0"/>
              <a:t>        od. Themen /     </a:t>
            </a:r>
          </a:p>
          <a:p>
            <a:r>
              <a:rPr lang="de-AT" i="1" dirty="0" smtClean="0"/>
              <a:t>   Leistungsdifferenziert</a:t>
            </a:r>
            <a:endParaRPr lang="de-AT" i="1" dirty="0"/>
          </a:p>
        </p:txBody>
      </p:sp>
      <p:sp>
        <p:nvSpPr>
          <p:cNvPr id="33" name="Textfeld 32"/>
          <p:cNvSpPr txBox="1"/>
          <p:nvPr/>
        </p:nvSpPr>
        <p:spPr>
          <a:xfrm>
            <a:off x="683568" y="52292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Grupp</a:t>
            </a:r>
            <a:r>
              <a:rPr lang="de-AT" dirty="0" smtClean="0"/>
              <a:t>enarbeit</a:t>
            </a:r>
          </a:p>
          <a:p>
            <a:r>
              <a:rPr lang="de-AT" b="1" dirty="0" err="1" smtClean="0"/>
              <a:t>Stationen</a:t>
            </a:r>
            <a:r>
              <a:rPr lang="de-AT" dirty="0" err="1" smtClean="0"/>
              <a:t>lernen</a:t>
            </a:r>
            <a:endParaRPr lang="de-AT" dirty="0" smtClean="0"/>
          </a:p>
          <a:p>
            <a:r>
              <a:rPr lang="de-AT" b="1" dirty="0" smtClean="0"/>
              <a:t>Freiarbeit</a:t>
            </a:r>
            <a:endParaRPr lang="de-AT" b="1" dirty="0"/>
          </a:p>
        </p:txBody>
      </p:sp>
      <p:cxnSp>
        <p:nvCxnSpPr>
          <p:cNvPr id="35" name="Gewinkelte Verbindung 34"/>
          <p:cNvCxnSpPr/>
          <p:nvPr/>
        </p:nvCxnSpPr>
        <p:spPr>
          <a:xfrm rot="16200000" flipH="1">
            <a:off x="1007604" y="4401108"/>
            <a:ext cx="288032" cy="216024"/>
          </a:xfrm>
          <a:prstGeom prst="bentConnector3">
            <a:avLst>
              <a:gd name="adj1" fmla="val 847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rot="16200000" flipH="1">
            <a:off x="827584" y="4509120"/>
            <a:ext cx="720080" cy="432048"/>
          </a:xfrm>
          <a:prstGeom prst="bentConnector3">
            <a:avLst>
              <a:gd name="adj1" fmla="val 1004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/>
          <p:nvPr/>
        </p:nvCxnSpPr>
        <p:spPr>
          <a:xfrm rot="5400000">
            <a:off x="1583668" y="3392996"/>
            <a:ext cx="2664296" cy="1440160"/>
          </a:xfrm>
          <a:prstGeom prst="bentConnector3">
            <a:avLst>
              <a:gd name="adj1" fmla="val 1003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44"/>
          <p:cNvCxnSpPr/>
          <p:nvPr/>
        </p:nvCxnSpPr>
        <p:spPr>
          <a:xfrm rot="5400000">
            <a:off x="1583668" y="3609020"/>
            <a:ext cx="2952328" cy="1296144"/>
          </a:xfrm>
          <a:prstGeom prst="bentConnector3">
            <a:avLst>
              <a:gd name="adj1" fmla="val 983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47"/>
          <p:cNvCxnSpPr/>
          <p:nvPr/>
        </p:nvCxnSpPr>
        <p:spPr>
          <a:xfrm rot="5400000">
            <a:off x="1151620" y="3392996"/>
            <a:ext cx="3240360" cy="2016224"/>
          </a:xfrm>
          <a:prstGeom prst="bentConnector3">
            <a:avLst>
              <a:gd name="adj1" fmla="val 983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Form 50"/>
          <p:cNvCxnSpPr>
            <a:stCxn id="33" idx="1"/>
          </p:cNvCxnSpPr>
          <p:nvPr/>
        </p:nvCxnSpPr>
        <p:spPr>
          <a:xfrm rot="10800000" flipH="1">
            <a:off x="683568" y="4725145"/>
            <a:ext cx="216024" cy="965721"/>
          </a:xfrm>
          <a:prstGeom prst="bentConnector4">
            <a:avLst>
              <a:gd name="adj1" fmla="val -105822"/>
              <a:gd name="adj2" fmla="val 959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5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0"/>
            <a:ext cx="547901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7352" y="908720"/>
            <a:ext cx="30071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3429000"/>
            <a:ext cx="53285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67544" y="5877272"/>
            <a:ext cx="842493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 smtClean="0">
                <a:hlinkClick r:id="rId7"/>
              </a:rPr>
              <a:t>https://gwb.schule.at/pluginfile.php/64372/mod_resource/content/4/Seite11-16_Arbeitsbl%C3%A4tter.pdf</a:t>
            </a:r>
            <a:r>
              <a:rPr lang="de-AT" sz="1050" dirty="0" smtClean="0"/>
              <a:t>    (aus: „Handbuch FD-GW 2001“</a:t>
            </a:r>
            <a:r>
              <a:rPr lang="de-AT" sz="1050" dirty="0" smtClean="0">
                <a:hlinkClick r:id="rId8"/>
              </a:rPr>
              <a:t> &gt;&gt;&gt;&gt;</a:t>
            </a:r>
            <a:r>
              <a:rPr lang="de-AT" sz="1050" dirty="0" smtClean="0"/>
              <a:t>     </a:t>
            </a: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43608" y="105273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Arbeitsphase</a:t>
            </a:r>
          </a:p>
          <a:p>
            <a:endParaRPr lang="de-AT" dirty="0" smtClean="0"/>
          </a:p>
          <a:p>
            <a:r>
              <a:rPr lang="de-AT" dirty="0" smtClean="0"/>
              <a:t>Siehe </a:t>
            </a:r>
            <a:r>
              <a:rPr lang="de-AT" dirty="0" err="1" smtClean="0"/>
              <a:t>Moodle</a:t>
            </a:r>
            <a:r>
              <a:rPr lang="de-AT" dirty="0" smtClean="0"/>
              <a:t>  Teil 2</a:t>
            </a: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lkenförmige Legende 11"/>
          <p:cNvSpPr/>
          <p:nvPr/>
        </p:nvSpPr>
        <p:spPr>
          <a:xfrm>
            <a:off x="5364088" y="1268760"/>
            <a:ext cx="3240360" cy="792088"/>
          </a:xfrm>
          <a:prstGeom prst="cloudCallout">
            <a:avLst>
              <a:gd name="adj1" fmla="val -97455"/>
              <a:gd name="adj2" fmla="val -21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27584" y="2606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B e i s p i e l e   zu Arbeitsblättern             </a:t>
            </a:r>
            <a:r>
              <a:rPr lang="de-AT" dirty="0" smtClean="0"/>
              <a:t>aus dem ihnen zugesendeten Buch</a:t>
            </a:r>
          </a:p>
          <a:p>
            <a:r>
              <a:rPr lang="de-AT" dirty="0" smtClean="0"/>
              <a:t>Fridrich </a:t>
            </a:r>
            <a:r>
              <a:rPr lang="de-AT" dirty="0" err="1" smtClean="0"/>
              <a:t>Ch</a:t>
            </a:r>
            <a:r>
              <a:rPr lang="de-AT" dirty="0" smtClean="0"/>
              <a:t>. et al</a:t>
            </a:r>
            <a:r>
              <a:rPr lang="de-AT" b="1" dirty="0" smtClean="0"/>
              <a:t>.: Wirtschaft begreifen</a:t>
            </a:r>
            <a:r>
              <a:rPr lang="de-AT" dirty="0" smtClean="0"/>
              <a:t>. </a:t>
            </a:r>
          </a:p>
          <a:p>
            <a:r>
              <a:rPr lang="de-AT" dirty="0" smtClean="0"/>
              <a:t>          =   </a:t>
            </a:r>
            <a:r>
              <a:rPr lang="de-AT" i="1" dirty="0" smtClean="0">
                <a:solidFill>
                  <a:srgbClr val="002060"/>
                </a:solidFill>
              </a:rPr>
              <a:t>mehr noch davon online auf </a:t>
            </a:r>
            <a:r>
              <a:rPr lang="de-AT" i="1" dirty="0" smtClean="0">
                <a:solidFill>
                  <a:srgbClr val="002060"/>
                </a:solidFill>
                <a:hlinkClick r:id="rId4"/>
              </a:rPr>
              <a:t>https://</a:t>
            </a:r>
            <a:r>
              <a:rPr lang="de-AT" b="1" i="1" dirty="0" smtClean="0">
                <a:solidFill>
                  <a:srgbClr val="002060"/>
                </a:solidFill>
                <a:hlinkClick r:id="rId4"/>
              </a:rPr>
              <a:t>insert.schule.at</a:t>
            </a:r>
            <a:r>
              <a:rPr lang="de-AT" i="1" dirty="0" smtClean="0">
                <a:solidFill>
                  <a:srgbClr val="002060"/>
                </a:solidFill>
                <a:hlinkClick r:id="rId4"/>
              </a:rPr>
              <a:t>/unterrichtsbeispiele</a:t>
            </a:r>
            <a:r>
              <a:rPr lang="de-AT" i="1" dirty="0" smtClean="0">
                <a:solidFill>
                  <a:srgbClr val="002060"/>
                </a:solidFill>
              </a:rPr>
              <a:t> &gt;&gt; </a:t>
            </a:r>
            <a:endParaRPr lang="de-AT" i="1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2132856"/>
            <a:ext cx="8532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1. </a:t>
            </a:r>
            <a:r>
              <a:rPr lang="de-AT" sz="1200" dirty="0" smtClean="0">
                <a:hlinkClick r:id="rId5"/>
              </a:rPr>
              <a:t>https://insert.schule.at/fileadmin/Insert/Unterrichtsmaterial/28/BMSGKP</a:t>
            </a:r>
            <a:r>
              <a:rPr lang="de-AT" dirty="0" smtClean="0">
                <a:hlinkClick r:id="rId5"/>
              </a:rPr>
              <a:t>_1_Beduerfnisse_27042021.pdf</a:t>
            </a:r>
            <a:endParaRPr lang="de-AT" dirty="0" smtClean="0"/>
          </a:p>
          <a:p>
            <a:r>
              <a:rPr lang="de-AT" sz="1600" dirty="0" smtClean="0"/>
              <a:t>     &gt;&gt; hier online auf S 18 </a:t>
            </a:r>
            <a:r>
              <a:rPr lang="de-AT" sz="1600" i="1" dirty="0" smtClean="0"/>
              <a:t>(</a:t>
            </a:r>
            <a:r>
              <a:rPr lang="de-AT" sz="1600" b="1" i="1" dirty="0" smtClean="0"/>
              <a:t>Papiervariante S. 40 </a:t>
            </a:r>
            <a:r>
              <a:rPr lang="de-AT" sz="1600" i="1" dirty="0" smtClean="0"/>
              <a:t>)</a:t>
            </a:r>
            <a:r>
              <a:rPr lang="de-AT" sz="1600" dirty="0" smtClean="0"/>
              <a:t>   und     S. 16 </a:t>
            </a:r>
            <a:r>
              <a:rPr lang="de-AT" sz="1600" i="1" dirty="0" smtClean="0"/>
              <a:t>( 38 – Lösungen 45 f  )</a:t>
            </a:r>
          </a:p>
          <a:p>
            <a:endParaRPr lang="de-AT" sz="800" i="1" dirty="0" smtClean="0"/>
          </a:p>
          <a:p>
            <a:r>
              <a:rPr lang="de-AT" dirty="0" smtClean="0"/>
              <a:t>2.</a:t>
            </a:r>
            <a:r>
              <a:rPr lang="de-AT" sz="1200" dirty="0" smtClean="0">
                <a:hlinkClick r:id="rId6"/>
              </a:rPr>
              <a:t>https://insert.schule.at/fileadmin/Insert/Unterrichtsmaterial/01/A</a:t>
            </a:r>
            <a:r>
              <a:rPr lang="de-AT" dirty="0" smtClean="0">
                <a:hlinkClick r:id="rId6"/>
              </a:rPr>
              <a:t>K1_Wahrnehmung_der_Arbeit_am_Bauernhof</a:t>
            </a:r>
            <a:r>
              <a:rPr lang="de-AT" sz="1000" dirty="0" smtClean="0">
                <a:hlinkClick r:id="rId6"/>
              </a:rPr>
              <a:t>_06052021.pdf</a:t>
            </a:r>
            <a:r>
              <a:rPr lang="de-AT" sz="1000" dirty="0" smtClean="0"/>
              <a:t>    </a:t>
            </a:r>
            <a:r>
              <a:rPr lang="de-AT" sz="1600" dirty="0" smtClean="0"/>
              <a:t> &gt;&gt;&gt; online S. 9   </a:t>
            </a:r>
            <a:r>
              <a:rPr lang="de-AT" sz="1600" i="1" dirty="0" smtClean="0"/>
              <a:t>(</a:t>
            </a:r>
            <a:r>
              <a:rPr lang="de-AT" sz="1600" b="1" i="1" dirty="0" smtClean="0"/>
              <a:t>Papier S. 73</a:t>
            </a:r>
            <a:r>
              <a:rPr lang="de-AT" sz="1600" i="1" dirty="0" smtClean="0"/>
              <a:t>)</a:t>
            </a:r>
          </a:p>
          <a:p>
            <a:endParaRPr lang="de-AT" sz="800" i="1" dirty="0" smtClean="0"/>
          </a:p>
          <a:p>
            <a:r>
              <a:rPr lang="de-AT" sz="1600" i="1" dirty="0" smtClean="0"/>
              <a:t>3.    </a:t>
            </a:r>
            <a:r>
              <a:rPr lang="de-AT" sz="1600" i="1" dirty="0" smtClean="0">
                <a:hlinkClick r:id="rId7"/>
              </a:rPr>
              <a:t>https://insert.schule.at/fileadmin/Insert/Unterrichtsmaterial/46</a:t>
            </a:r>
            <a:r>
              <a:rPr lang="de-AT" sz="1200" i="1" dirty="0" smtClean="0">
                <a:hlinkClick r:id="rId7"/>
              </a:rPr>
              <a:t>/BMASK16</a:t>
            </a:r>
            <a:r>
              <a:rPr lang="de-AT" sz="1600" i="1" dirty="0" smtClean="0">
                <a:hlinkClick r:id="rId7"/>
              </a:rPr>
              <a:t>_</a:t>
            </a:r>
            <a:r>
              <a:rPr lang="de-AT" dirty="0" smtClean="0">
                <a:hlinkClick r:id="rId7"/>
              </a:rPr>
              <a:t>Preise</a:t>
            </a:r>
            <a:r>
              <a:rPr lang="de-AT" sz="1600" i="1" dirty="0" smtClean="0">
                <a:hlinkClick r:id="rId7"/>
              </a:rPr>
              <a:t>.pdf</a:t>
            </a:r>
            <a:endParaRPr lang="de-AT" sz="1600" i="1" dirty="0" smtClean="0"/>
          </a:p>
          <a:p>
            <a:r>
              <a:rPr lang="de-AT" sz="1600" i="1" dirty="0" smtClean="0"/>
              <a:t>                                    </a:t>
            </a:r>
            <a:r>
              <a:rPr lang="de-AT" sz="1600" dirty="0" smtClean="0"/>
              <a:t>&gt;&gt;&gt;&gt; online S. 10/11    </a:t>
            </a:r>
            <a:r>
              <a:rPr lang="de-AT" sz="1600" i="1" dirty="0" smtClean="0"/>
              <a:t>(</a:t>
            </a:r>
            <a:r>
              <a:rPr lang="de-AT" sz="1600" b="1" i="1" dirty="0" smtClean="0"/>
              <a:t>Papier 158/159 &gt; L 161)</a:t>
            </a:r>
          </a:p>
          <a:p>
            <a:r>
              <a:rPr lang="de-AT" sz="1600" i="1" dirty="0" smtClean="0"/>
              <a:t>4.  </a:t>
            </a:r>
            <a:r>
              <a:rPr lang="de-AT" sz="1100" i="1" dirty="0" smtClean="0">
                <a:hlinkClick r:id="rId8"/>
              </a:rPr>
              <a:t>https://insert.schule.at/fileadmin/Insert/Unterrichtsmaterial/12/12_AK</a:t>
            </a:r>
            <a:r>
              <a:rPr lang="de-AT" sz="1600" i="1" dirty="0" smtClean="0">
                <a:hlinkClick r:id="rId8"/>
              </a:rPr>
              <a:t>_</a:t>
            </a:r>
            <a:r>
              <a:rPr lang="de-AT" dirty="0" smtClean="0">
                <a:hlinkClick r:id="rId8"/>
              </a:rPr>
              <a:t>KonsequenzenderBerufswahl</a:t>
            </a:r>
            <a:r>
              <a:rPr lang="de-AT" i="1" dirty="0" smtClean="0">
                <a:hlinkClick r:id="rId8"/>
              </a:rPr>
              <a:t>_</a:t>
            </a:r>
            <a:r>
              <a:rPr lang="de-AT" sz="1200" i="1" dirty="0" smtClean="0">
                <a:hlinkClick r:id="rId8"/>
              </a:rPr>
              <a:t>050722.pdf</a:t>
            </a:r>
            <a:endParaRPr lang="de-AT" sz="1200" i="1" dirty="0" smtClean="0"/>
          </a:p>
          <a:p>
            <a:r>
              <a:rPr lang="de-AT" sz="1600" i="1" dirty="0" smtClean="0"/>
              <a:t>                                    &gt;</a:t>
            </a:r>
            <a:r>
              <a:rPr lang="de-AT" sz="1600" dirty="0" smtClean="0"/>
              <a:t>&gt;&gt;  online  13 ff  </a:t>
            </a:r>
            <a:r>
              <a:rPr lang="de-AT" sz="1600" b="1" i="1" dirty="0" smtClean="0"/>
              <a:t>(Papier   181 ff  )</a:t>
            </a:r>
          </a:p>
          <a:p>
            <a:r>
              <a:rPr lang="de-AT" sz="1600" i="1" dirty="0" smtClean="0"/>
              <a:t>5. </a:t>
            </a:r>
            <a:r>
              <a:rPr lang="de-AT" sz="1200" i="1" dirty="0" smtClean="0">
                <a:hlinkClick r:id="rId9"/>
              </a:rPr>
              <a:t>https://insert.schule.at/fileadmin/Insert/Unterrichtsmaterial/25/25_AK</a:t>
            </a:r>
            <a:r>
              <a:rPr lang="de-AT" sz="1600" i="1" dirty="0" smtClean="0">
                <a:hlinkClick r:id="rId9"/>
              </a:rPr>
              <a:t>_</a:t>
            </a:r>
            <a:r>
              <a:rPr lang="de-AT" dirty="0" smtClean="0">
                <a:hlinkClick r:id="rId9"/>
              </a:rPr>
              <a:t>Arbeitswelt40_</a:t>
            </a:r>
            <a:r>
              <a:rPr lang="de-AT" sz="1200" i="1" dirty="0" smtClean="0">
                <a:hlinkClick r:id="rId9"/>
              </a:rPr>
              <a:t>ueberarbeitungMaerz2022.pdf</a:t>
            </a:r>
            <a:endParaRPr lang="de-AT" sz="1200" i="1" dirty="0" smtClean="0"/>
          </a:p>
          <a:p>
            <a:r>
              <a:rPr lang="de-AT" sz="1600" i="1" dirty="0" smtClean="0"/>
              <a:t>                                </a:t>
            </a:r>
            <a:r>
              <a:rPr lang="de-AT" sz="1600" dirty="0" smtClean="0"/>
              <a:t>&gt;&gt; online S 6   </a:t>
            </a:r>
            <a:r>
              <a:rPr lang="de-AT" sz="1600" b="1" dirty="0" smtClean="0"/>
              <a:t>(</a:t>
            </a:r>
            <a:r>
              <a:rPr lang="de-AT" sz="1600" b="1" i="1" dirty="0" smtClean="0"/>
              <a:t> Papier 276  </a:t>
            </a:r>
            <a:r>
              <a:rPr lang="de-AT" sz="1600" i="1" dirty="0" smtClean="0"/>
              <a:t>+ ad „lesen“ eine Möglichkeit S. 277 ff -279!</a:t>
            </a:r>
          </a:p>
          <a:p>
            <a:r>
              <a:rPr lang="de-AT" sz="1600" i="1" dirty="0" smtClean="0"/>
              <a:t>        TIPP </a:t>
            </a:r>
          </a:p>
          <a:p>
            <a:pPr marL="263525"/>
            <a:r>
              <a:rPr lang="de-AT" sz="1600" i="1" u="sng" dirty="0" smtClean="0">
                <a:hlinkClick r:id="rId10"/>
              </a:rPr>
              <a:t>https://www.wienerzeitung.at/nachrichten/wirtschaft/international/2183848-</a:t>
            </a:r>
            <a:r>
              <a:rPr lang="de-AT" sz="1600" b="1" i="1" u="sng" dirty="0" smtClean="0">
                <a:hlinkClick r:id="rId10"/>
              </a:rPr>
              <a:t>Die-Zukunft-des-Arbeitsmarkts</a:t>
            </a:r>
            <a:r>
              <a:rPr lang="de-AT" sz="1600" i="1" u="sng" dirty="0" smtClean="0">
                <a:hlinkClick r:id="rId10"/>
              </a:rPr>
              <a:t>.html</a:t>
            </a:r>
            <a:r>
              <a:rPr lang="de-AT" sz="1600" i="1" dirty="0" smtClean="0"/>
              <a:t>    </a:t>
            </a:r>
          </a:p>
          <a:p>
            <a:pPr marL="263525"/>
            <a:r>
              <a:rPr lang="de-AT" sz="1600" i="1" dirty="0" smtClean="0"/>
              <a:t>bzw   </a:t>
            </a:r>
            <a:r>
              <a:rPr lang="de-AT" sz="1600" i="1" u="sng" dirty="0" smtClean="0">
                <a:hlinkClick r:id="rId11"/>
              </a:rPr>
              <a:t>https://www.diepresse.com/6271796/</a:t>
            </a:r>
            <a:r>
              <a:rPr lang="de-AT" sz="1600" b="1" i="1" u="sng" dirty="0" smtClean="0">
                <a:hlinkClick r:id="rId11"/>
              </a:rPr>
              <a:t>welche-jobs-durch-die-ki-revolution-bedroht-werden</a:t>
            </a:r>
            <a:r>
              <a:rPr lang="de-AT" sz="1600" i="1" dirty="0" smtClean="0"/>
              <a:t> </a:t>
            </a:r>
          </a:p>
        </p:txBody>
      </p:sp>
      <p:sp>
        <p:nvSpPr>
          <p:cNvPr id="8" name="Ovale Legende 7"/>
          <p:cNvSpPr/>
          <p:nvPr/>
        </p:nvSpPr>
        <p:spPr>
          <a:xfrm>
            <a:off x="1331640" y="1412776"/>
            <a:ext cx="2592288" cy="792088"/>
          </a:xfrm>
          <a:prstGeom prst="wedgeEllipseCallout">
            <a:avLst>
              <a:gd name="adj1" fmla="val -63355"/>
              <a:gd name="adj2" fmla="val -923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259632" y="14847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Welche Elemente &amp; </a:t>
            </a:r>
          </a:p>
          <a:p>
            <a:pPr algn="ctr"/>
            <a:r>
              <a:rPr lang="de-AT" dirty="0" smtClean="0"/>
              <a:t>Funktion sehen sie ?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13407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Ergänzungen, Adaptierung?</a:t>
            </a:r>
          </a:p>
          <a:p>
            <a:r>
              <a:rPr lang="de-AT" dirty="0" smtClean="0"/>
              <a:t>Was fiele ihnen dazu ein ?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lkenförmige Legende 11"/>
          <p:cNvSpPr/>
          <p:nvPr/>
        </p:nvSpPr>
        <p:spPr>
          <a:xfrm>
            <a:off x="5364088" y="1268760"/>
            <a:ext cx="3240360" cy="792088"/>
          </a:xfrm>
          <a:prstGeom prst="cloudCallout">
            <a:avLst>
              <a:gd name="adj1" fmla="val -97455"/>
              <a:gd name="adj2" fmla="val -21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27584" y="26064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B e i s p i e l e   zu Arbeitsblättern  </a:t>
            </a:r>
            <a:r>
              <a:rPr lang="de-AT" sz="2000" dirty="0" smtClean="0"/>
              <a:t>-  zu </a:t>
            </a:r>
            <a:r>
              <a:rPr lang="de-AT" sz="2000" dirty="0" err="1" smtClean="0"/>
              <a:t>Geo</a:t>
            </a:r>
            <a:r>
              <a:rPr lang="de-AT" sz="2000" dirty="0" smtClean="0"/>
              <a:t> diesmal                Fortsetzung</a:t>
            </a:r>
            <a:endParaRPr lang="de-AT" dirty="0" smtClean="0"/>
          </a:p>
        </p:txBody>
      </p:sp>
      <p:sp>
        <p:nvSpPr>
          <p:cNvPr id="8" name="Ovale Legende 7"/>
          <p:cNvSpPr/>
          <p:nvPr/>
        </p:nvSpPr>
        <p:spPr>
          <a:xfrm>
            <a:off x="1331640" y="1412776"/>
            <a:ext cx="2592288" cy="792088"/>
          </a:xfrm>
          <a:prstGeom prst="wedgeEllipseCallout">
            <a:avLst>
              <a:gd name="adj1" fmla="val -63355"/>
              <a:gd name="adj2" fmla="val -923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259632" y="14847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Welche Elemente &amp; </a:t>
            </a:r>
          </a:p>
          <a:p>
            <a:pPr algn="ctr"/>
            <a:r>
              <a:rPr lang="de-AT" dirty="0" smtClean="0"/>
              <a:t>Funktion sehen sie ?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652120" y="13407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Ergänzungen, Adaptierung?</a:t>
            </a:r>
          </a:p>
          <a:p>
            <a:r>
              <a:rPr lang="de-AT" dirty="0" smtClean="0"/>
              <a:t>Was fiele ihnen dazu ein ?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2276872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Arbeitsblatt   1. </a:t>
            </a:r>
            <a:r>
              <a:rPr lang="de-AT" sz="1600" dirty="0" err="1" smtClean="0"/>
              <a:t>Kl</a:t>
            </a:r>
            <a:r>
              <a:rPr lang="de-AT" sz="1600" dirty="0" smtClean="0"/>
              <a:t>  </a:t>
            </a:r>
            <a:r>
              <a:rPr lang="de-AT" dirty="0" smtClean="0"/>
              <a:t> </a:t>
            </a:r>
          </a:p>
          <a:p>
            <a:r>
              <a:rPr lang="de-AT" sz="1600" dirty="0" smtClean="0">
                <a:hlinkClick r:id="rId4"/>
              </a:rPr>
              <a:t>https://fachportal.ph-noe.ac.at/fileadmin/gwk/BestPractice</a:t>
            </a:r>
            <a:r>
              <a:rPr lang="de-AT" sz="1600" b="1" dirty="0" smtClean="0">
                <a:hlinkClick r:id="rId4"/>
              </a:rPr>
              <a:t>/</a:t>
            </a:r>
            <a:r>
              <a:rPr lang="de-AT" b="1" dirty="0" smtClean="0">
                <a:hlinkClick r:id="rId4"/>
              </a:rPr>
              <a:t>Kennst_du_die_Staedte</a:t>
            </a:r>
            <a:r>
              <a:rPr lang="de-AT" dirty="0" smtClean="0">
                <a:hlinkClick r:id="rId4"/>
              </a:rPr>
              <a:t>.doc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83568" y="292494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5"/>
              </a:rPr>
              <a:t>https://fachportal.ph-noe.ac.at/fileadmin/gwk/BestPractice/</a:t>
            </a:r>
            <a:r>
              <a:rPr lang="de-AT" b="1" dirty="0" smtClean="0">
                <a:hlinkClick r:id="rId5"/>
              </a:rPr>
              <a:t>orientalische_Stad</a:t>
            </a:r>
            <a:r>
              <a:rPr lang="de-AT" dirty="0" smtClean="0">
                <a:hlinkClick r:id="rId5"/>
              </a:rPr>
              <a:t>t.JPG</a:t>
            </a:r>
            <a:endParaRPr lang="de-AT" dirty="0" smtClean="0"/>
          </a:p>
          <a:p>
            <a:r>
              <a:rPr lang="de-AT" sz="1100" dirty="0" smtClean="0">
                <a:hlinkClick r:id="rId6"/>
              </a:rPr>
              <a:t>https://homepage.univie.ac.at/Christian.Sitte/FD/PSsozialformen&amp;medien03/Arbeitsblatt/</a:t>
            </a:r>
            <a:r>
              <a:rPr lang="de-AT" dirty="0" smtClean="0">
                <a:hlinkClick r:id="rId6"/>
              </a:rPr>
              <a:t>AB</a:t>
            </a:r>
            <a:r>
              <a:rPr lang="de-AT" b="1" dirty="0" smtClean="0">
                <a:hlinkClick r:id="rId6"/>
              </a:rPr>
              <a:t>bergbauerngebiet_Freizeitarena.</a:t>
            </a:r>
            <a:r>
              <a:rPr lang="de-AT" dirty="0" smtClean="0">
                <a:hlinkClick r:id="rId6"/>
              </a:rPr>
              <a:t>pdf</a:t>
            </a:r>
            <a:r>
              <a:rPr lang="de-AT" dirty="0" smtClean="0"/>
              <a:t> -  =</a:t>
            </a:r>
            <a:r>
              <a:rPr lang="de-AT" sz="1600" dirty="0" smtClean="0"/>
              <a:t> ähnlich für 3. </a:t>
            </a:r>
            <a:r>
              <a:rPr lang="de-AT" sz="1600" dirty="0" err="1" smtClean="0"/>
              <a:t>Kl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467544" y="378904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>
                <a:hlinkClick r:id="rId7"/>
              </a:rPr>
              <a:t>https://fachportal.ph-noe.ac.at/fileadmin/gwk/BestPractice/</a:t>
            </a:r>
            <a:r>
              <a:rPr lang="de-AT" dirty="0" smtClean="0">
                <a:hlinkClick r:id="rId7"/>
              </a:rPr>
              <a:t>AB_Teil_</a:t>
            </a:r>
            <a:r>
              <a:rPr lang="de-AT" b="1" dirty="0" smtClean="0">
                <a:hlinkClick r:id="rId7"/>
              </a:rPr>
              <a:t>Lkw_Europa_2_kl</a:t>
            </a:r>
            <a:r>
              <a:rPr lang="de-AT" dirty="0" smtClean="0">
                <a:hlinkClick r:id="rId7"/>
              </a:rPr>
              <a:t>.pdf</a:t>
            </a:r>
            <a:endParaRPr lang="de-AT" dirty="0" smtClean="0"/>
          </a:p>
          <a:p>
            <a:r>
              <a:rPr lang="de-AT" sz="1200" dirty="0" smtClean="0">
                <a:hlinkClick r:id="rId8"/>
              </a:rPr>
              <a:t>http://web.archive.org/web/20070316153641/http:/www.westermann.at/downloads/geographie_und_wirtschaftskunde/</a:t>
            </a:r>
            <a:r>
              <a:rPr lang="de-AT" dirty="0" smtClean="0">
                <a:hlinkClick r:id="rId8"/>
              </a:rPr>
              <a:t>Standortfaktoren_WW_DL.pdf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539552" y="573325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hlinkClick r:id="rId9"/>
              </a:rPr>
              <a:t>https://homepage.univie.ac.at/Christian.Sitte/FD/PSsozialformen&amp;medien03</a:t>
            </a:r>
            <a:r>
              <a:rPr lang="de-AT" dirty="0" smtClean="0">
                <a:hlinkClick r:id="rId9"/>
              </a:rPr>
              <a:t>/Arbeitsblatt/</a:t>
            </a:r>
            <a:r>
              <a:rPr lang="de-AT" b="1" dirty="0" smtClean="0">
                <a:hlinkClick r:id="rId9"/>
              </a:rPr>
              <a:t>ABfjord.</a:t>
            </a:r>
            <a:r>
              <a:rPr lang="de-AT" dirty="0" smtClean="0">
                <a:hlinkClick r:id="rId9"/>
              </a:rPr>
              <a:t>GIF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755576" y="508518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755576" y="4653137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hlinkClick r:id="rId10"/>
              </a:rPr>
              <a:t>https://homepage.univie.ac.at/Christian.Sitte/FD/PSsozialformen&amp;medien03/Arbeitsblatt/</a:t>
            </a:r>
            <a:r>
              <a:rPr lang="de-AT" b="1" dirty="0" smtClean="0">
                <a:hlinkClick r:id="rId10"/>
              </a:rPr>
              <a:t>wegdesoels.</a:t>
            </a:r>
            <a:r>
              <a:rPr lang="de-AT" dirty="0" smtClean="0">
                <a:hlinkClick r:id="rId10"/>
              </a:rPr>
              <a:t>gif</a:t>
            </a:r>
            <a:r>
              <a:rPr lang="de-AT" dirty="0" smtClean="0"/>
              <a:t>    &gt;&gt;&gt; </a:t>
            </a:r>
            <a:r>
              <a:rPr lang="de-AT" sz="1600" dirty="0" smtClean="0"/>
              <a:t>und in ähnlicher Methode :</a:t>
            </a:r>
          </a:p>
          <a:p>
            <a:r>
              <a:rPr lang="de-AT" sz="1600" dirty="0" smtClean="0">
                <a:hlinkClick r:id="rId11"/>
              </a:rPr>
              <a:t>http://web.archive.org/web/20060323191833/http:/www.praxisgeographie.de/unterricht/downloads/pdf/hamburg.pdf</a:t>
            </a:r>
            <a:r>
              <a:rPr lang="de-AT" sz="1600" dirty="0" smtClean="0"/>
              <a:t> </a:t>
            </a:r>
            <a:r>
              <a:rPr lang="de-AT" sz="1600" b="1" dirty="0" smtClean="0"/>
              <a:t>Hafen </a:t>
            </a:r>
            <a:endParaRPr lang="de-A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90872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Einige </a:t>
            </a:r>
            <a:r>
              <a:rPr lang="de-AT" dirty="0" err="1" smtClean="0"/>
              <a:t>Arbeitsblatvariationen</a:t>
            </a:r>
            <a:endParaRPr lang="de-AT" dirty="0" smtClean="0"/>
          </a:p>
          <a:p>
            <a:r>
              <a:rPr lang="de-AT" dirty="0" smtClean="0"/>
              <a:t>die in</a:t>
            </a:r>
          </a:p>
          <a:p>
            <a:r>
              <a:rPr lang="de-AT" b="1" dirty="0" smtClean="0"/>
              <a:t>Unterrichtssequenzen eingebunden </a:t>
            </a:r>
            <a:r>
              <a:rPr lang="de-AT" dirty="0" smtClean="0"/>
              <a:t>sind </a:t>
            </a:r>
          </a:p>
          <a:p>
            <a:r>
              <a:rPr lang="de-AT" dirty="0" smtClean="0"/>
              <a:t> (über deren andere Methodenzugänge wir noch reden werden)</a:t>
            </a:r>
          </a:p>
          <a:p>
            <a:r>
              <a:rPr lang="de-AT" dirty="0" smtClean="0"/>
              <a:t>finden sie auch hier</a:t>
            </a:r>
          </a:p>
          <a:p>
            <a:r>
              <a:rPr lang="de-AT" dirty="0" smtClean="0">
                <a:hlinkClick r:id="rId4"/>
              </a:rPr>
              <a:t>https://fachportal.ph-noe.ac.at/gwk/best-practice/unterrichtsbeispiele</a:t>
            </a:r>
            <a:r>
              <a:rPr lang="de-AT" dirty="0" smtClean="0"/>
              <a:t>  &gt;</a:t>
            </a:r>
          </a:p>
          <a:p>
            <a:endParaRPr lang="de-AT" dirty="0" smtClean="0"/>
          </a:p>
          <a:p>
            <a:r>
              <a:rPr lang="de-AT" dirty="0" err="1" smtClean="0"/>
              <a:t>zB</a:t>
            </a:r>
            <a:r>
              <a:rPr lang="de-AT" dirty="0" smtClean="0"/>
              <a:t>   „Reisbauer </a:t>
            </a:r>
            <a:r>
              <a:rPr lang="de-AT" smtClean="0"/>
              <a:t>– dort </a:t>
            </a:r>
            <a:r>
              <a:rPr lang="de-AT" dirty="0" err="1" smtClean="0"/>
              <a:t>Ablatt</a:t>
            </a:r>
            <a:r>
              <a:rPr lang="de-AT" dirty="0" smtClean="0"/>
              <a:t> „Monsun“  &gt;&gt;&gt;</a:t>
            </a:r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620689"/>
            <a:ext cx="81369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Zusammengefaßt</a:t>
            </a:r>
            <a:r>
              <a:rPr lang="de-AT" dirty="0" smtClean="0"/>
              <a:t> zum „Wie gestalten“:   </a:t>
            </a:r>
          </a:p>
          <a:p>
            <a:endParaRPr lang="de-AT" dirty="0" smtClean="0"/>
          </a:p>
          <a:p>
            <a:r>
              <a:rPr lang="de-AT" b="1" dirty="0" smtClean="0"/>
              <a:t>Arbeitsblätter      sollen nicht nur Text  enthalten </a:t>
            </a:r>
          </a:p>
          <a:p>
            <a:r>
              <a:rPr lang="de-AT" sz="1000" dirty="0" smtClean="0"/>
              <a:t>                </a:t>
            </a:r>
          </a:p>
          <a:p>
            <a:r>
              <a:rPr lang="de-AT" dirty="0" smtClean="0"/>
              <a:t>                               L e </a:t>
            </a:r>
            <a:r>
              <a:rPr lang="de-AT" dirty="0" err="1" smtClean="0"/>
              <a:t>e</a:t>
            </a:r>
            <a:r>
              <a:rPr lang="de-AT" dirty="0" smtClean="0"/>
              <a:t> r z e i l e n ?      Wenige und nur dort wo nötig</a:t>
            </a:r>
          </a:p>
          <a:p>
            <a:r>
              <a:rPr lang="de-AT" dirty="0" smtClean="0"/>
              <a:t>                                                             man kann auch (</a:t>
            </a:r>
            <a:r>
              <a:rPr lang="de-AT" dirty="0" err="1" smtClean="0"/>
              <a:t>Copierkosten</a:t>
            </a:r>
            <a:r>
              <a:rPr lang="de-AT" dirty="0" smtClean="0"/>
              <a:t> !) </a:t>
            </a:r>
          </a:p>
          <a:p>
            <a:r>
              <a:rPr lang="de-AT" dirty="0" smtClean="0"/>
              <a:t>                               </a:t>
            </a:r>
            <a:r>
              <a:rPr lang="de-AT" i="1" dirty="0" smtClean="0"/>
              <a:t>am AB mit Nummern versehene Blöcke im Schülerheft</a:t>
            </a:r>
          </a:p>
          <a:p>
            <a:r>
              <a:rPr lang="de-AT" i="1" dirty="0" smtClean="0"/>
              <a:t>                                                                                         ausarbeiten lassen</a:t>
            </a:r>
          </a:p>
          <a:p>
            <a:r>
              <a:rPr lang="de-AT" dirty="0" smtClean="0"/>
              <a:t>                  anders ist das bei Elementen, wo direkt auf der Graphik gearbeitet wird</a:t>
            </a:r>
          </a:p>
          <a:p>
            <a:endParaRPr lang="de-AT" dirty="0" smtClean="0"/>
          </a:p>
          <a:p>
            <a:r>
              <a:rPr lang="de-AT" dirty="0" smtClean="0"/>
              <a:t>                  VIDEOS, </a:t>
            </a:r>
            <a:r>
              <a:rPr lang="de-AT" dirty="0" err="1" smtClean="0"/>
              <a:t>ev</a:t>
            </a:r>
            <a:r>
              <a:rPr lang="de-AT" dirty="0" smtClean="0"/>
              <a:t> auch Bilder, Webseiten sollten mit   </a:t>
            </a:r>
            <a:r>
              <a:rPr lang="de-AT" b="1" dirty="0" smtClean="0"/>
              <a:t>QR Codes </a:t>
            </a:r>
            <a:r>
              <a:rPr lang="de-AT" dirty="0" smtClean="0"/>
              <a:t>angehängt sein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83568" y="39330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Sie können auf einer </a:t>
            </a:r>
            <a:r>
              <a:rPr lang="de-AT" b="1" dirty="0" smtClean="0"/>
              <a:t>Klassenwebseite</a:t>
            </a:r>
            <a:r>
              <a:rPr lang="de-AT" dirty="0" smtClean="0"/>
              <a:t> diese auch  online stellen</a:t>
            </a:r>
          </a:p>
          <a:p>
            <a:r>
              <a:rPr lang="de-AT" dirty="0" smtClean="0"/>
              <a:t>Sollten sie eine solche nicht für die Klasse haben</a:t>
            </a:r>
          </a:p>
          <a:p>
            <a:endParaRPr lang="de-AT" dirty="0" smtClean="0"/>
          </a:p>
          <a:p>
            <a:r>
              <a:rPr lang="de-AT" dirty="0" smtClean="0"/>
              <a:t>TIPP : machen sie ein GEMEINSAMES </a:t>
            </a:r>
            <a:r>
              <a:rPr lang="de-AT" dirty="0" err="1" smtClean="0"/>
              <a:t>mailPOSTFACH</a:t>
            </a:r>
            <a:r>
              <a:rPr lang="de-AT" dirty="0" smtClean="0"/>
              <a:t>, </a:t>
            </a:r>
          </a:p>
          <a:p>
            <a:r>
              <a:rPr lang="de-AT" dirty="0" smtClean="0"/>
              <a:t>           gem. PW (wenn </a:t>
            </a:r>
            <a:r>
              <a:rPr lang="de-AT" dirty="0" err="1" smtClean="0"/>
              <a:t>Unfung</a:t>
            </a:r>
            <a:r>
              <a:rPr lang="de-AT" dirty="0" smtClean="0"/>
              <a:t> passiert – können sie es ändern)</a:t>
            </a:r>
          </a:p>
          <a:p>
            <a:r>
              <a:rPr lang="de-AT" dirty="0" smtClean="0"/>
              <a:t>      &gt;</a:t>
            </a:r>
            <a:r>
              <a:rPr lang="de-AT" i="1" dirty="0" smtClean="0"/>
              <a:t>&gt;&gt;   man kann </a:t>
            </a:r>
            <a:r>
              <a:rPr lang="de-AT" i="1" dirty="0" err="1" smtClean="0"/>
              <a:t>mail</a:t>
            </a:r>
            <a:r>
              <a:rPr lang="de-AT" i="1" dirty="0" smtClean="0"/>
              <a:t> sich ja selber auch schicken....</a:t>
            </a:r>
          </a:p>
          <a:p>
            <a:r>
              <a:rPr lang="de-AT" dirty="0" smtClean="0"/>
              <a:t>           dort dann </a:t>
            </a:r>
            <a:r>
              <a:rPr lang="de-AT" dirty="0" err="1" smtClean="0"/>
              <a:t>ORDNERstrukturierung</a:t>
            </a:r>
            <a:r>
              <a:rPr lang="de-AT" dirty="0" smtClean="0"/>
              <a:t>  - </a:t>
            </a:r>
            <a:r>
              <a:rPr lang="de-AT" dirty="0" err="1" smtClean="0"/>
              <a:t>ev</a:t>
            </a:r>
            <a:r>
              <a:rPr lang="de-AT" dirty="0" smtClean="0"/>
              <a:t> </a:t>
            </a:r>
            <a:r>
              <a:rPr lang="de-AT" dirty="0" err="1" smtClean="0"/>
              <a:t>SuS</a:t>
            </a:r>
            <a:r>
              <a:rPr lang="de-AT" dirty="0" smtClean="0"/>
              <a:t> auch bei Arbeiten/Abgaben</a:t>
            </a: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7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71287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979712" y="5229200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Aus :    http://www.uni-koeln.de/hf/konstrukt/didaktik/mindmapp/frameset_mindmapp.html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40466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...und was dahinter steht als Theorie....</a:t>
            </a:r>
            <a:endParaRPr lang="de-AT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11560" y="4046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332656"/>
            <a:ext cx="421211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43862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51520" y="566124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Dazu erläuternd</a:t>
            </a:r>
            <a:r>
              <a:rPr lang="de-AT" dirty="0" smtClean="0"/>
              <a:t>    </a:t>
            </a:r>
            <a:r>
              <a:rPr lang="de-AT" dirty="0" smtClean="0">
                <a:hlinkClick r:id="rId6"/>
              </a:rPr>
              <a:t>https://www.lernen-heute.de/</a:t>
            </a:r>
            <a:r>
              <a:rPr lang="de-AT" b="1" dirty="0" smtClean="0">
                <a:hlinkClick r:id="rId6"/>
              </a:rPr>
              <a:t>mindmapping_gesetze</a:t>
            </a:r>
            <a:r>
              <a:rPr lang="de-AT" dirty="0" smtClean="0">
                <a:hlinkClick r:id="rId6"/>
              </a:rPr>
              <a:t>.html</a:t>
            </a:r>
            <a:r>
              <a:rPr lang="de-AT" dirty="0" smtClean="0"/>
              <a:t>   &gt;&gt;&gt;&gt;</a:t>
            </a: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83568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...oder nochmals in einer anderen Form ....                               </a:t>
            </a:r>
            <a:r>
              <a:rPr lang="de-AT" i="1" dirty="0" smtClean="0"/>
              <a:t>+ VIDEO</a:t>
            </a:r>
            <a:endParaRPr lang="de-AT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20688"/>
            <a:ext cx="1296144" cy="122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7092280" y="184482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+ </a:t>
            </a:r>
            <a:r>
              <a:rPr lang="de-AT" i="1" dirty="0" smtClean="0"/>
              <a:t>eine Anleitung</a:t>
            </a:r>
            <a:endParaRPr lang="de-AT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5301208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                                 +  hier ein PDF  zum downloaden (mit/zur digitalen Erweiterungen &gt;&gt; </a:t>
            </a:r>
          </a:p>
          <a:p>
            <a:r>
              <a:rPr lang="de-AT" dirty="0" smtClean="0">
                <a:hlinkClick r:id="rId6"/>
              </a:rPr>
              <a:t>                                   &gt;&gt; https://www.umwelt-im-unterricht.de/medien/dateien/mindmaps</a:t>
            </a:r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40466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 smtClean="0"/>
              <a:t>Mindmaps</a:t>
            </a:r>
            <a:r>
              <a:rPr lang="de-AT" sz="2000" b="1" dirty="0" smtClean="0"/>
              <a:t>  werden verwendet......für.....</a:t>
            </a:r>
            <a:endParaRPr lang="de-AT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836712"/>
            <a:ext cx="838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Ein Thema / Kapitel   </a:t>
            </a:r>
            <a:r>
              <a:rPr lang="de-AT" b="1" dirty="0" smtClean="0"/>
              <a:t>synoptisch zu  v i s u a l i s i e r e n .... zu   s t r u k t u r i e r e n</a:t>
            </a:r>
          </a:p>
          <a:p>
            <a:r>
              <a:rPr lang="de-AT" dirty="0" smtClean="0"/>
              <a:t>                   Vorteil gegenüber einer Textvariante:</a:t>
            </a:r>
          </a:p>
          <a:p>
            <a:r>
              <a:rPr lang="de-AT" dirty="0" smtClean="0"/>
              <a:t>                 - kürzer – vereinfacht</a:t>
            </a:r>
          </a:p>
          <a:p>
            <a:r>
              <a:rPr lang="de-AT" dirty="0" smtClean="0"/>
              <a:t>                 - alle Items (und Zusammenhänge) auf einem Blick strukturiert </a:t>
            </a:r>
          </a:p>
          <a:p>
            <a:r>
              <a:rPr lang="de-AT" dirty="0" smtClean="0"/>
              <a:t>                                                    </a:t>
            </a:r>
            <a:r>
              <a:rPr lang="de-AT" i="1" dirty="0" smtClean="0"/>
              <a:t>etwa Kapitelzusammenfassung – </a:t>
            </a:r>
            <a:r>
              <a:rPr lang="de-AT" i="1" dirty="0" err="1" smtClean="0"/>
              <a:t>ev</a:t>
            </a:r>
            <a:r>
              <a:rPr lang="de-AT" i="1" dirty="0" smtClean="0"/>
              <a:t> halbfertig u ergänzen</a:t>
            </a:r>
            <a:endParaRPr lang="de-AT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2348880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i="1" dirty="0" smtClean="0">
                <a:solidFill>
                  <a:srgbClr val="FF0000"/>
                </a:solidFill>
              </a:rPr>
              <a:t>T i p </a:t>
            </a:r>
            <a:r>
              <a:rPr lang="de-AT" b="1" i="1" dirty="0" err="1" smtClean="0">
                <a:solidFill>
                  <a:srgbClr val="FF0000"/>
                </a:solidFill>
              </a:rPr>
              <a:t>p</a:t>
            </a:r>
            <a:r>
              <a:rPr lang="de-AT" b="1" i="1" dirty="0" smtClean="0">
                <a:solidFill>
                  <a:srgbClr val="FF0000"/>
                </a:solidFill>
              </a:rPr>
              <a:t> : </a:t>
            </a:r>
            <a:r>
              <a:rPr lang="de-AT" i="1" dirty="0" smtClean="0"/>
              <a:t>beginnen sie das einzuführen bei einer Buchdoppelseite (Kapitel):</a:t>
            </a:r>
          </a:p>
          <a:p>
            <a:r>
              <a:rPr lang="de-AT" i="1" dirty="0" smtClean="0"/>
              <a:t>              Vorteil:  die </a:t>
            </a:r>
            <a:r>
              <a:rPr lang="de-AT" i="1" dirty="0" err="1" smtClean="0"/>
              <a:t>SuS</a:t>
            </a:r>
            <a:r>
              <a:rPr lang="de-AT" i="1" dirty="0" smtClean="0"/>
              <a:t>  haben dann die </a:t>
            </a:r>
            <a:r>
              <a:rPr lang="de-AT" i="1" dirty="0" err="1" smtClean="0"/>
              <a:t>Mindmap</a:t>
            </a:r>
            <a:r>
              <a:rPr lang="de-AT" i="1" dirty="0" smtClean="0"/>
              <a:t> erarbeitet  im Heft</a:t>
            </a:r>
          </a:p>
          <a:p>
            <a:r>
              <a:rPr lang="de-AT" i="1" dirty="0" smtClean="0"/>
              <a:t>                            UND  können dann bei Unklarheiten ebenda nachlesen (ergänzen?)</a:t>
            </a:r>
            <a:endParaRPr lang="de-AT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827584" y="3284983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Wofür außer für diese Ertragssicherung noch?</a:t>
            </a:r>
            <a:r>
              <a:rPr lang="de-AT" dirty="0" smtClean="0"/>
              <a:t>            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501317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u n d  ev. für eine mündliche Prüfung / Wiederholung:                </a:t>
            </a:r>
            <a:r>
              <a:rPr lang="de-AT" i="1" dirty="0" smtClean="0"/>
              <a:t>bzw </a:t>
            </a:r>
            <a:r>
              <a:rPr lang="de-AT" i="1" dirty="0" err="1" smtClean="0"/>
              <a:t>SuS</a:t>
            </a:r>
            <a:r>
              <a:rPr lang="de-AT" i="1" dirty="0" smtClean="0"/>
              <a:t> für Referat ?</a:t>
            </a:r>
          </a:p>
          <a:p>
            <a:r>
              <a:rPr lang="de-AT" dirty="0" smtClean="0"/>
              <a:t>           d.h. „aus (einem?) MM-</a:t>
            </a:r>
            <a:r>
              <a:rPr lang="de-AT" dirty="0" err="1" smtClean="0"/>
              <a:t>Hauptast</a:t>
            </a:r>
            <a:r>
              <a:rPr lang="de-AT" dirty="0" smtClean="0"/>
              <a:t> diese </a:t>
            </a:r>
            <a:r>
              <a:rPr lang="de-AT" b="1" dirty="0" smtClean="0"/>
              <a:t>synoptische</a:t>
            </a:r>
            <a:r>
              <a:rPr lang="de-AT" dirty="0" smtClean="0"/>
              <a:t> Darstellung </a:t>
            </a:r>
          </a:p>
          <a:p>
            <a:r>
              <a:rPr lang="de-AT" dirty="0" smtClean="0"/>
              <a:t>                                                           in eine </a:t>
            </a:r>
            <a:r>
              <a:rPr lang="de-AT" b="1" dirty="0" smtClean="0"/>
              <a:t>analoge </a:t>
            </a:r>
            <a:r>
              <a:rPr lang="de-AT" dirty="0" smtClean="0"/>
              <a:t>( = Erzählung/Vergleich/Erläuterung</a:t>
            </a:r>
          </a:p>
          <a:p>
            <a:r>
              <a:rPr lang="de-AT" dirty="0" smtClean="0"/>
              <a:t>                                                           in </a:t>
            </a:r>
            <a:r>
              <a:rPr lang="de-AT" dirty="0" err="1" smtClean="0"/>
              <a:t>Satzform</a:t>
            </a:r>
            <a:r>
              <a:rPr lang="de-AT" dirty="0" smtClean="0"/>
              <a:t> wieder umlegen....“ ...erläutern ...?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755576" y="3573016"/>
            <a:ext cx="838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            - Brainstorming</a:t>
            </a:r>
          </a:p>
          <a:p>
            <a:r>
              <a:rPr lang="de-AT" dirty="0" smtClean="0"/>
              <a:t>            - Planung („was brauche ich/wir, wenn .....“</a:t>
            </a:r>
          </a:p>
          <a:p>
            <a:r>
              <a:rPr lang="de-AT" dirty="0" smtClean="0"/>
              <a:t>            - </a:t>
            </a:r>
            <a:r>
              <a:rPr lang="de-AT" b="1" dirty="0" smtClean="0"/>
              <a:t>nach einem VIDEO </a:t>
            </a:r>
            <a:r>
              <a:rPr lang="de-AT" dirty="0" smtClean="0"/>
              <a:t>/Audio   (</a:t>
            </a:r>
            <a:r>
              <a:rPr lang="de-AT" dirty="0" err="1" smtClean="0"/>
              <a:t>ev</a:t>
            </a:r>
            <a:r>
              <a:rPr lang="de-AT" dirty="0" smtClean="0"/>
              <a:t> mit vorgegebenen  Hauptästen)</a:t>
            </a:r>
          </a:p>
          <a:p>
            <a:r>
              <a:rPr lang="de-AT" dirty="0" smtClean="0"/>
              <a:t>            - Ergebnissicherung aus WWW-Seiten</a:t>
            </a:r>
            <a:r>
              <a:rPr lang="de-AT" sz="1400" dirty="0" smtClean="0"/>
              <a:t> (die ja auch hypertextförmig u, nicht analog sind)</a:t>
            </a:r>
          </a:p>
          <a:p>
            <a:r>
              <a:rPr lang="de-AT" dirty="0" smtClean="0"/>
              <a:t>            - einzelne Äste  als Ergebnissicherung von arbeitsteiliger Gruppenarbeit </a:t>
            </a:r>
            <a:r>
              <a:rPr lang="de-AT" b="1" dirty="0" smtClean="0"/>
              <a:t>(Plakat)</a:t>
            </a:r>
            <a:endParaRPr lang="de-A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MMap_gs_mit_offenen_Bereic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686" y="0"/>
            <a:ext cx="581470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0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3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332656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 r b e i t s p h a s e</a:t>
            </a:r>
            <a:endParaRPr lang="de-AT" dirty="0" smtClean="0"/>
          </a:p>
          <a:p>
            <a:r>
              <a:rPr lang="de-AT" sz="1600" i="1" dirty="0" smtClean="0"/>
              <a:t>Siehe </a:t>
            </a:r>
            <a:r>
              <a:rPr lang="de-AT" sz="1600" i="1" dirty="0" err="1" smtClean="0"/>
              <a:t>Moodle</a:t>
            </a:r>
            <a:r>
              <a:rPr lang="de-AT" sz="1600" i="1" dirty="0" smtClean="0"/>
              <a:t>  Teil </a:t>
            </a:r>
            <a:r>
              <a:rPr lang="de-AT" sz="1600" dirty="0" smtClean="0"/>
              <a:t>1     </a:t>
            </a:r>
          </a:p>
          <a:p>
            <a:r>
              <a:rPr lang="de-AT" sz="1600" dirty="0" smtClean="0"/>
              <a:t>mit Beispielen  auch dort.... </a:t>
            </a:r>
            <a:r>
              <a:rPr lang="de-AT" sz="1600" smtClean="0"/>
              <a:t>+ in SB...</a:t>
            </a:r>
            <a:endParaRPr lang="de-AT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19675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Dazu      auch eine </a:t>
            </a:r>
            <a:r>
              <a:rPr lang="de-AT" b="1" i="1" dirty="0" smtClean="0"/>
              <a:t>ONLINEANWENDUNG &gt;&gt;</a:t>
            </a:r>
          </a:p>
          <a:p>
            <a:endParaRPr lang="de-A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28575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2809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492897"/>
            <a:ext cx="28098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284984"/>
            <a:ext cx="2790825" cy="28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6156176" y="386104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k</a:t>
            </a:r>
            <a:r>
              <a:rPr lang="de-AT" i="1" dirty="0" smtClean="0"/>
              <a:t>ostenlose Onlineanwendung</a:t>
            </a:r>
          </a:p>
          <a:p>
            <a:r>
              <a:rPr lang="de-AT" i="1" dirty="0" smtClean="0"/>
              <a:t>Via </a:t>
            </a:r>
          </a:p>
          <a:p>
            <a:r>
              <a:rPr lang="de-AT" b="1" i="1" dirty="0" smtClean="0">
                <a:solidFill>
                  <a:srgbClr val="7030A0"/>
                </a:solidFill>
                <a:hlinkClick r:id="rId9"/>
              </a:rPr>
              <a:t>https://kits.blog/tools/</a:t>
            </a:r>
            <a:endParaRPr lang="de-AT" b="1" i="1" dirty="0" smtClean="0">
              <a:solidFill>
                <a:srgbClr val="7030A0"/>
              </a:solidFill>
            </a:endParaRP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620713"/>
            <a:ext cx="8964488" cy="1800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b="1" dirty="0" smtClean="0">
                <a:solidFill>
                  <a:schemeClr val="tx1"/>
                </a:solidFill>
              </a:rPr>
              <a:t>  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9792" y="6237312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hlinkClick r:id="rId2"/>
              </a:rPr>
              <a:t>   https://fachportal.ph-noe.ac.at/gwk/</a:t>
            </a:r>
            <a:r>
              <a:rPr lang="de-AT" sz="1400" i="1" dirty="0" smtClean="0"/>
              <a:t>                                                 </a:t>
            </a:r>
            <a:r>
              <a:rPr lang="de-AT" sz="1400" i="1" dirty="0" err="1" smtClean="0"/>
              <a:t>Ch</a:t>
            </a:r>
            <a:r>
              <a:rPr lang="de-AT" sz="1400" i="1" dirty="0" smtClean="0"/>
              <a:t>. Sitte 2023</a:t>
            </a:r>
            <a:endParaRPr lang="de-AT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914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404664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Eine Erweiterung  ist die  C O N C E P T – M a p  </a:t>
            </a:r>
          </a:p>
          <a:p>
            <a:r>
              <a:rPr lang="de-AT" sz="1600" dirty="0" smtClean="0"/>
              <a:t>&gt;&gt; aus : </a:t>
            </a:r>
            <a:r>
              <a:rPr lang="de-AT" sz="1600" dirty="0" smtClean="0">
                <a:hlinkClick r:id="rId4"/>
              </a:rPr>
              <a:t>www.umwelt-im-unterricht.de/medien/dateien/konzeptschaubilder-concept-maps/</a:t>
            </a:r>
            <a:r>
              <a:rPr lang="de-AT" sz="1600" dirty="0" smtClean="0"/>
              <a:t>  + &gt;</a:t>
            </a:r>
            <a:r>
              <a:rPr lang="de-AT" sz="1600" dirty="0" smtClean="0">
                <a:hlinkClick r:id="rId5"/>
              </a:rPr>
              <a:t>&gt;&gt;&gt;</a:t>
            </a:r>
            <a:endParaRPr lang="de-AT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124744"/>
            <a:ext cx="853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Concept-Maps</a:t>
            </a:r>
            <a:r>
              <a:rPr lang="de-AT" dirty="0" smtClean="0"/>
              <a:t> dienen dazu, </a:t>
            </a:r>
            <a:r>
              <a:rPr lang="de-AT" b="1" dirty="0" smtClean="0"/>
              <a:t>Zusammenhänge zu gliedern</a:t>
            </a:r>
            <a:r>
              <a:rPr lang="de-AT" dirty="0" smtClean="0"/>
              <a:t>.                                       ++</a:t>
            </a:r>
            <a:r>
              <a:rPr lang="de-AT" sz="1600" dirty="0" smtClean="0"/>
              <a:t> </a:t>
            </a:r>
            <a:r>
              <a:rPr lang="de-AT" sz="1600" dirty="0" smtClean="0">
                <a:hlinkClick r:id="rId6"/>
              </a:rPr>
              <a:t>&gt;&gt;&gt;&gt;</a:t>
            </a:r>
            <a:r>
              <a:rPr lang="de-AT" sz="1600" dirty="0" smtClean="0"/>
              <a:t>&gt;</a:t>
            </a:r>
          </a:p>
          <a:p>
            <a:r>
              <a:rPr lang="de-AT" dirty="0" smtClean="0"/>
              <a:t>Sie enthalten die wichtigsten Begriffe zu einem Thema – erarbeitet oder</a:t>
            </a:r>
            <a:r>
              <a:rPr lang="de-AT" b="1" dirty="0" smtClean="0"/>
              <a:t> vorgegeben</a:t>
            </a:r>
            <a:r>
              <a:rPr lang="de-AT" dirty="0" smtClean="0"/>
              <a:t>. </a:t>
            </a:r>
          </a:p>
          <a:p>
            <a:r>
              <a:rPr lang="de-AT" dirty="0" smtClean="0"/>
              <a:t>Die </a:t>
            </a:r>
            <a:r>
              <a:rPr lang="de-AT" b="1" dirty="0" smtClean="0"/>
              <a:t>Begriffe </a:t>
            </a:r>
            <a:r>
              <a:rPr lang="de-AT" dirty="0" smtClean="0"/>
              <a:t>werden</a:t>
            </a:r>
            <a:r>
              <a:rPr lang="de-AT" b="1" dirty="0" smtClean="0"/>
              <a:t> </a:t>
            </a:r>
            <a:r>
              <a:rPr lang="de-AT" dirty="0" smtClean="0"/>
              <a:t>(gelegt/geordnet)</a:t>
            </a:r>
            <a:r>
              <a:rPr lang="de-AT" b="1" dirty="0" smtClean="0"/>
              <a:t> mit Pfeilen verbunden</a:t>
            </a:r>
            <a:r>
              <a:rPr lang="de-AT" dirty="0" smtClean="0"/>
              <a:t>. Diese werden beschriftet, </a:t>
            </a:r>
          </a:p>
          <a:p>
            <a:r>
              <a:rPr lang="de-AT" dirty="0" smtClean="0"/>
              <a:t>      um die </a:t>
            </a:r>
            <a:r>
              <a:rPr lang="de-AT" b="1" dirty="0" smtClean="0"/>
              <a:t>Beziehung</a:t>
            </a:r>
            <a:r>
              <a:rPr lang="de-AT" dirty="0" smtClean="0"/>
              <a:t> von jeweils Begriffen </a:t>
            </a:r>
            <a:r>
              <a:rPr lang="de-AT" b="1" dirty="0" smtClean="0"/>
              <a:t>zueinander</a:t>
            </a:r>
            <a:r>
              <a:rPr lang="de-AT" dirty="0" smtClean="0"/>
              <a:t> mit wenigen Worten zu benennen. So können </a:t>
            </a:r>
            <a:r>
              <a:rPr lang="de-AT" b="1" dirty="0" smtClean="0"/>
              <a:t>Wechselwirkungen und Prozesse </a:t>
            </a:r>
            <a:r>
              <a:rPr lang="de-AT" dirty="0" smtClean="0"/>
              <a:t>dargestellt werden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263691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Eine </a:t>
            </a:r>
            <a:r>
              <a:rPr lang="de-AT" dirty="0" err="1" smtClean="0"/>
              <a:t>Concept-Map</a:t>
            </a:r>
            <a:r>
              <a:rPr lang="de-AT" dirty="0" smtClean="0"/>
              <a:t> ist eine nichtlineare Darstellung. </a:t>
            </a:r>
          </a:p>
          <a:p>
            <a:r>
              <a:rPr lang="de-AT" dirty="0" smtClean="0"/>
              <a:t>Das heißt, es gibt in der Regel keine eindeutige Reihenfolge, in der sie zu lesen ist. </a:t>
            </a:r>
          </a:p>
          <a:p>
            <a:r>
              <a:rPr lang="de-AT" dirty="0" smtClean="0"/>
              <a:t>Das bedeutet auch, dass eine </a:t>
            </a:r>
            <a:r>
              <a:rPr lang="de-AT" i="1" dirty="0" err="1" smtClean="0"/>
              <a:t>Concept-Map</a:t>
            </a:r>
            <a:r>
              <a:rPr lang="de-AT" i="1" dirty="0" smtClean="0"/>
              <a:t> Schritt für Schritt angelegt </a:t>
            </a:r>
            <a:r>
              <a:rPr lang="de-AT" dirty="0" smtClean="0"/>
              <a:t>werden kann,  </a:t>
            </a:r>
          </a:p>
          <a:p>
            <a:r>
              <a:rPr lang="de-AT" dirty="0" smtClean="0"/>
              <a:t>                                    indem mit einem beliebigen Begriff zum Thema begonnen wird. </a:t>
            </a:r>
          </a:p>
          <a:p>
            <a:r>
              <a:rPr lang="de-AT" dirty="0" smtClean="0"/>
              <a:t>Die Darstellung </a:t>
            </a:r>
            <a:r>
              <a:rPr lang="de-AT" i="1" dirty="0" smtClean="0"/>
              <a:t>regt das assoziative Denken an</a:t>
            </a:r>
            <a:r>
              <a:rPr lang="de-AT" dirty="0" smtClean="0"/>
              <a:t>. </a:t>
            </a:r>
            <a:r>
              <a:rPr lang="de-AT" dirty="0" err="1" smtClean="0"/>
              <a:t>Concept-Maps</a:t>
            </a:r>
            <a:r>
              <a:rPr lang="de-AT" dirty="0" smtClean="0"/>
              <a:t> lassen sich dadurch in der Regel schnell erweitern, bis die wichtigsten Elemente enthalten sind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450912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Folgende </a:t>
            </a:r>
            <a:r>
              <a:rPr lang="de-AT" i="1" dirty="0" smtClean="0"/>
              <a:t>webbasierte </a:t>
            </a:r>
            <a:r>
              <a:rPr lang="de-AT" i="1" dirty="0" err="1" smtClean="0"/>
              <a:t>Concept-Maps</a:t>
            </a:r>
            <a:r>
              <a:rPr lang="de-AT" i="1" dirty="0" smtClean="0"/>
              <a:t> sind </a:t>
            </a:r>
            <a:r>
              <a:rPr lang="de-AT" dirty="0" smtClean="0"/>
              <a:t>bei der Nutzung der Grundfunktionen </a:t>
            </a:r>
            <a:r>
              <a:rPr lang="de-AT" i="1" dirty="0" smtClean="0"/>
              <a:t>kostenfrei</a:t>
            </a:r>
            <a:r>
              <a:rPr lang="de-AT" dirty="0" smtClean="0"/>
              <a:t>; eine Anmeldung ist jedoch erforderlich:</a:t>
            </a:r>
          </a:p>
          <a:p>
            <a:pPr algn="ctr"/>
            <a:r>
              <a:rPr lang="de-AT" dirty="0" smtClean="0">
                <a:hlinkClick r:id="rId7"/>
              </a:rPr>
              <a:t>miro.com/</a:t>
            </a:r>
            <a:r>
              <a:rPr lang="de-AT" dirty="0" err="1" smtClean="0">
                <a:hlinkClick r:id="rId7"/>
              </a:rPr>
              <a:t>templates</a:t>
            </a:r>
            <a:r>
              <a:rPr lang="de-AT" dirty="0" smtClean="0">
                <a:hlinkClick r:id="rId7"/>
              </a:rPr>
              <a:t>/</a:t>
            </a:r>
            <a:r>
              <a:rPr lang="de-AT" dirty="0" err="1" smtClean="0">
                <a:hlinkClick r:id="rId7"/>
              </a:rPr>
              <a:t>concept-map-maker</a:t>
            </a:r>
            <a:endParaRPr lang="de-AT" dirty="0" smtClean="0"/>
          </a:p>
          <a:p>
            <a:pPr algn="ctr"/>
            <a:r>
              <a:rPr lang="de-AT" dirty="0" smtClean="0">
                <a:hlinkClick r:id="rId8"/>
              </a:rPr>
              <a:t>www.lucidchart.com/pages/de/landing/erstellen-von-concept-maps</a:t>
            </a:r>
            <a:endParaRPr lang="de-AT" dirty="0" smtClean="0"/>
          </a:p>
          <a:p>
            <a:pPr algn="ctr"/>
            <a:r>
              <a:rPr lang="de-AT" dirty="0" smtClean="0">
                <a:hlinkClick r:id="rId9"/>
              </a:rPr>
              <a:t>www.canva.com/de_de/diagramme/concept-map/</a:t>
            </a:r>
            <a:endParaRPr lang="de-AT" dirty="0" smtClean="0"/>
          </a:p>
          <a:p>
            <a:pPr algn="ctr"/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Microsoft Office PowerPoint</Application>
  <PresentationFormat>Bildschirmpräsentation (4:3)</PresentationFormat>
  <Paragraphs>208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Kerstin Sitte</dc:creator>
  <cp:lastModifiedBy>Kerstin Sitte</cp:lastModifiedBy>
  <cp:revision>86</cp:revision>
  <dcterms:created xsi:type="dcterms:W3CDTF">2023-04-14T20:28:10Z</dcterms:created>
  <dcterms:modified xsi:type="dcterms:W3CDTF">2023-05-07T13:55:52Z</dcterms:modified>
</cp:coreProperties>
</file>