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85" r:id="rId3"/>
    <p:sldId id="259" r:id="rId4"/>
    <p:sldId id="260" r:id="rId5"/>
    <p:sldId id="263" r:id="rId6"/>
    <p:sldId id="261" r:id="rId7"/>
    <p:sldId id="262" r:id="rId8"/>
    <p:sldId id="264" r:id="rId9"/>
    <p:sldId id="281" r:id="rId10"/>
    <p:sldId id="282" r:id="rId11"/>
    <p:sldId id="289" r:id="rId12"/>
    <p:sldId id="280" r:id="rId13"/>
    <p:sldId id="279" r:id="rId14"/>
    <p:sldId id="287" r:id="rId15"/>
    <p:sldId id="286" r:id="rId16"/>
    <p:sldId id="266" r:id="rId17"/>
    <p:sldId id="265" r:id="rId18"/>
    <p:sldId id="267" r:id="rId19"/>
    <p:sldId id="283" r:id="rId20"/>
    <p:sldId id="268" r:id="rId21"/>
    <p:sldId id="269" r:id="rId22"/>
    <p:sldId id="270" r:id="rId23"/>
    <p:sldId id="271" r:id="rId24"/>
    <p:sldId id="284" r:id="rId25"/>
    <p:sldId id="288" r:id="rId26"/>
    <p:sldId id="272" r:id="rId27"/>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1" d="100"/>
          <a:sy n="61" d="100"/>
        </p:scale>
        <p:origin x="-1349" y="-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AT"/>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AT"/>
          </a:p>
        </p:txBody>
      </p:sp>
      <p:sp>
        <p:nvSpPr>
          <p:cNvPr id="4" name="Datumsplatzhalter 3"/>
          <p:cNvSpPr>
            <a:spLocks noGrp="1"/>
          </p:cNvSpPr>
          <p:nvPr>
            <p:ph type="dt" sz="half" idx="10"/>
          </p:nvPr>
        </p:nvSpPr>
        <p:spPr/>
        <p:txBody>
          <a:bodyPr/>
          <a:lstStyle/>
          <a:p>
            <a:fld id="{65E9CA56-A73E-4D55-8CD9-5EFA2101EF45}" type="datetimeFigureOut">
              <a:rPr lang="de-AT" smtClean="0"/>
              <a:pPr/>
              <a:t>14.05.2023</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0DD68285-7EFE-4B79-88AD-6364468B7905}" type="slidenum">
              <a:rPr lang="de-AT" smtClean="0"/>
              <a:pPr/>
              <a:t>‹Nr.›</a:t>
            </a:fld>
            <a:endParaRPr lang="de-A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p>
            <a:fld id="{65E9CA56-A73E-4D55-8CD9-5EFA2101EF45}" type="datetimeFigureOut">
              <a:rPr lang="de-AT" smtClean="0"/>
              <a:pPr/>
              <a:t>14.05.2023</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0DD68285-7EFE-4B79-88AD-6364468B7905}" type="slidenum">
              <a:rPr lang="de-AT" smtClean="0"/>
              <a:pPr/>
              <a:t>‹Nr.›</a:t>
            </a:fld>
            <a:endParaRPr lang="de-A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AT"/>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p>
            <a:fld id="{65E9CA56-A73E-4D55-8CD9-5EFA2101EF45}" type="datetimeFigureOut">
              <a:rPr lang="de-AT" smtClean="0"/>
              <a:pPr/>
              <a:t>14.05.2023</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0DD68285-7EFE-4B79-88AD-6364468B7905}" type="slidenum">
              <a:rPr lang="de-AT" smtClean="0"/>
              <a:pPr/>
              <a:t>‹Nr.›</a:t>
            </a:fld>
            <a:endParaRPr lang="de-A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p>
            <a:fld id="{65E9CA56-A73E-4D55-8CD9-5EFA2101EF45}" type="datetimeFigureOut">
              <a:rPr lang="de-AT" smtClean="0"/>
              <a:pPr/>
              <a:t>14.05.2023</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0DD68285-7EFE-4B79-88AD-6364468B7905}" type="slidenum">
              <a:rPr lang="de-AT" smtClean="0"/>
              <a:pPr/>
              <a:t>‹Nr.›</a:t>
            </a:fld>
            <a:endParaRPr lang="de-A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AT"/>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p>
            <a:fld id="{65E9CA56-A73E-4D55-8CD9-5EFA2101EF45}" type="datetimeFigureOut">
              <a:rPr lang="de-AT" smtClean="0"/>
              <a:pPr/>
              <a:t>14.05.2023</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0DD68285-7EFE-4B79-88AD-6364468B7905}" type="slidenum">
              <a:rPr lang="de-AT" smtClean="0"/>
              <a:pPr/>
              <a:t>‹Nr.›</a:t>
            </a:fld>
            <a:endParaRPr lang="de-A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Datumsplatzhalter 4"/>
          <p:cNvSpPr>
            <a:spLocks noGrp="1"/>
          </p:cNvSpPr>
          <p:nvPr>
            <p:ph type="dt" sz="half" idx="10"/>
          </p:nvPr>
        </p:nvSpPr>
        <p:spPr/>
        <p:txBody>
          <a:bodyPr/>
          <a:lstStyle/>
          <a:p>
            <a:fld id="{65E9CA56-A73E-4D55-8CD9-5EFA2101EF45}" type="datetimeFigureOut">
              <a:rPr lang="de-AT" smtClean="0"/>
              <a:pPr/>
              <a:t>14.05.2023</a:t>
            </a:fld>
            <a:endParaRPr lang="de-AT"/>
          </a:p>
        </p:txBody>
      </p:sp>
      <p:sp>
        <p:nvSpPr>
          <p:cNvPr id="6" name="Fußzeilenplatzhalter 5"/>
          <p:cNvSpPr>
            <a:spLocks noGrp="1"/>
          </p:cNvSpPr>
          <p:nvPr>
            <p:ph type="ftr" sz="quarter" idx="11"/>
          </p:nvPr>
        </p:nvSpPr>
        <p:spPr/>
        <p:txBody>
          <a:bodyPr/>
          <a:lstStyle/>
          <a:p>
            <a:endParaRPr lang="de-AT"/>
          </a:p>
        </p:txBody>
      </p:sp>
      <p:sp>
        <p:nvSpPr>
          <p:cNvPr id="7" name="Foliennummernplatzhalter 6"/>
          <p:cNvSpPr>
            <a:spLocks noGrp="1"/>
          </p:cNvSpPr>
          <p:nvPr>
            <p:ph type="sldNum" sz="quarter" idx="12"/>
          </p:nvPr>
        </p:nvSpPr>
        <p:spPr/>
        <p:txBody>
          <a:bodyPr/>
          <a:lstStyle/>
          <a:p>
            <a:fld id="{0DD68285-7EFE-4B79-88AD-6364468B7905}" type="slidenum">
              <a:rPr lang="de-AT" smtClean="0"/>
              <a:pPr/>
              <a:t>‹Nr.›</a:t>
            </a:fld>
            <a:endParaRPr lang="de-A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AT"/>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7" name="Datumsplatzhalter 6"/>
          <p:cNvSpPr>
            <a:spLocks noGrp="1"/>
          </p:cNvSpPr>
          <p:nvPr>
            <p:ph type="dt" sz="half" idx="10"/>
          </p:nvPr>
        </p:nvSpPr>
        <p:spPr/>
        <p:txBody>
          <a:bodyPr/>
          <a:lstStyle/>
          <a:p>
            <a:fld id="{65E9CA56-A73E-4D55-8CD9-5EFA2101EF45}" type="datetimeFigureOut">
              <a:rPr lang="de-AT" smtClean="0"/>
              <a:pPr/>
              <a:t>14.05.2023</a:t>
            </a:fld>
            <a:endParaRPr lang="de-AT"/>
          </a:p>
        </p:txBody>
      </p:sp>
      <p:sp>
        <p:nvSpPr>
          <p:cNvPr id="8" name="Fußzeilenplatzhalter 7"/>
          <p:cNvSpPr>
            <a:spLocks noGrp="1"/>
          </p:cNvSpPr>
          <p:nvPr>
            <p:ph type="ftr" sz="quarter" idx="11"/>
          </p:nvPr>
        </p:nvSpPr>
        <p:spPr/>
        <p:txBody>
          <a:bodyPr/>
          <a:lstStyle/>
          <a:p>
            <a:endParaRPr lang="de-AT"/>
          </a:p>
        </p:txBody>
      </p:sp>
      <p:sp>
        <p:nvSpPr>
          <p:cNvPr id="9" name="Foliennummernplatzhalter 8"/>
          <p:cNvSpPr>
            <a:spLocks noGrp="1"/>
          </p:cNvSpPr>
          <p:nvPr>
            <p:ph type="sldNum" sz="quarter" idx="12"/>
          </p:nvPr>
        </p:nvSpPr>
        <p:spPr/>
        <p:txBody>
          <a:bodyPr/>
          <a:lstStyle/>
          <a:p>
            <a:fld id="{0DD68285-7EFE-4B79-88AD-6364468B7905}" type="slidenum">
              <a:rPr lang="de-AT" smtClean="0"/>
              <a:pPr/>
              <a:t>‹Nr.›</a:t>
            </a:fld>
            <a:endParaRPr lang="de-A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Datumsplatzhalter 2"/>
          <p:cNvSpPr>
            <a:spLocks noGrp="1"/>
          </p:cNvSpPr>
          <p:nvPr>
            <p:ph type="dt" sz="half" idx="10"/>
          </p:nvPr>
        </p:nvSpPr>
        <p:spPr/>
        <p:txBody>
          <a:bodyPr/>
          <a:lstStyle/>
          <a:p>
            <a:fld id="{65E9CA56-A73E-4D55-8CD9-5EFA2101EF45}" type="datetimeFigureOut">
              <a:rPr lang="de-AT" smtClean="0"/>
              <a:pPr/>
              <a:t>14.05.2023</a:t>
            </a:fld>
            <a:endParaRPr lang="de-AT"/>
          </a:p>
        </p:txBody>
      </p:sp>
      <p:sp>
        <p:nvSpPr>
          <p:cNvPr id="4" name="Fußzeilenplatzhalter 3"/>
          <p:cNvSpPr>
            <a:spLocks noGrp="1"/>
          </p:cNvSpPr>
          <p:nvPr>
            <p:ph type="ftr" sz="quarter" idx="11"/>
          </p:nvPr>
        </p:nvSpPr>
        <p:spPr/>
        <p:txBody>
          <a:bodyPr/>
          <a:lstStyle/>
          <a:p>
            <a:endParaRPr lang="de-AT"/>
          </a:p>
        </p:txBody>
      </p:sp>
      <p:sp>
        <p:nvSpPr>
          <p:cNvPr id="5" name="Foliennummernplatzhalter 4"/>
          <p:cNvSpPr>
            <a:spLocks noGrp="1"/>
          </p:cNvSpPr>
          <p:nvPr>
            <p:ph type="sldNum" sz="quarter" idx="12"/>
          </p:nvPr>
        </p:nvSpPr>
        <p:spPr/>
        <p:txBody>
          <a:bodyPr/>
          <a:lstStyle/>
          <a:p>
            <a:fld id="{0DD68285-7EFE-4B79-88AD-6364468B7905}" type="slidenum">
              <a:rPr lang="de-AT" smtClean="0"/>
              <a:pPr/>
              <a:t>‹Nr.›</a:t>
            </a:fld>
            <a:endParaRPr lang="de-A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65E9CA56-A73E-4D55-8CD9-5EFA2101EF45}" type="datetimeFigureOut">
              <a:rPr lang="de-AT" smtClean="0"/>
              <a:pPr/>
              <a:t>14.05.2023</a:t>
            </a:fld>
            <a:endParaRPr lang="de-AT"/>
          </a:p>
        </p:txBody>
      </p:sp>
      <p:sp>
        <p:nvSpPr>
          <p:cNvPr id="3" name="Fußzeilenplatzhalter 2"/>
          <p:cNvSpPr>
            <a:spLocks noGrp="1"/>
          </p:cNvSpPr>
          <p:nvPr>
            <p:ph type="ftr" sz="quarter" idx="11"/>
          </p:nvPr>
        </p:nvSpPr>
        <p:spPr/>
        <p:txBody>
          <a:bodyPr/>
          <a:lstStyle/>
          <a:p>
            <a:endParaRPr lang="de-AT"/>
          </a:p>
        </p:txBody>
      </p:sp>
      <p:sp>
        <p:nvSpPr>
          <p:cNvPr id="4" name="Foliennummernplatzhalter 3"/>
          <p:cNvSpPr>
            <a:spLocks noGrp="1"/>
          </p:cNvSpPr>
          <p:nvPr>
            <p:ph type="sldNum" sz="quarter" idx="12"/>
          </p:nvPr>
        </p:nvSpPr>
        <p:spPr/>
        <p:txBody>
          <a:bodyPr/>
          <a:lstStyle/>
          <a:p>
            <a:fld id="{0DD68285-7EFE-4B79-88AD-6364468B7905}" type="slidenum">
              <a:rPr lang="de-AT" smtClean="0"/>
              <a:pPr/>
              <a:t>‹Nr.›</a:t>
            </a:fld>
            <a:endParaRPr lang="de-A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AT"/>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65E9CA56-A73E-4D55-8CD9-5EFA2101EF45}" type="datetimeFigureOut">
              <a:rPr lang="de-AT" smtClean="0"/>
              <a:pPr/>
              <a:t>14.05.2023</a:t>
            </a:fld>
            <a:endParaRPr lang="de-AT"/>
          </a:p>
        </p:txBody>
      </p:sp>
      <p:sp>
        <p:nvSpPr>
          <p:cNvPr id="6" name="Fußzeilenplatzhalter 5"/>
          <p:cNvSpPr>
            <a:spLocks noGrp="1"/>
          </p:cNvSpPr>
          <p:nvPr>
            <p:ph type="ftr" sz="quarter" idx="11"/>
          </p:nvPr>
        </p:nvSpPr>
        <p:spPr/>
        <p:txBody>
          <a:bodyPr/>
          <a:lstStyle/>
          <a:p>
            <a:endParaRPr lang="de-AT"/>
          </a:p>
        </p:txBody>
      </p:sp>
      <p:sp>
        <p:nvSpPr>
          <p:cNvPr id="7" name="Foliennummernplatzhalter 6"/>
          <p:cNvSpPr>
            <a:spLocks noGrp="1"/>
          </p:cNvSpPr>
          <p:nvPr>
            <p:ph type="sldNum" sz="quarter" idx="12"/>
          </p:nvPr>
        </p:nvSpPr>
        <p:spPr/>
        <p:txBody>
          <a:bodyPr/>
          <a:lstStyle/>
          <a:p>
            <a:fld id="{0DD68285-7EFE-4B79-88AD-6364468B7905}" type="slidenum">
              <a:rPr lang="de-AT" smtClean="0"/>
              <a:pPr/>
              <a:t>‹Nr.›</a:t>
            </a:fld>
            <a:endParaRPr lang="de-A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AT"/>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65E9CA56-A73E-4D55-8CD9-5EFA2101EF45}" type="datetimeFigureOut">
              <a:rPr lang="de-AT" smtClean="0"/>
              <a:pPr/>
              <a:t>14.05.2023</a:t>
            </a:fld>
            <a:endParaRPr lang="de-AT"/>
          </a:p>
        </p:txBody>
      </p:sp>
      <p:sp>
        <p:nvSpPr>
          <p:cNvPr id="6" name="Fußzeilenplatzhalter 5"/>
          <p:cNvSpPr>
            <a:spLocks noGrp="1"/>
          </p:cNvSpPr>
          <p:nvPr>
            <p:ph type="ftr" sz="quarter" idx="11"/>
          </p:nvPr>
        </p:nvSpPr>
        <p:spPr/>
        <p:txBody>
          <a:bodyPr/>
          <a:lstStyle/>
          <a:p>
            <a:endParaRPr lang="de-AT"/>
          </a:p>
        </p:txBody>
      </p:sp>
      <p:sp>
        <p:nvSpPr>
          <p:cNvPr id="7" name="Foliennummernplatzhalter 6"/>
          <p:cNvSpPr>
            <a:spLocks noGrp="1"/>
          </p:cNvSpPr>
          <p:nvPr>
            <p:ph type="sldNum" sz="quarter" idx="12"/>
          </p:nvPr>
        </p:nvSpPr>
        <p:spPr/>
        <p:txBody>
          <a:bodyPr/>
          <a:lstStyle/>
          <a:p>
            <a:fld id="{0DD68285-7EFE-4B79-88AD-6364468B7905}" type="slidenum">
              <a:rPr lang="de-AT" smtClean="0"/>
              <a:pPr/>
              <a:t>‹Nr.›</a:t>
            </a:fld>
            <a:endParaRPr lang="de-A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AT"/>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E9CA56-A73E-4D55-8CD9-5EFA2101EF45}" type="datetimeFigureOut">
              <a:rPr lang="de-AT" smtClean="0"/>
              <a:pPr/>
              <a:t>14.05.2023</a:t>
            </a:fld>
            <a:endParaRPr lang="de-AT"/>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AT"/>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D68285-7EFE-4B79-88AD-6364468B7905}" type="slidenum">
              <a:rPr lang="de-AT" smtClean="0"/>
              <a:pPr/>
              <a:t>‹Nr.›</a:t>
            </a:fld>
            <a:endParaRPr lang="de-A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fachportal.ph-noe.ac.at/gwk/" TargetMode="External"/><Relationship Id="rId1" Type="http://schemas.openxmlformats.org/officeDocument/2006/relationships/slideLayout" Target="../slideLayouts/slideLayout7.xml"/><Relationship Id="rId4" Type="http://schemas.openxmlformats.org/officeDocument/2006/relationships/hyperlink" Target="https://gwb.schule.at/pluginfile.php/64375/mod_resource/content/1/Seite45-58_Bildmedien.pdf"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fachportal.ph-noe.ac.at/gwk/" TargetMode="Externa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fachportal.ph-noe.ac.at/gwk/" TargetMode="Externa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fachportal.ph-noe.ac.at/gwk/" TargetMode="Externa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fachportal.ph-noe.ac.at/gwk/" TargetMode="Externa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fachportal.ph-noe.ac.at/gwk/" TargetMode="Externa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fachportal.ph-noe.ac.at/gwk/" TargetMode="Externa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fachportal.ph-noe.ac.at/gwk/" TargetMode="External"/><Relationship Id="rId1" Type="http://schemas.openxmlformats.org/officeDocument/2006/relationships/slideLayout" Target="../slideLayouts/slideLayout7.xml"/><Relationship Id="rId5" Type="http://schemas.openxmlformats.org/officeDocument/2006/relationships/hyperlink" Target="https://gwb.schule.at/pluginfile.php/61414/mod_resource/content/21/VIRTUELLE%20EXKURSION%20Wien%201090_1170n.pdf" TargetMode="External"/><Relationship Id="rId4" Type="http://schemas.openxmlformats.org/officeDocument/2006/relationships/hyperlink" Target="https://gwb.schule.at/pluginfile.php/63292/mod_resource/content/3/SPURENSUCHE_Beispielsfotos_Ch_Sitte.pdf"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fachportal.ph-noe.ac.at/gwk/" TargetMode="Externa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fachportal.ph-noe.ac.at/gwk/" TargetMode="Externa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3" Type="http://schemas.openxmlformats.org/officeDocument/2006/relationships/hyperlink" Target="https://fachportal.ph-noe.ac.at/gwk/" TargetMode="External"/><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fachportal.ph-noe.ac.at/gwk/" TargetMode="Externa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fachportal.ph-noe.ac.at/gwk/" TargetMode="External"/><Relationship Id="rId1" Type="http://schemas.openxmlformats.org/officeDocument/2006/relationships/slideLayout" Target="../slideLayouts/slideLayout7.xml"/><Relationship Id="rId4" Type="http://schemas.openxmlformats.org/officeDocument/2006/relationships/hyperlink" Target="https://fachportal.ph-noe.ac.at/fileadmin/gwk/Forschung/BEd_Arbeit_GW_Mathematik_Giefing_PHnoe_2018.pdf"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fachportal.ph-noe.ac.at/gwk/" TargetMode="Externa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hyperlink" Target="https://homepage.univie.ac.at/Christian.Sitte/FD/matkarto/diagramme.htm" TargetMode="Externa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fachportal.ph-noe.ac.at/gwk/"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fachportal.ph-noe.ac.at/gwk/" TargetMode="External"/><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8" Type="http://schemas.openxmlformats.org/officeDocument/2006/relationships/hyperlink" Target="https://www.nachrichten.at/wirtschaft/vier-prozent-arbeitslose-in-oberoesterreich-nur-salzburg-ist-besser;art15,3768417" TargetMode="External"/><Relationship Id="rId3" Type="http://schemas.openxmlformats.org/officeDocument/2006/relationships/image" Target="../media/image1.png"/><Relationship Id="rId7" Type="http://schemas.openxmlformats.org/officeDocument/2006/relationships/image" Target="../media/image19.png"/><Relationship Id="rId2" Type="http://schemas.openxmlformats.org/officeDocument/2006/relationships/hyperlink" Target="https://fachportal.ph-noe.ac.at/gwk/" TargetMode="External"/><Relationship Id="rId1" Type="http://schemas.openxmlformats.org/officeDocument/2006/relationships/slideLayout" Target="../slideLayouts/slideLayout7.xml"/><Relationship Id="rId6" Type="http://schemas.openxmlformats.org/officeDocument/2006/relationships/hyperlink" Target="https://www.derstandard.at/story/2000142224314/dezember-arbeitslosigkeit-liegt-bei-7-4-prozent" TargetMode="External"/><Relationship Id="rId5" Type="http://schemas.openxmlformats.org/officeDocument/2006/relationships/image" Target="../media/image18.png"/><Relationship Id="rId10" Type="http://schemas.openxmlformats.org/officeDocument/2006/relationships/image" Target="../media/image21.png"/><Relationship Id="rId4" Type="http://schemas.openxmlformats.org/officeDocument/2006/relationships/hyperlink" Target="https://www.sn.at/wirtschaft/oesterreich/arbeitslosigkeit-in-oesterreich-knapp-375-000-personen-zu-jahresende-arbeitslos-gemeldet-132011179" TargetMode="External"/><Relationship Id="rId9"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fachportal.ph-noe.ac.at/gwk/" TargetMode="Externa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8" Type="http://schemas.openxmlformats.org/officeDocument/2006/relationships/hyperlink" Target="https://homepage.univie.ac.at/Christian.Sitte/FD/PSsozialformen&amp;medien03/Folien/BertinGraphInformation.JPG" TargetMode="External"/><Relationship Id="rId3" Type="http://schemas.openxmlformats.org/officeDocument/2006/relationships/image" Target="../media/image1.png"/><Relationship Id="rId7" Type="http://schemas.openxmlformats.org/officeDocument/2006/relationships/hyperlink" Target="http://web.archive.org/web/200440804073226/http:/www.pickford.abelgratis.co.uk/vislit/vislit.htm" TargetMode="External"/><Relationship Id="rId2" Type="http://schemas.openxmlformats.org/officeDocument/2006/relationships/hyperlink" Target="https://fachportal.ph-noe.ac.at/gwk/" TargetMode="External"/><Relationship Id="rId1" Type="http://schemas.openxmlformats.org/officeDocument/2006/relationships/slideLayout" Target="../slideLayouts/slideLayout7.xml"/><Relationship Id="rId6" Type="http://schemas.openxmlformats.org/officeDocument/2006/relationships/hyperlink" Target="https://www.youtube.com/watch?v=D7Y4Ev7ml-w" TargetMode="External"/><Relationship Id="rId5" Type="http://schemas.openxmlformats.org/officeDocument/2006/relationships/hyperlink" Target="https://www.youtube.com/watch?v=7ZvsZtUfQQs" TargetMode="External"/><Relationship Id="rId4" Type="http://schemas.openxmlformats.org/officeDocument/2006/relationships/hyperlink" Target="http://en.wikipedia.org/wiki/Graphicacy" TargetMode="External"/><Relationship Id="rId9" Type="http://schemas.openxmlformats.org/officeDocument/2006/relationships/hyperlink" Target="https://gwb.schule.at/course/view.php?id=754"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fachportal.ph-noe.ac.at/gwk/"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homepage.univie.ac.at/Christian.Sitte/FD/PSsozialformen&amp;medien03/Folien/FotoarbeitSeite9.pdf" TargetMode="External"/><Relationship Id="rId2" Type="http://schemas.openxmlformats.org/officeDocument/2006/relationships/hyperlink" Target="https://fachportal.ph-noe.ac.at/gwk/" TargetMode="External"/><Relationship Id="rId1" Type="http://schemas.openxmlformats.org/officeDocument/2006/relationships/slideLayout" Target="../slideLayouts/slideLayout7.xml"/><Relationship Id="rId6" Type="http://schemas.openxmlformats.org/officeDocument/2006/relationships/hyperlink" Target="https://moodle.ph-noe.ac.at/ph-noe/pluginfile.php/140708/mod_folder/content/0/2_Fotoarbeit_Operatoren_gh_253_S9-1.pdf" TargetMode="External"/><Relationship Id="rId5" Type="http://schemas.openxmlformats.org/officeDocument/2006/relationships/hyperlink" Target="https://homepage.univie.ac.at/Christian.Sitte/FD/PSsozialformen&amp;medien03/Folien/FotoarbeitSeite4.pdf" TargetMode="External"/><Relationship Id="rId4" Type="http://schemas.openxmlformats.org/officeDocument/2006/relationships/hyperlink" Target="https://moodle.ph-noe.ac.at/ph-noe/pluginfile.php/140708/mod_folder/content/0/1_FUNKTION_v_Bildern__gh_253_S4-1.pdf"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fachportal.ph-noe.ac.at/gwk/" TargetMode="External"/><Relationship Id="rId1" Type="http://schemas.openxmlformats.org/officeDocument/2006/relationships/slideLayout" Target="../slideLayouts/slideLayout7.xml"/><Relationship Id="rId5" Type="http://schemas.openxmlformats.org/officeDocument/2006/relationships/hyperlink" Target="https://gwb.schule.at/course/view.php?id=757" TargetMode="External"/><Relationship Id="rId4" Type="http://schemas.openxmlformats.org/officeDocument/2006/relationships/hyperlink" Target="https://moodle.ph-noe.ac.at/ph-noe/mod/folder/view.php?id=86694"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fachportal.ph-noe.ac.at/gwk/"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fachportal.ph-noe.ac.at/gwk/" TargetMode="External"/><Relationship Id="rId1" Type="http://schemas.openxmlformats.org/officeDocument/2006/relationships/slideLayout" Target="../slideLayouts/slideLayout7.xml"/><Relationship Id="rId5" Type="http://schemas.openxmlformats.org/officeDocument/2006/relationships/hyperlink" Target="http://www.politik-lernen.at/dl/orNMJMJKomoLKJqx4KJK/edpol_2011_diagnoseaufgaben_web_pdf" TargetMode="External"/><Relationship Id="rId4" Type="http://schemas.openxmlformats.org/officeDocument/2006/relationships/hyperlink" Target="https://www.gw-unterricht.at/images/pdf/gwu_117_052_066_sek_ii_vogler.pdf"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fachportal.ph-noe.ac.at/gwk/"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fachportal.ph-noe.ac.at/gwk/" TargetMode="External"/><Relationship Id="rId1" Type="http://schemas.openxmlformats.org/officeDocument/2006/relationships/slideLayout" Target="../slideLayouts/slideLayout7.xml"/><Relationship Id="rId5" Type="http://schemas.openxmlformats.org/officeDocument/2006/relationships/hyperlink" Target="https://gwb.schule.at/course/view.php?id=757" TargetMode="External"/><Relationship Id="rId4" Type="http://schemas.openxmlformats.org/officeDocument/2006/relationships/hyperlink" Target="https://moodle.ph-noe.ac.at/ph-noe/mod/folder/view.php?id=8669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eck 9"/>
          <p:cNvSpPr/>
          <p:nvPr/>
        </p:nvSpPr>
        <p:spPr>
          <a:xfrm>
            <a:off x="467544" y="548680"/>
            <a:ext cx="8352928" cy="62636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3" name="Untertitel 2"/>
          <p:cNvSpPr>
            <a:spLocks noGrp="1"/>
          </p:cNvSpPr>
          <p:nvPr>
            <p:ph type="subTitle" idx="4294967295"/>
          </p:nvPr>
        </p:nvSpPr>
        <p:spPr>
          <a:xfrm>
            <a:off x="0" y="620713"/>
            <a:ext cx="8964488" cy="1800175"/>
          </a:xfrm>
        </p:spPr>
        <p:txBody>
          <a:bodyPr>
            <a:normAutofit/>
          </a:bodyPr>
          <a:lstStyle/>
          <a:p>
            <a:pPr algn="ctr">
              <a:buNone/>
            </a:pPr>
            <a:r>
              <a:rPr lang="de-AT" b="1" dirty="0" smtClean="0">
                <a:solidFill>
                  <a:schemeClr val="tx1"/>
                </a:solidFill>
              </a:rPr>
              <a:t>  </a:t>
            </a:r>
            <a:endParaRPr lang="de-AT" b="1" dirty="0">
              <a:solidFill>
                <a:schemeClr val="tx1"/>
              </a:solidFill>
            </a:endParaRPr>
          </a:p>
        </p:txBody>
      </p:sp>
      <p:sp>
        <p:nvSpPr>
          <p:cNvPr id="4" name="Textfeld 3"/>
          <p:cNvSpPr txBox="1"/>
          <p:nvPr/>
        </p:nvSpPr>
        <p:spPr>
          <a:xfrm>
            <a:off x="2699792" y="6237312"/>
            <a:ext cx="6192688" cy="307777"/>
          </a:xfrm>
          <a:prstGeom prst="rect">
            <a:avLst/>
          </a:prstGeom>
          <a:noFill/>
        </p:spPr>
        <p:txBody>
          <a:bodyPr wrap="square" rtlCol="0">
            <a:spAutoFit/>
          </a:bodyPr>
          <a:lstStyle/>
          <a:p>
            <a:r>
              <a:rPr lang="de-AT" sz="1400" i="1" dirty="0" smtClean="0">
                <a:hlinkClick r:id="rId2"/>
              </a:rPr>
              <a:t>   https://fachportal.ph-noe.ac.at/gwk/</a:t>
            </a:r>
            <a:r>
              <a:rPr lang="de-AT" sz="1400" i="1" dirty="0" smtClean="0"/>
              <a:t>            HLG -Quereinsteiger      </a:t>
            </a:r>
            <a:r>
              <a:rPr lang="de-AT" sz="1400" i="1" dirty="0" err="1" smtClean="0"/>
              <a:t>Ch</a:t>
            </a:r>
            <a:r>
              <a:rPr lang="de-AT" sz="1400" i="1" dirty="0" smtClean="0"/>
              <a:t>. Sitte 2023</a:t>
            </a:r>
            <a:endParaRPr lang="de-AT" sz="1400" i="1" dirty="0"/>
          </a:p>
        </p:txBody>
      </p:sp>
      <p:pic>
        <p:nvPicPr>
          <p:cNvPr id="1026" name="Picture 2"/>
          <p:cNvPicPr>
            <a:picLocks noChangeAspect="1" noChangeArrowheads="1"/>
          </p:cNvPicPr>
          <p:nvPr/>
        </p:nvPicPr>
        <p:blipFill>
          <a:blip r:embed="rId3" cstate="print"/>
          <a:srcRect/>
          <a:stretch>
            <a:fillRect/>
          </a:stretch>
        </p:blipFill>
        <p:spPr bwMode="auto">
          <a:xfrm>
            <a:off x="179512" y="6165304"/>
            <a:ext cx="1914525" cy="533400"/>
          </a:xfrm>
          <a:prstGeom prst="rect">
            <a:avLst/>
          </a:prstGeom>
          <a:noFill/>
          <a:ln w="9525">
            <a:noFill/>
            <a:miter lim="800000"/>
            <a:headEnd/>
            <a:tailEnd/>
          </a:ln>
        </p:spPr>
      </p:pic>
      <p:sp>
        <p:nvSpPr>
          <p:cNvPr id="5" name="Textfeld 4"/>
          <p:cNvSpPr txBox="1"/>
          <p:nvPr/>
        </p:nvSpPr>
        <p:spPr>
          <a:xfrm>
            <a:off x="1115616" y="1196752"/>
            <a:ext cx="3528392" cy="646331"/>
          </a:xfrm>
          <a:prstGeom prst="rect">
            <a:avLst/>
          </a:prstGeom>
          <a:noFill/>
        </p:spPr>
        <p:txBody>
          <a:bodyPr wrap="square" rtlCol="0">
            <a:spAutoFit/>
          </a:bodyPr>
          <a:lstStyle/>
          <a:p>
            <a:endParaRPr lang="de-AT" dirty="0" smtClean="0"/>
          </a:p>
          <a:p>
            <a:endParaRPr lang="de-AT" dirty="0"/>
          </a:p>
        </p:txBody>
      </p:sp>
      <p:sp>
        <p:nvSpPr>
          <p:cNvPr id="6" name="Textfeld 5"/>
          <p:cNvSpPr txBox="1"/>
          <p:nvPr/>
        </p:nvSpPr>
        <p:spPr>
          <a:xfrm>
            <a:off x="611560" y="620688"/>
            <a:ext cx="8532440" cy="461665"/>
          </a:xfrm>
          <a:prstGeom prst="rect">
            <a:avLst/>
          </a:prstGeom>
          <a:noFill/>
        </p:spPr>
        <p:txBody>
          <a:bodyPr wrap="square" rtlCol="0">
            <a:spAutoFit/>
          </a:bodyPr>
          <a:lstStyle/>
          <a:p>
            <a:r>
              <a:rPr lang="de-AT" sz="2400" b="1" dirty="0" smtClean="0"/>
              <a:t>B I L D E R ... ABBILDUNGEN...</a:t>
            </a:r>
            <a:r>
              <a:rPr lang="de-AT" dirty="0" smtClean="0"/>
              <a:t> und ihre unterrichtlichen Einsatzmöglichkeiten</a:t>
            </a:r>
            <a:endParaRPr lang="de-AT" dirty="0"/>
          </a:p>
        </p:txBody>
      </p:sp>
      <p:sp>
        <p:nvSpPr>
          <p:cNvPr id="7" name="Textfeld 6"/>
          <p:cNvSpPr txBox="1"/>
          <p:nvPr/>
        </p:nvSpPr>
        <p:spPr>
          <a:xfrm>
            <a:off x="683568" y="1340768"/>
            <a:ext cx="8460432" cy="1938992"/>
          </a:xfrm>
          <a:prstGeom prst="rect">
            <a:avLst/>
          </a:prstGeom>
          <a:noFill/>
        </p:spPr>
        <p:txBody>
          <a:bodyPr wrap="square" rtlCol="0">
            <a:spAutoFit/>
          </a:bodyPr>
          <a:lstStyle/>
          <a:p>
            <a:r>
              <a:rPr lang="de-AT" sz="2400" dirty="0" smtClean="0"/>
              <a:t>Graphische Elemente sollen </a:t>
            </a:r>
          </a:p>
          <a:p>
            <a:r>
              <a:rPr lang="de-AT" sz="2400" dirty="0" smtClean="0"/>
              <a:t>                                       weniger  als Illustration dienen</a:t>
            </a:r>
          </a:p>
          <a:p>
            <a:r>
              <a:rPr lang="de-AT" sz="2400" dirty="0" smtClean="0"/>
              <a:t>                              denn </a:t>
            </a:r>
          </a:p>
          <a:p>
            <a:r>
              <a:rPr lang="de-AT" sz="2400" dirty="0" smtClean="0"/>
              <a:t>                                     als Arbeitsmittel aus dem </a:t>
            </a:r>
            <a:r>
              <a:rPr lang="de-AT" sz="2400" dirty="0" err="1" smtClean="0"/>
              <a:t>SuS</a:t>
            </a:r>
            <a:endParaRPr lang="de-AT" sz="2400" dirty="0" smtClean="0"/>
          </a:p>
          <a:p>
            <a:r>
              <a:rPr lang="de-AT" sz="2400" dirty="0"/>
              <a:t> </a:t>
            </a:r>
            <a:r>
              <a:rPr lang="de-AT" sz="2400" dirty="0" smtClean="0"/>
              <a:t>                                    kompetenzorientiert Erkenntnisse schöpfen</a:t>
            </a:r>
            <a:endParaRPr lang="de-AT" sz="2400" dirty="0"/>
          </a:p>
        </p:txBody>
      </p:sp>
      <p:sp>
        <p:nvSpPr>
          <p:cNvPr id="8" name="Textfeld 7"/>
          <p:cNvSpPr txBox="1"/>
          <p:nvPr/>
        </p:nvSpPr>
        <p:spPr>
          <a:xfrm>
            <a:off x="827584" y="3356992"/>
            <a:ext cx="7848872" cy="1569660"/>
          </a:xfrm>
          <a:prstGeom prst="rect">
            <a:avLst/>
          </a:prstGeom>
          <a:noFill/>
        </p:spPr>
        <p:txBody>
          <a:bodyPr wrap="square" rtlCol="0">
            <a:spAutoFit/>
          </a:bodyPr>
          <a:lstStyle/>
          <a:p>
            <a:r>
              <a:rPr lang="de-AT" sz="2400" dirty="0" smtClean="0"/>
              <a:t>Ein wichtiger methodischer Grundsatz dazu  lautet :</a:t>
            </a:r>
          </a:p>
          <a:p>
            <a:r>
              <a:rPr lang="de-AT" sz="2400" b="1" i="1" dirty="0" smtClean="0">
                <a:solidFill>
                  <a:srgbClr val="FF0000"/>
                </a:solidFill>
              </a:rPr>
              <a:t>              „Erst spricht das Bild</a:t>
            </a:r>
          </a:p>
          <a:p>
            <a:r>
              <a:rPr lang="de-AT" sz="2400" b="1" i="1" dirty="0" smtClean="0">
                <a:solidFill>
                  <a:srgbClr val="FF0000"/>
                </a:solidFill>
              </a:rPr>
              <a:t>                                     dann der Schüler</a:t>
            </a:r>
          </a:p>
          <a:p>
            <a:r>
              <a:rPr lang="de-AT" sz="2400" b="1" i="1" dirty="0" smtClean="0">
                <a:solidFill>
                  <a:srgbClr val="FF0000"/>
                </a:solidFill>
              </a:rPr>
              <a:t>                                                und zuletzt sie als Lehrkraft...“</a:t>
            </a:r>
            <a:endParaRPr lang="de-AT" sz="2400" b="1" i="1" dirty="0">
              <a:solidFill>
                <a:srgbClr val="FF0000"/>
              </a:solidFill>
            </a:endParaRPr>
          </a:p>
        </p:txBody>
      </p:sp>
      <p:sp>
        <p:nvSpPr>
          <p:cNvPr id="9" name="Textfeld 8"/>
          <p:cNvSpPr txBox="1"/>
          <p:nvPr/>
        </p:nvSpPr>
        <p:spPr>
          <a:xfrm>
            <a:off x="539552" y="5373216"/>
            <a:ext cx="8208912" cy="284693"/>
          </a:xfrm>
          <a:prstGeom prst="rect">
            <a:avLst/>
          </a:prstGeom>
          <a:noFill/>
        </p:spPr>
        <p:txBody>
          <a:bodyPr wrap="square" rtlCol="0">
            <a:spAutoFit/>
          </a:bodyPr>
          <a:lstStyle/>
          <a:p>
            <a:r>
              <a:rPr lang="de-AT" sz="1250" dirty="0" smtClean="0"/>
              <a:t>&gt;&gt; </a:t>
            </a:r>
            <a:r>
              <a:rPr lang="de-AT" sz="1250" i="1" dirty="0" smtClean="0"/>
              <a:t>Kurzer </a:t>
            </a:r>
            <a:r>
              <a:rPr lang="de-AT" sz="1250" i="1" dirty="0"/>
              <a:t>B</a:t>
            </a:r>
            <a:r>
              <a:rPr lang="de-AT" sz="1250" i="1" dirty="0" smtClean="0"/>
              <a:t>asisartikel</a:t>
            </a:r>
            <a:r>
              <a:rPr lang="de-AT" sz="1200" i="1" dirty="0" smtClean="0"/>
              <a:t> </a:t>
            </a:r>
            <a:r>
              <a:rPr lang="de-AT" sz="1200" i="1" dirty="0" smtClean="0">
                <a:hlinkClick r:id="rId4"/>
              </a:rPr>
              <a:t>https://gwb.schule.at/pluginfile.php/64375/mod_resource/content/1/Seite45-58_Bildmedien.pdf</a:t>
            </a:r>
            <a:endParaRPr lang="de-AT" sz="1200" i="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000" fill="hold"/>
                                        <p:tgtEl>
                                          <p:spTgt spid="8"/>
                                        </p:tgtEl>
                                        <p:attrNameLst>
                                          <p:attrName>ppt_x</p:attrName>
                                        </p:attrNameLst>
                                      </p:cBhvr>
                                      <p:tavLst>
                                        <p:tav tm="0">
                                          <p:val>
                                            <p:strVal val="0-#ppt_w/2"/>
                                          </p:val>
                                        </p:tav>
                                        <p:tav tm="100000">
                                          <p:val>
                                            <p:strVal val="#ppt_x"/>
                                          </p:val>
                                        </p:tav>
                                      </p:tavLst>
                                    </p:anim>
                                    <p:anim calcmode="lin" valueType="num">
                                      <p:cBhvr additive="base">
                                        <p:cTn id="8" dur="2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4294967295"/>
          </p:nvPr>
        </p:nvSpPr>
        <p:spPr>
          <a:xfrm>
            <a:off x="0" y="620713"/>
            <a:ext cx="8964488" cy="1800175"/>
          </a:xfrm>
        </p:spPr>
        <p:txBody>
          <a:bodyPr>
            <a:normAutofit/>
          </a:bodyPr>
          <a:lstStyle/>
          <a:p>
            <a:pPr algn="ctr">
              <a:buNone/>
            </a:pPr>
            <a:r>
              <a:rPr lang="de-AT" b="1" dirty="0" smtClean="0">
                <a:solidFill>
                  <a:schemeClr val="tx1"/>
                </a:solidFill>
              </a:rPr>
              <a:t>  </a:t>
            </a:r>
            <a:endParaRPr lang="de-AT" b="1" dirty="0">
              <a:solidFill>
                <a:schemeClr val="tx1"/>
              </a:solidFill>
            </a:endParaRPr>
          </a:p>
        </p:txBody>
      </p:sp>
      <p:sp>
        <p:nvSpPr>
          <p:cNvPr id="4" name="Textfeld 3"/>
          <p:cNvSpPr txBox="1"/>
          <p:nvPr/>
        </p:nvSpPr>
        <p:spPr>
          <a:xfrm>
            <a:off x="2699792" y="6237312"/>
            <a:ext cx="6192688" cy="307777"/>
          </a:xfrm>
          <a:prstGeom prst="rect">
            <a:avLst/>
          </a:prstGeom>
          <a:noFill/>
        </p:spPr>
        <p:txBody>
          <a:bodyPr wrap="square" rtlCol="0">
            <a:spAutoFit/>
          </a:bodyPr>
          <a:lstStyle/>
          <a:p>
            <a:r>
              <a:rPr lang="de-AT" sz="1400" i="1" dirty="0" smtClean="0">
                <a:hlinkClick r:id="rId2"/>
              </a:rPr>
              <a:t>   https://fachportal.ph-noe.ac.at/gwk/</a:t>
            </a:r>
            <a:r>
              <a:rPr lang="de-AT" sz="1400" i="1" dirty="0" smtClean="0"/>
              <a:t>            HLG                                </a:t>
            </a:r>
            <a:r>
              <a:rPr lang="de-AT" sz="1400" i="1" dirty="0" err="1" smtClean="0"/>
              <a:t>Ch</a:t>
            </a:r>
            <a:r>
              <a:rPr lang="de-AT" sz="1400" i="1" dirty="0" smtClean="0"/>
              <a:t>. Sitte 2023</a:t>
            </a:r>
            <a:endParaRPr lang="de-AT" sz="1400" i="1" dirty="0"/>
          </a:p>
        </p:txBody>
      </p:sp>
      <p:pic>
        <p:nvPicPr>
          <p:cNvPr id="1026" name="Picture 2"/>
          <p:cNvPicPr>
            <a:picLocks noChangeAspect="1" noChangeArrowheads="1"/>
          </p:cNvPicPr>
          <p:nvPr/>
        </p:nvPicPr>
        <p:blipFill>
          <a:blip r:embed="rId3" cstate="print"/>
          <a:srcRect/>
          <a:stretch>
            <a:fillRect/>
          </a:stretch>
        </p:blipFill>
        <p:spPr bwMode="auto">
          <a:xfrm>
            <a:off x="179512" y="6165304"/>
            <a:ext cx="1914525" cy="533400"/>
          </a:xfrm>
          <a:prstGeom prst="rect">
            <a:avLst/>
          </a:prstGeom>
          <a:noFill/>
          <a:ln w="9525">
            <a:noFill/>
            <a:miter lim="800000"/>
            <a:headEnd/>
            <a:tailEnd/>
          </a:ln>
        </p:spPr>
      </p:pic>
      <p:sp>
        <p:nvSpPr>
          <p:cNvPr id="5" name="Textfeld 4"/>
          <p:cNvSpPr txBox="1"/>
          <p:nvPr/>
        </p:nvSpPr>
        <p:spPr>
          <a:xfrm>
            <a:off x="1115616" y="1196752"/>
            <a:ext cx="3528392" cy="646331"/>
          </a:xfrm>
          <a:prstGeom prst="rect">
            <a:avLst/>
          </a:prstGeom>
          <a:noFill/>
        </p:spPr>
        <p:txBody>
          <a:bodyPr wrap="square" rtlCol="0">
            <a:spAutoFit/>
          </a:bodyPr>
          <a:lstStyle/>
          <a:p>
            <a:endParaRPr lang="de-AT" dirty="0" smtClean="0"/>
          </a:p>
          <a:p>
            <a:endParaRPr lang="de-AT" dirty="0"/>
          </a:p>
        </p:txBody>
      </p:sp>
      <p:sp>
        <p:nvSpPr>
          <p:cNvPr id="6" name="Textfeld 5"/>
          <p:cNvSpPr txBox="1"/>
          <p:nvPr/>
        </p:nvSpPr>
        <p:spPr>
          <a:xfrm>
            <a:off x="611560" y="1268760"/>
            <a:ext cx="8280920" cy="1200329"/>
          </a:xfrm>
          <a:prstGeom prst="rect">
            <a:avLst/>
          </a:prstGeom>
          <a:noFill/>
        </p:spPr>
        <p:txBody>
          <a:bodyPr wrap="square" rtlCol="0">
            <a:spAutoFit/>
          </a:bodyPr>
          <a:lstStyle/>
          <a:p>
            <a:r>
              <a:rPr lang="de-AT" dirty="0" smtClean="0"/>
              <a:t> </a:t>
            </a:r>
          </a:p>
          <a:p>
            <a:endParaRPr lang="de-AT" dirty="0" smtClean="0"/>
          </a:p>
          <a:p>
            <a:endParaRPr lang="de-AT" dirty="0" smtClean="0"/>
          </a:p>
          <a:p>
            <a:endParaRPr lang="de-AT" dirty="0"/>
          </a:p>
        </p:txBody>
      </p:sp>
      <p:pic>
        <p:nvPicPr>
          <p:cNvPr id="3074" name="Picture 2"/>
          <p:cNvPicPr>
            <a:picLocks noChangeAspect="1" noChangeArrowheads="1"/>
          </p:cNvPicPr>
          <p:nvPr/>
        </p:nvPicPr>
        <p:blipFill>
          <a:blip r:embed="rId4" cstate="print"/>
          <a:srcRect/>
          <a:stretch>
            <a:fillRect/>
          </a:stretch>
        </p:blipFill>
        <p:spPr bwMode="auto">
          <a:xfrm>
            <a:off x="45443" y="383474"/>
            <a:ext cx="9098557" cy="535534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4294967295"/>
          </p:nvPr>
        </p:nvSpPr>
        <p:spPr>
          <a:xfrm>
            <a:off x="0" y="620713"/>
            <a:ext cx="8964488" cy="1800175"/>
          </a:xfrm>
        </p:spPr>
        <p:txBody>
          <a:bodyPr>
            <a:normAutofit/>
          </a:bodyPr>
          <a:lstStyle/>
          <a:p>
            <a:pPr algn="ctr">
              <a:buNone/>
            </a:pPr>
            <a:r>
              <a:rPr lang="de-AT" b="1" dirty="0" smtClean="0">
                <a:solidFill>
                  <a:schemeClr val="tx1"/>
                </a:solidFill>
              </a:rPr>
              <a:t>  </a:t>
            </a:r>
            <a:endParaRPr lang="de-AT" b="1" dirty="0">
              <a:solidFill>
                <a:schemeClr val="tx1"/>
              </a:solidFill>
            </a:endParaRPr>
          </a:p>
        </p:txBody>
      </p:sp>
      <p:sp>
        <p:nvSpPr>
          <p:cNvPr id="4" name="Textfeld 3"/>
          <p:cNvSpPr txBox="1"/>
          <p:nvPr/>
        </p:nvSpPr>
        <p:spPr>
          <a:xfrm>
            <a:off x="2699792" y="6237312"/>
            <a:ext cx="6192688" cy="307777"/>
          </a:xfrm>
          <a:prstGeom prst="rect">
            <a:avLst/>
          </a:prstGeom>
          <a:noFill/>
        </p:spPr>
        <p:txBody>
          <a:bodyPr wrap="square" rtlCol="0">
            <a:spAutoFit/>
          </a:bodyPr>
          <a:lstStyle/>
          <a:p>
            <a:r>
              <a:rPr lang="de-AT" sz="1400" i="1" dirty="0" smtClean="0">
                <a:hlinkClick r:id="rId2"/>
              </a:rPr>
              <a:t>   https://fachportal.ph-noe.ac.at/gwk/</a:t>
            </a:r>
            <a:r>
              <a:rPr lang="de-AT" sz="1400" i="1" dirty="0" smtClean="0"/>
              <a:t>            HLG                                </a:t>
            </a:r>
            <a:r>
              <a:rPr lang="de-AT" sz="1400" i="1" dirty="0" err="1" smtClean="0"/>
              <a:t>Ch</a:t>
            </a:r>
            <a:r>
              <a:rPr lang="de-AT" sz="1400" i="1" dirty="0" smtClean="0"/>
              <a:t>. Sitte 2023</a:t>
            </a:r>
            <a:endParaRPr lang="de-AT" sz="1400" i="1" dirty="0"/>
          </a:p>
        </p:txBody>
      </p:sp>
      <p:pic>
        <p:nvPicPr>
          <p:cNvPr id="1026" name="Picture 2"/>
          <p:cNvPicPr>
            <a:picLocks noChangeAspect="1" noChangeArrowheads="1"/>
          </p:cNvPicPr>
          <p:nvPr/>
        </p:nvPicPr>
        <p:blipFill>
          <a:blip r:embed="rId3" cstate="print"/>
          <a:srcRect/>
          <a:stretch>
            <a:fillRect/>
          </a:stretch>
        </p:blipFill>
        <p:spPr bwMode="auto">
          <a:xfrm>
            <a:off x="179512" y="6165304"/>
            <a:ext cx="1914525" cy="533400"/>
          </a:xfrm>
          <a:prstGeom prst="rect">
            <a:avLst/>
          </a:prstGeom>
          <a:noFill/>
          <a:ln w="9525">
            <a:noFill/>
            <a:miter lim="800000"/>
            <a:headEnd/>
            <a:tailEnd/>
          </a:ln>
        </p:spPr>
      </p:pic>
      <p:sp>
        <p:nvSpPr>
          <p:cNvPr id="5" name="Textfeld 4"/>
          <p:cNvSpPr txBox="1"/>
          <p:nvPr/>
        </p:nvSpPr>
        <p:spPr>
          <a:xfrm>
            <a:off x="1115616" y="1196752"/>
            <a:ext cx="3528392" cy="646331"/>
          </a:xfrm>
          <a:prstGeom prst="rect">
            <a:avLst/>
          </a:prstGeom>
          <a:noFill/>
        </p:spPr>
        <p:txBody>
          <a:bodyPr wrap="square" rtlCol="0">
            <a:spAutoFit/>
          </a:bodyPr>
          <a:lstStyle/>
          <a:p>
            <a:endParaRPr lang="de-AT" dirty="0" smtClean="0"/>
          </a:p>
          <a:p>
            <a:endParaRPr lang="de-AT" dirty="0"/>
          </a:p>
        </p:txBody>
      </p:sp>
      <p:sp>
        <p:nvSpPr>
          <p:cNvPr id="6" name="Textfeld 5"/>
          <p:cNvSpPr txBox="1"/>
          <p:nvPr/>
        </p:nvSpPr>
        <p:spPr>
          <a:xfrm>
            <a:off x="611560" y="1268760"/>
            <a:ext cx="8280920" cy="1200329"/>
          </a:xfrm>
          <a:prstGeom prst="rect">
            <a:avLst/>
          </a:prstGeom>
          <a:noFill/>
        </p:spPr>
        <p:txBody>
          <a:bodyPr wrap="square" rtlCol="0">
            <a:spAutoFit/>
          </a:bodyPr>
          <a:lstStyle/>
          <a:p>
            <a:r>
              <a:rPr lang="de-AT" dirty="0" smtClean="0"/>
              <a:t> </a:t>
            </a:r>
          </a:p>
          <a:p>
            <a:endParaRPr lang="de-AT" dirty="0" smtClean="0"/>
          </a:p>
          <a:p>
            <a:endParaRPr lang="de-AT" dirty="0" smtClean="0"/>
          </a:p>
          <a:p>
            <a:endParaRPr lang="de-AT" dirty="0"/>
          </a:p>
        </p:txBody>
      </p:sp>
      <p:sp>
        <p:nvSpPr>
          <p:cNvPr id="7" name="Textfeld 6"/>
          <p:cNvSpPr txBox="1"/>
          <p:nvPr/>
        </p:nvSpPr>
        <p:spPr>
          <a:xfrm>
            <a:off x="179512" y="188640"/>
            <a:ext cx="72008" cy="369332"/>
          </a:xfrm>
          <a:prstGeom prst="rect">
            <a:avLst/>
          </a:prstGeom>
          <a:noFill/>
        </p:spPr>
        <p:txBody>
          <a:bodyPr wrap="square" rtlCol="0">
            <a:spAutoFit/>
          </a:bodyPr>
          <a:lstStyle/>
          <a:p>
            <a:endParaRPr lang="de-AT" dirty="0"/>
          </a:p>
        </p:txBody>
      </p:sp>
      <p:sp>
        <p:nvSpPr>
          <p:cNvPr id="9" name="Textfeld 8"/>
          <p:cNvSpPr txBox="1"/>
          <p:nvPr/>
        </p:nvSpPr>
        <p:spPr>
          <a:xfrm>
            <a:off x="4716016" y="6165304"/>
            <a:ext cx="4248472" cy="523220"/>
          </a:xfrm>
          <a:prstGeom prst="rect">
            <a:avLst/>
          </a:prstGeom>
          <a:noFill/>
        </p:spPr>
        <p:txBody>
          <a:bodyPr wrap="square" rtlCol="0">
            <a:spAutoFit/>
          </a:bodyPr>
          <a:lstStyle/>
          <a:p>
            <a:r>
              <a:rPr lang="de-AT" sz="1400" dirty="0" smtClean="0"/>
              <a:t>&gt;&gt;&gt; mögl. Form d. Ertragssicherung:  MINDMAP...              </a:t>
            </a:r>
          </a:p>
          <a:p>
            <a:r>
              <a:rPr lang="de-AT" sz="1400" dirty="0" smtClean="0"/>
              <a:t> </a:t>
            </a:r>
            <a:r>
              <a:rPr lang="de-AT" sz="1400" dirty="0" smtClean="0"/>
              <a:t>                                               Geben sie die Hauptäste vor...</a:t>
            </a:r>
            <a:endParaRPr lang="de-AT" sz="1400" dirty="0"/>
          </a:p>
        </p:txBody>
      </p:sp>
      <p:pic>
        <p:nvPicPr>
          <p:cNvPr id="4099" name="Picture 3"/>
          <p:cNvPicPr>
            <a:picLocks noChangeAspect="1" noChangeArrowheads="1"/>
          </p:cNvPicPr>
          <p:nvPr/>
        </p:nvPicPr>
        <p:blipFill>
          <a:blip r:embed="rId4" cstate="print"/>
          <a:srcRect/>
          <a:stretch>
            <a:fillRect/>
          </a:stretch>
        </p:blipFill>
        <p:spPr bwMode="auto">
          <a:xfrm>
            <a:off x="137648" y="101976"/>
            <a:ext cx="8898848" cy="6567384"/>
          </a:xfrm>
          <a:prstGeom prst="rect">
            <a:avLst/>
          </a:prstGeom>
          <a:noFill/>
          <a:ln w="9525">
            <a:noFill/>
            <a:miter lim="800000"/>
            <a:headEnd/>
            <a:tailEnd/>
          </a:ln>
        </p:spPr>
      </p:pic>
      <p:sp>
        <p:nvSpPr>
          <p:cNvPr id="11" name="Textfeld 10"/>
          <p:cNvSpPr txBox="1"/>
          <p:nvPr/>
        </p:nvSpPr>
        <p:spPr>
          <a:xfrm>
            <a:off x="4788024" y="6165304"/>
            <a:ext cx="4176464" cy="523220"/>
          </a:xfrm>
          <a:prstGeom prst="rect">
            <a:avLst/>
          </a:prstGeom>
          <a:noFill/>
        </p:spPr>
        <p:txBody>
          <a:bodyPr wrap="square" rtlCol="0">
            <a:spAutoFit/>
          </a:bodyPr>
          <a:lstStyle/>
          <a:p>
            <a:r>
              <a:rPr lang="de-AT" sz="1400" dirty="0" smtClean="0"/>
              <a:t>Ertragssicherung : </a:t>
            </a:r>
            <a:r>
              <a:rPr lang="de-AT" sz="1400" dirty="0" err="1" smtClean="0"/>
              <a:t>MindMap</a:t>
            </a:r>
            <a:r>
              <a:rPr lang="de-AT" sz="1400" dirty="0" smtClean="0"/>
              <a:t> – </a:t>
            </a:r>
          </a:p>
          <a:p>
            <a:r>
              <a:rPr lang="de-AT" sz="1400" dirty="0" smtClean="0"/>
              <a:t>                      geben sie dazu die Hauptäste vor ...</a:t>
            </a:r>
            <a:endParaRPr lang="de-AT" sz="1400" dirty="0"/>
          </a:p>
        </p:txBody>
      </p:sp>
      <p:pic>
        <p:nvPicPr>
          <p:cNvPr id="4100" name="Picture 4"/>
          <p:cNvPicPr>
            <a:picLocks noChangeAspect="1" noChangeArrowheads="1"/>
          </p:cNvPicPr>
          <p:nvPr/>
        </p:nvPicPr>
        <p:blipFill>
          <a:blip r:embed="rId5" cstate="print"/>
          <a:srcRect/>
          <a:stretch>
            <a:fillRect/>
          </a:stretch>
        </p:blipFill>
        <p:spPr bwMode="auto">
          <a:xfrm>
            <a:off x="8486775" y="6372225"/>
            <a:ext cx="657225" cy="4857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4294967295"/>
          </p:nvPr>
        </p:nvSpPr>
        <p:spPr>
          <a:xfrm>
            <a:off x="0" y="620713"/>
            <a:ext cx="8964488" cy="1800175"/>
          </a:xfrm>
        </p:spPr>
        <p:txBody>
          <a:bodyPr>
            <a:normAutofit/>
          </a:bodyPr>
          <a:lstStyle/>
          <a:p>
            <a:pPr algn="ctr">
              <a:buNone/>
            </a:pPr>
            <a:r>
              <a:rPr lang="de-AT" b="1" dirty="0" smtClean="0">
                <a:solidFill>
                  <a:schemeClr val="tx1"/>
                </a:solidFill>
              </a:rPr>
              <a:t>  </a:t>
            </a:r>
            <a:endParaRPr lang="de-AT" b="1" dirty="0">
              <a:solidFill>
                <a:schemeClr val="tx1"/>
              </a:solidFill>
            </a:endParaRPr>
          </a:p>
        </p:txBody>
      </p:sp>
      <p:sp>
        <p:nvSpPr>
          <p:cNvPr id="4" name="Textfeld 3"/>
          <p:cNvSpPr txBox="1"/>
          <p:nvPr/>
        </p:nvSpPr>
        <p:spPr>
          <a:xfrm>
            <a:off x="2699792" y="6237312"/>
            <a:ext cx="6192688" cy="307777"/>
          </a:xfrm>
          <a:prstGeom prst="rect">
            <a:avLst/>
          </a:prstGeom>
          <a:noFill/>
        </p:spPr>
        <p:txBody>
          <a:bodyPr wrap="square" rtlCol="0">
            <a:spAutoFit/>
          </a:bodyPr>
          <a:lstStyle/>
          <a:p>
            <a:r>
              <a:rPr lang="de-AT" sz="1400" i="1" dirty="0" smtClean="0">
                <a:hlinkClick r:id="rId2"/>
              </a:rPr>
              <a:t>   https://fachportal.ph-noe.ac.at/gwk/</a:t>
            </a:r>
            <a:r>
              <a:rPr lang="de-AT" sz="1400" i="1" dirty="0" smtClean="0"/>
              <a:t>            HLG                                </a:t>
            </a:r>
            <a:r>
              <a:rPr lang="de-AT" sz="1400" i="1" dirty="0" err="1" smtClean="0"/>
              <a:t>Ch</a:t>
            </a:r>
            <a:r>
              <a:rPr lang="de-AT" sz="1400" i="1" dirty="0" smtClean="0"/>
              <a:t>. Sitte 2023</a:t>
            </a:r>
            <a:endParaRPr lang="de-AT" sz="1400" i="1" dirty="0"/>
          </a:p>
        </p:txBody>
      </p:sp>
      <p:pic>
        <p:nvPicPr>
          <p:cNvPr id="1026" name="Picture 2"/>
          <p:cNvPicPr>
            <a:picLocks noChangeAspect="1" noChangeArrowheads="1"/>
          </p:cNvPicPr>
          <p:nvPr/>
        </p:nvPicPr>
        <p:blipFill>
          <a:blip r:embed="rId3" cstate="print"/>
          <a:srcRect/>
          <a:stretch>
            <a:fillRect/>
          </a:stretch>
        </p:blipFill>
        <p:spPr bwMode="auto">
          <a:xfrm>
            <a:off x="179512" y="6165304"/>
            <a:ext cx="1914525" cy="533400"/>
          </a:xfrm>
          <a:prstGeom prst="rect">
            <a:avLst/>
          </a:prstGeom>
          <a:noFill/>
          <a:ln w="9525">
            <a:noFill/>
            <a:miter lim="800000"/>
            <a:headEnd/>
            <a:tailEnd/>
          </a:ln>
        </p:spPr>
      </p:pic>
      <p:sp>
        <p:nvSpPr>
          <p:cNvPr id="5" name="Textfeld 4"/>
          <p:cNvSpPr txBox="1"/>
          <p:nvPr/>
        </p:nvSpPr>
        <p:spPr>
          <a:xfrm>
            <a:off x="1115616" y="1196752"/>
            <a:ext cx="3528392" cy="646331"/>
          </a:xfrm>
          <a:prstGeom prst="rect">
            <a:avLst/>
          </a:prstGeom>
          <a:noFill/>
        </p:spPr>
        <p:txBody>
          <a:bodyPr wrap="square" rtlCol="0">
            <a:spAutoFit/>
          </a:bodyPr>
          <a:lstStyle/>
          <a:p>
            <a:endParaRPr lang="de-AT" dirty="0" smtClean="0"/>
          </a:p>
          <a:p>
            <a:endParaRPr lang="de-AT" dirty="0"/>
          </a:p>
        </p:txBody>
      </p:sp>
      <p:sp>
        <p:nvSpPr>
          <p:cNvPr id="6" name="Textfeld 5"/>
          <p:cNvSpPr txBox="1"/>
          <p:nvPr/>
        </p:nvSpPr>
        <p:spPr>
          <a:xfrm>
            <a:off x="611560" y="1268760"/>
            <a:ext cx="8280920" cy="1200329"/>
          </a:xfrm>
          <a:prstGeom prst="rect">
            <a:avLst/>
          </a:prstGeom>
          <a:noFill/>
        </p:spPr>
        <p:txBody>
          <a:bodyPr wrap="square" rtlCol="0">
            <a:spAutoFit/>
          </a:bodyPr>
          <a:lstStyle/>
          <a:p>
            <a:r>
              <a:rPr lang="de-AT" dirty="0" smtClean="0"/>
              <a:t> </a:t>
            </a:r>
          </a:p>
          <a:p>
            <a:endParaRPr lang="de-AT" dirty="0" smtClean="0"/>
          </a:p>
          <a:p>
            <a:endParaRPr lang="de-AT" dirty="0" smtClean="0"/>
          </a:p>
          <a:p>
            <a:endParaRPr lang="de-AT" dirty="0"/>
          </a:p>
        </p:txBody>
      </p:sp>
      <p:sp>
        <p:nvSpPr>
          <p:cNvPr id="7" name="Textfeld 6"/>
          <p:cNvSpPr txBox="1"/>
          <p:nvPr/>
        </p:nvSpPr>
        <p:spPr>
          <a:xfrm>
            <a:off x="0" y="476672"/>
            <a:ext cx="9144000" cy="369332"/>
          </a:xfrm>
          <a:prstGeom prst="rect">
            <a:avLst/>
          </a:prstGeom>
          <a:noFill/>
        </p:spPr>
        <p:txBody>
          <a:bodyPr wrap="square" rtlCol="0">
            <a:spAutoFit/>
          </a:bodyPr>
          <a:lstStyle/>
          <a:p>
            <a:endParaRPr lang="de-AT" dirty="0"/>
          </a:p>
        </p:txBody>
      </p:sp>
      <p:pic>
        <p:nvPicPr>
          <p:cNvPr id="9" name="Grafik 8" descr="Fragen_zu_einem_Bild.JPG"/>
          <p:cNvPicPr>
            <a:picLocks noChangeAspect="1"/>
          </p:cNvPicPr>
          <p:nvPr/>
        </p:nvPicPr>
        <p:blipFill>
          <a:blip r:embed="rId4" cstate="print"/>
          <a:stretch>
            <a:fillRect/>
          </a:stretch>
        </p:blipFill>
        <p:spPr>
          <a:xfrm>
            <a:off x="0" y="260648"/>
            <a:ext cx="9144000" cy="5850337"/>
          </a:xfrm>
          <a:prstGeom prst="rect">
            <a:avLst/>
          </a:prstGeom>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4294967295"/>
          </p:nvPr>
        </p:nvSpPr>
        <p:spPr>
          <a:xfrm>
            <a:off x="0" y="620713"/>
            <a:ext cx="8964488" cy="1800175"/>
          </a:xfrm>
        </p:spPr>
        <p:txBody>
          <a:bodyPr>
            <a:normAutofit/>
          </a:bodyPr>
          <a:lstStyle/>
          <a:p>
            <a:pPr algn="ctr">
              <a:buNone/>
            </a:pPr>
            <a:r>
              <a:rPr lang="de-AT" b="1" dirty="0" smtClean="0">
                <a:solidFill>
                  <a:schemeClr val="tx1"/>
                </a:solidFill>
              </a:rPr>
              <a:t>  </a:t>
            </a:r>
            <a:endParaRPr lang="de-AT" b="1" dirty="0">
              <a:solidFill>
                <a:schemeClr val="tx1"/>
              </a:solidFill>
            </a:endParaRPr>
          </a:p>
        </p:txBody>
      </p:sp>
      <p:sp>
        <p:nvSpPr>
          <p:cNvPr id="4" name="Textfeld 3"/>
          <p:cNvSpPr txBox="1"/>
          <p:nvPr/>
        </p:nvSpPr>
        <p:spPr>
          <a:xfrm>
            <a:off x="2699792" y="6237312"/>
            <a:ext cx="6192688" cy="307777"/>
          </a:xfrm>
          <a:prstGeom prst="rect">
            <a:avLst/>
          </a:prstGeom>
          <a:noFill/>
        </p:spPr>
        <p:txBody>
          <a:bodyPr wrap="square" rtlCol="0">
            <a:spAutoFit/>
          </a:bodyPr>
          <a:lstStyle/>
          <a:p>
            <a:r>
              <a:rPr lang="de-AT" sz="1400" i="1" dirty="0" smtClean="0">
                <a:hlinkClick r:id="rId2"/>
              </a:rPr>
              <a:t>   https://fachportal.ph-noe.ac.at/gwk/</a:t>
            </a:r>
            <a:r>
              <a:rPr lang="de-AT" sz="1400" i="1" dirty="0" smtClean="0"/>
              <a:t>            HLG                                </a:t>
            </a:r>
            <a:r>
              <a:rPr lang="de-AT" sz="1400" i="1" dirty="0" err="1" smtClean="0"/>
              <a:t>Ch</a:t>
            </a:r>
            <a:r>
              <a:rPr lang="de-AT" sz="1400" i="1" dirty="0" smtClean="0"/>
              <a:t>. Sitte 2023</a:t>
            </a:r>
            <a:endParaRPr lang="de-AT" sz="1400" i="1" dirty="0"/>
          </a:p>
        </p:txBody>
      </p:sp>
      <p:pic>
        <p:nvPicPr>
          <p:cNvPr id="1026" name="Picture 2"/>
          <p:cNvPicPr>
            <a:picLocks noChangeAspect="1" noChangeArrowheads="1"/>
          </p:cNvPicPr>
          <p:nvPr/>
        </p:nvPicPr>
        <p:blipFill>
          <a:blip r:embed="rId3" cstate="print"/>
          <a:srcRect/>
          <a:stretch>
            <a:fillRect/>
          </a:stretch>
        </p:blipFill>
        <p:spPr bwMode="auto">
          <a:xfrm>
            <a:off x="179512" y="6165304"/>
            <a:ext cx="1914525" cy="533400"/>
          </a:xfrm>
          <a:prstGeom prst="rect">
            <a:avLst/>
          </a:prstGeom>
          <a:noFill/>
          <a:ln w="9525">
            <a:noFill/>
            <a:miter lim="800000"/>
            <a:headEnd/>
            <a:tailEnd/>
          </a:ln>
        </p:spPr>
      </p:pic>
      <p:sp>
        <p:nvSpPr>
          <p:cNvPr id="5" name="Textfeld 4"/>
          <p:cNvSpPr txBox="1"/>
          <p:nvPr/>
        </p:nvSpPr>
        <p:spPr>
          <a:xfrm>
            <a:off x="1115616" y="1196752"/>
            <a:ext cx="3528392" cy="646331"/>
          </a:xfrm>
          <a:prstGeom prst="rect">
            <a:avLst/>
          </a:prstGeom>
          <a:noFill/>
        </p:spPr>
        <p:txBody>
          <a:bodyPr wrap="square" rtlCol="0">
            <a:spAutoFit/>
          </a:bodyPr>
          <a:lstStyle/>
          <a:p>
            <a:endParaRPr lang="de-AT" dirty="0" smtClean="0"/>
          </a:p>
          <a:p>
            <a:endParaRPr lang="de-AT" dirty="0"/>
          </a:p>
        </p:txBody>
      </p:sp>
      <p:sp>
        <p:nvSpPr>
          <p:cNvPr id="6" name="Textfeld 5"/>
          <p:cNvSpPr txBox="1"/>
          <p:nvPr/>
        </p:nvSpPr>
        <p:spPr>
          <a:xfrm>
            <a:off x="611560" y="1268760"/>
            <a:ext cx="8280920" cy="1200329"/>
          </a:xfrm>
          <a:prstGeom prst="rect">
            <a:avLst/>
          </a:prstGeom>
          <a:noFill/>
        </p:spPr>
        <p:txBody>
          <a:bodyPr wrap="square" rtlCol="0">
            <a:spAutoFit/>
          </a:bodyPr>
          <a:lstStyle/>
          <a:p>
            <a:r>
              <a:rPr lang="de-AT" dirty="0" smtClean="0"/>
              <a:t> </a:t>
            </a:r>
          </a:p>
          <a:p>
            <a:endParaRPr lang="de-AT" dirty="0" smtClean="0"/>
          </a:p>
          <a:p>
            <a:endParaRPr lang="de-AT" dirty="0" smtClean="0"/>
          </a:p>
          <a:p>
            <a:endParaRPr lang="de-AT" dirty="0"/>
          </a:p>
        </p:txBody>
      </p:sp>
      <p:pic>
        <p:nvPicPr>
          <p:cNvPr id="2050" name="Picture 2"/>
          <p:cNvPicPr>
            <a:picLocks noChangeAspect="1" noChangeArrowheads="1"/>
          </p:cNvPicPr>
          <p:nvPr/>
        </p:nvPicPr>
        <p:blipFill>
          <a:blip r:embed="rId4" cstate="print"/>
          <a:srcRect/>
          <a:stretch>
            <a:fillRect/>
          </a:stretch>
        </p:blipFill>
        <p:spPr bwMode="auto">
          <a:xfrm>
            <a:off x="539552" y="394795"/>
            <a:ext cx="8064896" cy="569850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4294967295"/>
          </p:nvPr>
        </p:nvSpPr>
        <p:spPr>
          <a:xfrm>
            <a:off x="0" y="620713"/>
            <a:ext cx="8964488" cy="1800175"/>
          </a:xfrm>
        </p:spPr>
        <p:txBody>
          <a:bodyPr>
            <a:normAutofit/>
          </a:bodyPr>
          <a:lstStyle/>
          <a:p>
            <a:pPr algn="ctr">
              <a:buNone/>
            </a:pPr>
            <a:r>
              <a:rPr lang="de-AT" b="1" dirty="0" smtClean="0">
                <a:solidFill>
                  <a:schemeClr val="tx1"/>
                </a:solidFill>
              </a:rPr>
              <a:t>  </a:t>
            </a:r>
            <a:endParaRPr lang="de-AT" b="1" dirty="0">
              <a:solidFill>
                <a:schemeClr val="tx1"/>
              </a:solidFill>
            </a:endParaRPr>
          </a:p>
        </p:txBody>
      </p:sp>
      <p:sp>
        <p:nvSpPr>
          <p:cNvPr id="4" name="Textfeld 3"/>
          <p:cNvSpPr txBox="1"/>
          <p:nvPr/>
        </p:nvSpPr>
        <p:spPr>
          <a:xfrm>
            <a:off x="2699792" y="6237312"/>
            <a:ext cx="6192688" cy="307777"/>
          </a:xfrm>
          <a:prstGeom prst="rect">
            <a:avLst/>
          </a:prstGeom>
          <a:noFill/>
        </p:spPr>
        <p:txBody>
          <a:bodyPr wrap="square" rtlCol="0">
            <a:spAutoFit/>
          </a:bodyPr>
          <a:lstStyle/>
          <a:p>
            <a:r>
              <a:rPr lang="de-AT" sz="1400" i="1" dirty="0" smtClean="0">
                <a:hlinkClick r:id="rId2"/>
              </a:rPr>
              <a:t>   https://fachportal.ph-noe.ac.at/gwk/</a:t>
            </a:r>
            <a:r>
              <a:rPr lang="de-AT" sz="1400" i="1" dirty="0" smtClean="0"/>
              <a:t>            HLG                                </a:t>
            </a:r>
            <a:r>
              <a:rPr lang="de-AT" sz="1400" i="1" dirty="0" err="1" smtClean="0"/>
              <a:t>Ch</a:t>
            </a:r>
            <a:r>
              <a:rPr lang="de-AT" sz="1400" i="1" dirty="0" smtClean="0"/>
              <a:t>. Sitte 2023</a:t>
            </a:r>
            <a:endParaRPr lang="de-AT" sz="1400" i="1" dirty="0"/>
          </a:p>
        </p:txBody>
      </p:sp>
      <p:pic>
        <p:nvPicPr>
          <p:cNvPr id="1026" name="Picture 2"/>
          <p:cNvPicPr>
            <a:picLocks noChangeAspect="1" noChangeArrowheads="1"/>
          </p:cNvPicPr>
          <p:nvPr/>
        </p:nvPicPr>
        <p:blipFill>
          <a:blip r:embed="rId3" cstate="print"/>
          <a:srcRect/>
          <a:stretch>
            <a:fillRect/>
          </a:stretch>
        </p:blipFill>
        <p:spPr bwMode="auto">
          <a:xfrm>
            <a:off x="179512" y="6165304"/>
            <a:ext cx="1914525" cy="533400"/>
          </a:xfrm>
          <a:prstGeom prst="rect">
            <a:avLst/>
          </a:prstGeom>
          <a:noFill/>
          <a:ln w="9525">
            <a:noFill/>
            <a:miter lim="800000"/>
            <a:headEnd/>
            <a:tailEnd/>
          </a:ln>
        </p:spPr>
      </p:pic>
      <p:sp>
        <p:nvSpPr>
          <p:cNvPr id="5" name="Textfeld 4"/>
          <p:cNvSpPr txBox="1"/>
          <p:nvPr/>
        </p:nvSpPr>
        <p:spPr>
          <a:xfrm>
            <a:off x="1115616" y="1196752"/>
            <a:ext cx="3528392" cy="646331"/>
          </a:xfrm>
          <a:prstGeom prst="rect">
            <a:avLst/>
          </a:prstGeom>
          <a:noFill/>
        </p:spPr>
        <p:txBody>
          <a:bodyPr wrap="square" rtlCol="0">
            <a:spAutoFit/>
          </a:bodyPr>
          <a:lstStyle/>
          <a:p>
            <a:endParaRPr lang="de-AT" dirty="0" smtClean="0"/>
          </a:p>
          <a:p>
            <a:endParaRPr lang="de-AT" dirty="0"/>
          </a:p>
        </p:txBody>
      </p:sp>
      <p:sp>
        <p:nvSpPr>
          <p:cNvPr id="6" name="Textfeld 5"/>
          <p:cNvSpPr txBox="1"/>
          <p:nvPr/>
        </p:nvSpPr>
        <p:spPr>
          <a:xfrm>
            <a:off x="611560" y="1268760"/>
            <a:ext cx="8280920" cy="1200329"/>
          </a:xfrm>
          <a:prstGeom prst="rect">
            <a:avLst/>
          </a:prstGeom>
          <a:noFill/>
        </p:spPr>
        <p:txBody>
          <a:bodyPr wrap="square" rtlCol="0">
            <a:spAutoFit/>
          </a:bodyPr>
          <a:lstStyle/>
          <a:p>
            <a:r>
              <a:rPr lang="de-AT" dirty="0" smtClean="0"/>
              <a:t> </a:t>
            </a:r>
          </a:p>
          <a:p>
            <a:endParaRPr lang="de-AT" dirty="0" smtClean="0"/>
          </a:p>
          <a:p>
            <a:endParaRPr lang="de-AT" dirty="0" smtClean="0"/>
          </a:p>
          <a:p>
            <a:endParaRPr lang="de-AT" dirty="0"/>
          </a:p>
        </p:txBody>
      </p:sp>
      <p:pic>
        <p:nvPicPr>
          <p:cNvPr id="2" name="Picture 2"/>
          <p:cNvPicPr>
            <a:picLocks noChangeAspect="1" noChangeArrowheads="1"/>
          </p:cNvPicPr>
          <p:nvPr/>
        </p:nvPicPr>
        <p:blipFill>
          <a:blip r:embed="rId4" cstate="print"/>
          <a:srcRect/>
          <a:stretch>
            <a:fillRect/>
          </a:stretch>
        </p:blipFill>
        <p:spPr bwMode="auto">
          <a:xfrm>
            <a:off x="814388" y="476672"/>
            <a:ext cx="7515225" cy="5743575"/>
          </a:xfrm>
          <a:prstGeom prst="rect">
            <a:avLst/>
          </a:prstGeom>
          <a:noFill/>
          <a:ln w="9525">
            <a:noFill/>
            <a:miter lim="800000"/>
            <a:headEnd/>
            <a:tailEnd/>
          </a:ln>
        </p:spPr>
      </p:pic>
      <p:sp>
        <p:nvSpPr>
          <p:cNvPr id="9" name="Textfeld 8"/>
          <p:cNvSpPr txBox="1"/>
          <p:nvPr/>
        </p:nvSpPr>
        <p:spPr>
          <a:xfrm>
            <a:off x="179512" y="188640"/>
            <a:ext cx="8424936" cy="369332"/>
          </a:xfrm>
          <a:prstGeom prst="rect">
            <a:avLst/>
          </a:prstGeom>
          <a:noFill/>
        </p:spPr>
        <p:txBody>
          <a:bodyPr wrap="square" rtlCol="0">
            <a:spAutoFit/>
          </a:bodyPr>
          <a:lstStyle/>
          <a:p>
            <a:r>
              <a:rPr lang="de-AT" dirty="0" smtClean="0"/>
              <a:t>      Bildgeschichte ...Veränderung einer Straße beschreiben.... (als Zeitungsbericht?)</a:t>
            </a:r>
            <a:endParaRPr lang="de-AT"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4294967295"/>
          </p:nvPr>
        </p:nvSpPr>
        <p:spPr>
          <a:xfrm>
            <a:off x="0" y="620713"/>
            <a:ext cx="8964488" cy="1800175"/>
          </a:xfrm>
        </p:spPr>
        <p:txBody>
          <a:bodyPr>
            <a:normAutofit/>
          </a:bodyPr>
          <a:lstStyle/>
          <a:p>
            <a:pPr algn="ctr">
              <a:buNone/>
            </a:pPr>
            <a:r>
              <a:rPr lang="de-AT" b="1" dirty="0" smtClean="0">
                <a:solidFill>
                  <a:schemeClr val="tx1"/>
                </a:solidFill>
              </a:rPr>
              <a:t>  </a:t>
            </a:r>
            <a:endParaRPr lang="de-AT" b="1" dirty="0">
              <a:solidFill>
                <a:schemeClr val="tx1"/>
              </a:solidFill>
            </a:endParaRPr>
          </a:p>
        </p:txBody>
      </p:sp>
      <p:sp>
        <p:nvSpPr>
          <p:cNvPr id="4" name="Textfeld 3"/>
          <p:cNvSpPr txBox="1"/>
          <p:nvPr/>
        </p:nvSpPr>
        <p:spPr>
          <a:xfrm>
            <a:off x="2699792" y="6237312"/>
            <a:ext cx="6192688" cy="307777"/>
          </a:xfrm>
          <a:prstGeom prst="rect">
            <a:avLst/>
          </a:prstGeom>
          <a:noFill/>
        </p:spPr>
        <p:txBody>
          <a:bodyPr wrap="square" rtlCol="0">
            <a:spAutoFit/>
          </a:bodyPr>
          <a:lstStyle/>
          <a:p>
            <a:r>
              <a:rPr lang="de-AT" sz="1400" i="1" dirty="0" smtClean="0">
                <a:hlinkClick r:id="rId2"/>
              </a:rPr>
              <a:t>   https://fachportal.ph-noe.ac.at/gwk/</a:t>
            </a:r>
            <a:r>
              <a:rPr lang="de-AT" sz="1400" i="1" dirty="0" smtClean="0"/>
              <a:t>            HLG                                </a:t>
            </a:r>
            <a:r>
              <a:rPr lang="de-AT" sz="1400" i="1" dirty="0" err="1" smtClean="0"/>
              <a:t>Ch</a:t>
            </a:r>
            <a:r>
              <a:rPr lang="de-AT" sz="1400" i="1" dirty="0" smtClean="0"/>
              <a:t>. Sitte 2023</a:t>
            </a:r>
            <a:endParaRPr lang="de-AT" sz="1400" i="1" dirty="0"/>
          </a:p>
        </p:txBody>
      </p:sp>
      <p:pic>
        <p:nvPicPr>
          <p:cNvPr id="1026" name="Picture 2"/>
          <p:cNvPicPr>
            <a:picLocks noChangeAspect="1" noChangeArrowheads="1"/>
          </p:cNvPicPr>
          <p:nvPr/>
        </p:nvPicPr>
        <p:blipFill>
          <a:blip r:embed="rId3" cstate="print"/>
          <a:srcRect/>
          <a:stretch>
            <a:fillRect/>
          </a:stretch>
        </p:blipFill>
        <p:spPr bwMode="auto">
          <a:xfrm>
            <a:off x="179512" y="6165304"/>
            <a:ext cx="1914525" cy="533400"/>
          </a:xfrm>
          <a:prstGeom prst="rect">
            <a:avLst/>
          </a:prstGeom>
          <a:noFill/>
          <a:ln w="9525">
            <a:noFill/>
            <a:miter lim="800000"/>
            <a:headEnd/>
            <a:tailEnd/>
          </a:ln>
        </p:spPr>
      </p:pic>
      <p:sp>
        <p:nvSpPr>
          <p:cNvPr id="5" name="Textfeld 4"/>
          <p:cNvSpPr txBox="1"/>
          <p:nvPr/>
        </p:nvSpPr>
        <p:spPr>
          <a:xfrm>
            <a:off x="1115616" y="1196752"/>
            <a:ext cx="3528392" cy="646331"/>
          </a:xfrm>
          <a:prstGeom prst="rect">
            <a:avLst/>
          </a:prstGeom>
          <a:noFill/>
        </p:spPr>
        <p:txBody>
          <a:bodyPr wrap="square" rtlCol="0">
            <a:spAutoFit/>
          </a:bodyPr>
          <a:lstStyle/>
          <a:p>
            <a:endParaRPr lang="de-AT" dirty="0" smtClean="0"/>
          </a:p>
          <a:p>
            <a:endParaRPr lang="de-AT" dirty="0"/>
          </a:p>
        </p:txBody>
      </p:sp>
      <p:sp>
        <p:nvSpPr>
          <p:cNvPr id="6" name="Textfeld 5"/>
          <p:cNvSpPr txBox="1"/>
          <p:nvPr/>
        </p:nvSpPr>
        <p:spPr>
          <a:xfrm>
            <a:off x="611560" y="1268760"/>
            <a:ext cx="8280920" cy="1200329"/>
          </a:xfrm>
          <a:prstGeom prst="rect">
            <a:avLst/>
          </a:prstGeom>
          <a:noFill/>
        </p:spPr>
        <p:txBody>
          <a:bodyPr wrap="square" rtlCol="0">
            <a:spAutoFit/>
          </a:bodyPr>
          <a:lstStyle/>
          <a:p>
            <a:r>
              <a:rPr lang="de-AT" dirty="0" smtClean="0"/>
              <a:t> </a:t>
            </a:r>
          </a:p>
          <a:p>
            <a:endParaRPr lang="de-AT" dirty="0" smtClean="0"/>
          </a:p>
          <a:p>
            <a:endParaRPr lang="de-AT" dirty="0" smtClean="0"/>
          </a:p>
          <a:p>
            <a:endParaRPr lang="de-AT" dirty="0"/>
          </a:p>
        </p:txBody>
      </p:sp>
      <p:pic>
        <p:nvPicPr>
          <p:cNvPr id="2051" name="Picture 3"/>
          <p:cNvPicPr>
            <a:picLocks noChangeAspect="1" noChangeArrowheads="1"/>
          </p:cNvPicPr>
          <p:nvPr/>
        </p:nvPicPr>
        <p:blipFill>
          <a:blip r:embed="rId4" cstate="print"/>
          <a:srcRect/>
          <a:stretch>
            <a:fillRect/>
          </a:stretch>
        </p:blipFill>
        <p:spPr bwMode="auto">
          <a:xfrm>
            <a:off x="876300" y="609600"/>
            <a:ext cx="7391400" cy="5638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4294967295"/>
          </p:nvPr>
        </p:nvSpPr>
        <p:spPr>
          <a:xfrm>
            <a:off x="0" y="620713"/>
            <a:ext cx="8964488" cy="1800175"/>
          </a:xfrm>
        </p:spPr>
        <p:txBody>
          <a:bodyPr>
            <a:normAutofit/>
          </a:bodyPr>
          <a:lstStyle/>
          <a:p>
            <a:pPr algn="ctr">
              <a:buNone/>
            </a:pPr>
            <a:r>
              <a:rPr lang="de-AT" b="1" dirty="0" smtClean="0">
                <a:solidFill>
                  <a:schemeClr val="tx1"/>
                </a:solidFill>
              </a:rPr>
              <a:t>  </a:t>
            </a:r>
            <a:endParaRPr lang="de-AT" b="1" dirty="0">
              <a:solidFill>
                <a:schemeClr val="tx1"/>
              </a:solidFill>
            </a:endParaRPr>
          </a:p>
        </p:txBody>
      </p:sp>
      <p:sp>
        <p:nvSpPr>
          <p:cNvPr id="4" name="Textfeld 3"/>
          <p:cNvSpPr txBox="1"/>
          <p:nvPr/>
        </p:nvSpPr>
        <p:spPr>
          <a:xfrm>
            <a:off x="2699792" y="6237312"/>
            <a:ext cx="6192688" cy="307777"/>
          </a:xfrm>
          <a:prstGeom prst="rect">
            <a:avLst/>
          </a:prstGeom>
          <a:noFill/>
        </p:spPr>
        <p:txBody>
          <a:bodyPr wrap="square" rtlCol="0">
            <a:spAutoFit/>
          </a:bodyPr>
          <a:lstStyle/>
          <a:p>
            <a:r>
              <a:rPr lang="de-AT" sz="1400" i="1" dirty="0" smtClean="0">
                <a:hlinkClick r:id="rId2"/>
              </a:rPr>
              <a:t>   https://fachportal.ph-noe.ac.at/gwk/</a:t>
            </a:r>
            <a:r>
              <a:rPr lang="de-AT" sz="1400" i="1" dirty="0" smtClean="0"/>
              <a:t>            HLG                                </a:t>
            </a:r>
            <a:r>
              <a:rPr lang="de-AT" sz="1400" i="1" dirty="0" err="1" smtClean="0"/>
              <a:t>Ch</a:t>
            </a:r>
            <a:r>
              <a:rPr lang="de-AT" sz="1400" i="1" dirty="0" smtClean="0"/>
              <a:t>. Sitte 2023</a:t>
            </a:r>
            <a:endParaRPr lang="de-AT" sz="1400" i="1" dirty="0"/>
          </a:p>
        </p:txBody>
      </p:sp>
      <p:pic>
        <p:nvPicPr>
          <p:cNvPr id="1026" name="Picture 2"/>
          <p:cNvPicPr>
            <a:picLocks noChangeAspect="1" noChangeArrowheads="1"/>
          </p:cNvPicPr>
          <p:nvPr/>
        </p:nvPicPr>
        <p:blipFill>
          <a:blip r:embed="rId3" cstate="print"/>
          <a:srcRect/>
          <a:stretch>
            <a:fillRect/>
          </a:stretch>
        </p:blipFill>
        <p:spPr bwMode="auto">
          <a:xfrm>
            <a:off x="179512" y="6165304"/>
            <a:ext cx="1914525" cy="533400"/>
          </a:xfrm>
          <a:prstGeom prst="rect">
            <a:avLst/>
          </a:prstGeom>
          <a:noFill/>
          <a:ln w="9525">
            <a:noFill/>
            <a:miter lim="800000"/>
            <a:headEnd/>
            <a:tailEnd/>
          </a:ln>
        </p:spPr>
      </p:pic>
      <p:sp>
        <p:nvSpPr>
          <p:cNvPr id="5" name="Textfeld 4"/>
          <p:cNvSpPr txBox="1"/>
          <p:nvPr/>
        </p:nvSpPr>
        <p:spPr>
          <a:xfrm>
            <a:off x="1115616" y="1196752"/>
            <a:ext cx="3528392" cy="646331"/>
          </a:xfrm>
          <a:prstGeom prst="rect">
            <a:avLst/>
          </a:prstGeom>
          <a:noFill/>
        </p:spPr>
        <p:txBody>
          <a:bodyPr wrap="square" rtlCol="0">
            <a:spAutoFit/>
          </a:bodyPr>
          <a:lstStyle/>
          <a:p>
            <a:endParaRPr lang="de-AT" dirty="0" smtClean="0"/>
          </a:p>
          <a:p>
            <a:endParaRPr lang="de-AT" dirty="0"/>
          </a:p>
        </p:txBody>
      </p:sp>
      <p:sp>
        <p:nvSpPr>
          <p:cNvPr id="6" name="Textfeld 5"/>
          <p:cNvSpPr txBox="1"/>
          <p:nvPr/>
        </p:nvSpPr>
        <p:spPr>
          <a:xfrm>
            <a:off x="791072" y="764704"/>
            <a:ext cx="7597352" cy="3693319"/>
          </a:xfrm>
          <a:prstGeom prst="rect">
            <a:avLst/>
          </a:prstGeom>
          <a:noFill/>
        </p:spPr>
        <p:txBody>
          <a:bodyPr wrap="square" rtlCol="0">
            <a:spAutoFit/>
          </a:bodyPr>
          <a:lstStyle/>
          <a:p>
            <a:r>
              <a:rPr lang="de-AT" b="1" dirty="0" smtClean="0"/>
              <a:t>WAS noch mit Bildern man in der Klasse machen kann </a:t>
            </a:r>
            <a:r>
              <a:rPr lang="de-AT" dirty="0" smtClean="0"/>
              <a:t>.....</a:t>
            </a:r>
          </a:p>
          <a:p>
            <a:endParaRPr lang="de-AT" dirty="0"/>
          </a:p>
          <a:p>
            <a:pPr marL="342900" indent="-342900">
              <a:buAutoNum type="arabicPeriod"/>
            </a:pPr>
            <a:r>
              <a:rPr lang="de-AT" dirty="0" smtClean="0"/>
              <a:t>Spurensuche     &gt;&gt; </a:t>
            </a:r>
            <a:r>
              <a:rPr lang="de-AT" dirty="0" smtClean="0">
                <a:hlinkClick r:id="rId4"/>
              </a:rPr>
              <a:t>siehe auf </a:t>
            </a:r>
            <a:r>
              <a:rPr lang="de-AT" dirty="0" err="1" smtClean="0">
                <a:hlinkClick r:id="rId4"/>
              </a:rPr>
              <a:t>Moodle</a:t>
            </a:r>
            <a:r>
              <a:rPr lang="de-AT" dirty="0" smtClean="0">
                <a:hlinkClick r:id="rId4"/>
              </a:rPr>
              <a:t> &gt;</a:t>
            </a:r>
            <a:r>
              <a:rPr lang="de-AT" dirty="0" smtClean="0"/>
              <a:t>&gt;&gt;</a:t>
            </a:r>
          </a:p>
          <a:p>
            <a:pPr marL="342900" indent="-342900">
              <a:buAutoNum type="arabicPeriod"/>
            </a:pPr>
            <a:endParaRPr lang="de-AT" dirty="0"/>
          </a:p>
          <a:p>
            <a:pPr marL="342900" indent="-342900">
              <a:buAutoNum type="arabicPeriod"/>
            </a:pPr>
            <a:r>
              <a:rPr lang="de-AT" dirty="0" smtClean="0"/>
              <a:t>Virtuelle Exkursion  &gt;&gt;&gt; „</a:t>
            </a:r>
            <a:r>
              <a:rPr lang="de-AT" dirty="0" smtClean="0">
                <a:hlinkClick r:id="rId5"/>
              </a:rPr>
              <a:t>Wien entlang des 43ers</a:t>
            </a:r>
            <a:r>
              <a:rPr lang="de-AT" dirty="0" smtClean="0"/>
              <a:t>“  &gt;&gt;&gt; </a:t>
            </a:r>
            <a:r>
              <a:rPr lang="de-AT" dirty="0" err="1" smtClean="0"/>
              <a:t>zT</a:t>
            </a:r>
            <a:r>
              <a:rPr lang="de-AT" dirty="0" smtClean="0"/>
              <a:t>. Spurensuche UND wie man Bilder „abfragen kann“  </a:t>
            </a:r>
          </a:p>
          <a:p>
            <a:pPr marL="342900" indent="-342900">
              <a:buAutoNum type="arabicPeriod"/>
            </a:pPr>
            <a:endParaRPr lang="de-AT" dirty="0" smtClean="0"/>
          </a:p>
          <a:p>
            <a:pPr marL="342900" indent="-342900">
              <a:buAutoNum type="arabicPeriod"/>
            </a:pPr>
            <a:endParaRPr lang="de-AT" dirty="0" smtClean="0"/>
          </a:p>
          <a:p>
            <a:pPr marL="342900" indent="-342900"/>
            <a:r>
              <a:rPr lang="de-AT" i="1" dirty="0" smtClean="0"/>
              <a:t>3.</a:t>
            </a:r>
          </a:p>
          <a:p>
            <a:pPr marL="342900" indent="-342900"/>
            <a:r>
              <a:rPr lang="de-AT" i="1" dirty="0" smtClean="0"/>
              <a:t>&gt;&gt;&gt; wir werden uns  in der Einheit über</a:t>
            </a:r>
          </a:p>
          <a:p>
            <a:pPr marL="1879600"/>
            <a:r>
              <a:rPr lang="de-AT" i="1" dirty="0" smtClean="0"/>
              <a:t>Video oder doch </a:t>
            </a:r>
            <a:r>
              <a:rPr lang="de-AT" i="1" dirty="0" err="1" smtClean="0"/>
              <a:t>Slideshow</a:t>
            </a:r>
            <a:endParaRPr lang="de-AT" i="1" dirty="0" smtClean="0"/>
          </a:p>
          <a:p>
            <a:pPr marL="1879600"/>
            <a:r>
              <a:rPr lang="de-AT" i="1" dirty="0" smtClean="0"/>
              <a:t>bzw in den Einheiten </a:t>
            </a:r>
            <a:r>
              <a:rPr lang="de-AT" b="1" i="1" dirty="0" smtClean="0"/>
              <a:t>zur 3.  bzw 4. Klasse </a:t>
            </a:r>
          </a:p>
          <a:p>
            <a:pPr marL="1879600"/>
            <a:r>
              <a:rPr lang="de-AT" i="1" dirty="0" smtClean="0"/>
              <a:t>noch mit weiteren Anwendungen beschäftigen</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vale Legende 13"/>
          <p:cNvSpPr/>
          <p:nvPr/>
        </p:nvSpPr>
        <p:spPr>
          <a:xfrm>
            <a:off x="6804248" y="2996952"/>
            <a:ext cx="1944216" cy="108012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3" name="Ovale Legende 12"/>
          <p:cNvSpPr/>
          <p:nvPr/>
        </p:nvSpPr>
        <p:spPr>
          <a:xfrm>
            <a:off x="6588224" y="2852936"/>
            <a:ext cx="2088232" cy="1008112"/>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solidFill>
                <a:schemeClr val="tx1"/>
              </a:solidFill>
            </a:endParaRPr>
          </a:p>
        </p:txBody>
      </p:sp>
      <p:sp>
        <p:nvSpPr>
          <p:cNvPr id="12" name="Abgerundete rechteckige Legende 11"/>
          <p:cNvSpPr/>
          <p:nvPr/>
        </p:nvSpPr>
        <p:spPr>
          <a:xfrm>
            <a:off x="6804248" y="2852936"/>
            <a:ext cx="1944216" cy="1008112"/>
          </a:xfrm>
          <a:prstGeom prst="wedgeRoundRectCallou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1" name="Ovale Legende 10"/>
          <p:cNvSpPr/>
          <p:nvPr/>
        </p:nvSpPr>
        <p:spPr>
          <a:xfrm>
            <a:off x="6516216" y="2564904"/>
            <a:ext cx="2376264" cy="1224136"/>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0" name="Ovale Legende 9"/>
          <p:cNvSpPr/>
          <p:nvPr/>
        </p:nvSpPr>
        <p:spPr>
          <a:xfrm>
            <a:off x="6804248" y="2924944"/>
            <a:ext cx="1944216" cy="936104"/>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9" name="Ovale Legende 8"/>
          <p:cNvSpPr/>
          <p:nvPr/>
        </p:nvSpPr>
        <p:spPr>
          <a:xfrm>
            <a:off x="6660232" y="2960368"/>
            <a:ext cx="2016224" cy="90068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3" name="Untertitel 2"/>
          <p:cNvSpPr>
            <a:spLocks noGrp="1"/>
          </p:cNvSpPr>
          <p:nvPr>
            <p:ph type="subTitle" idx="4294967295"/>
          </p:nvPr>
        </p:nvSpPr>
        <p:spPr>
          <a:xfrm>
            <a:off x="0" y="620713"/>
            <a:ext cx="8964488" cy="1800175"/>
          </a:xfrm>
        </p:spPr>
        <p:txBody>
          <a:bodyPr>
            <a:normAutofit/>
          </a:bodyPr>
          <a:lstStyle/>
          <a:p>
            <a:pPr algn="ctr">
              <a:buNone/>
            </a:pPr>
            <a:r>
              <a:rPr lang="de-AT" b="1" dirty="0" smtClean="0">
                <a:solidFill>
                  <a:schemeClr val="tx1"/>
                </a:solidFill>
              </a:rPr>
              <a:t>  </a:t>
            </a:r>
            <a:endParaRPr lang="de-AT" b="1" dirty="0">
              <a:solidFill>
                <a:schemeClr val="tx1"/>
              </a:solidFill>
            </a:endParaRPr>
          </a:p>
        </p:txBody>
      </p:sp>
      <p:sp>
        <p:nvSpPr>
          <p:cNvPr id="4" name="Textfeld 3"/>
          <p:cNvSpPr txBox="1"/>
          <p:nvPr/>
        </p:nvSpPr>
        <p:spPr>
          <a:xfrm>
            <a:off x="2699792" y="6237312"/>
            <a:ext cx="6192688" cy="307777"/>
          </a:xfrm>
          <a:prstGeom prst="rect">
            <a:avLst/>
          </a:prstGeom>
          <a:noFill/>
        </p:spPr>
        <p:txBody>
          <a:bodyPr wrap="square" rtlCol="0">
            <a:spAutoFit/>
          </a:bodyPr>
          <a:lstStyle/>
          <a:p>
            <a:r>
              <a:rPr lang="de-AT" sz="1400" i="1" dirty="0" smtClean="0">
                <a:hlinkClick r:id="rId2"/>
              </a:rPr>
              <a:t>   https://fachportal.ph-noe.ac.at/gwk/</a:t>
            </a:r>
            <a:r>
              <a:rPr lang="de-AT" sz="1400" i="1" dirty="0" smtClean="0"/>
              <a:t>            HLG                                </a:t>
            </a:r>
            <a:r>
              <a:rPr lang="de-AT" sz="1400" i="1" dirty="0" err="1" smtClean="0"/>
              <a:t>Ch</a:t>
            </a:r>
            <a:r>
              <a:rPr lang="de-AT" sz="1400" i="1" dirty="0" smtClean="0"/>
              <a:t>. Sitte 2023</a:t>
            </a:r>
            <a:endParaRPr lang="de-AT" sz="1400" i="1" dirty="0"/>
          </a:p>
        </p:txBody>
      </p:sp>
      <p:pic>
        <p:nvPicPr>
          <p:cNvPr id="1026" name="Picture 2"/>
          <p:cNvPicPr>
            <a:picLocks noChangeAspect="1" noChangeArrowheads="1"/>
          </p:cNvPicPr>
          <p:nvPr/>
        </p:nvPicPr>
        <p:blipFill>
          <a:blip r:embed="rId3" cstate="print"/>
          <a:srcRect/>
          <a:stretch>
            <a:fillRect/>
          </a:stretch>
        </p:blipFill>
        <p:spPr bwMode="auto">
          <a:xfrm>
            <a:off x="179512" y="6165304"/>
            <a:ext cx="1914525" cy="533400"/>
          </a:xfrm>
          <a:prstGeom prst="rect">
            <a:avLst/>
          </a:prstGeom>
          <a:noFill/>
          <a:ln w="9525">
            <a:noFill/>
            <a:miter lim="800000"/>
            <a:headEnd/>
            <a:tailEnd/>
          </a:ln>
        </p:spPr>
      </p:pic>
      <p:sp>
        <p:nvSpPr>
          <p:cNvPr id="5" name="Textfeld 4"/>
          <p:cNvSpPr txBox="1"/>
          <p:nvPr/>
        </p:nvSpPr>
        <p:spPr>
          <a:xfrm>
            <a:off x="1115616" y="1196752"/>
            <a:ext cx="3528392" cy="646331"/>
          </a:xfrm>
          <a:prstGeom prst="rect">
            <a:avLst/>
          </a:prstGeom>
          <a:noFill/>
        </p:spPr>
        <p:txBody>
          <a:bodyPr wrap="square" rtlCol="0">
            <a:spAutoFit/>
          </a:bodyPr>
          <a:lstStyle/>
          <a:p>
            <a:endParaRPr lang="de-AT" dirty="0" smtClean="0"/>
          </a:p>
          <a:p>
            <a:endParaRPr lang="de-AT" dirty="0"/>
          </a:p>
        </p:txBody>
      </p:sp>
      <p:sp>
        <p:nvSpPr>
          <p:cNvPr id="6" name="Textfeld 5"/>
          <p:cNvSpPr txBox="1"/>
          <p:nvPr/>
        </p:nvSpPr>
        <p:spPr>
          <a:xfrm>
            <a:off x="179512" y="188640"/>
            <a:ext cx="8964488" cy="369332"/>
          </a:xfrm>
          <a:prstGeom prst="rect">
            <a:avLst/>
          </a:prstGeom>
          <a:noFill/>
        </p:spPr>
        <p:txBody>
          <a:bodyPr wrap="square" rtlCol="0">
            <a:spAutoFit/>
          </a:bodyPr>
          <a:lstStyle/>
          <a:p>
            <a:r>
              <a:rPr lang="de-AT" b="1" dirty="0" smtClean="0"/>
              <a:t>Arbeitsauftrag ein  Beispiel </a:t>
            </a:r>
            <a:r>
              <a:rPr lang="de-AT" dirty="0" smtClean="0"/>
              <a:t>– halbfertig „</a:t>
            </a:r>
            <a:r>
              <a:rPr lang="de-AT" b="1" dirty="0" smtClean="0"/>
              <a:t>Bild eingebunden</a:t>
            </a:r>
            <a:r>
              <a:rPr lang="de-AT" dirty="0" smtClean="0"/>
              <a:t>“ -  </a:t>
            </a:r>
            <a:r>
              <a:rPr lang="de-AT" i="1" dirty="0" smtClean="0"/>
              <a:t>an dem sie nun ergänzen sollen</a:t>
            </a:r>
            <a:r>
              <a:rPr lang="de-AT" dirty="0" smtClean="0"/>
              <a:t>:                                                  </a:t>
            </a:r>
            <a:endParaRPr lang="de-AT" dirty="0"/>
          </a:p>
        </p:txBody>
      </p:sp>
      <p:pic>
        <p:nvPicPr>
          <p:cNvPr id="2" name="Picture 2"/>
          <p:cNvPicPr>
            <a:picLocks noChangeAspect="1" noChangeArrowheads="1"/>
          </p:cNvPicPr>
          <p:nvPr/>
        </p:nvPicPr>
        <p:blipFill>
          <a:blip r:embed="rId4" cstate="print"/>
          <a:srcRect/>
          <a:stretch>
            <a:fillRect/>
          </a:stretch>
        </p:blipFill>
        <p:spPr bwMode="auto">
          <a:xfrm>
            <a:off x="179512" y="919163"/>
            <a:ext cx="8712968" cy="5019675"/>
          </a:xfrm>
          <a:prstGeom prst="rect">
            <a:avLst/>
          </a:prstGeom>
          <a:noFill/>
          <a:ln w="9525">
            <a:noFill/>
            <a:miter lim="800000"/>
            <a:headEnd/>
            <a:tailEnd/>
          </a:ln>
        </p:spPr>
      </p:pic>
      <p:sp>
        <p:nvSpPr>
          <p:cNvPr id="8" name="Textfeld 7"/>
          <p:cNvSpPr txBox="1"/>
          <p:nvPr/>
        </p:nvSpPr>
        <p:spPr>
          <a:xfrm>
            <a:off x="6948264" y="2996952"/>
            <a:ext cx="1872208" cy="307777"/>
          </a:xfrm>
          <a:prstGeom prst="rect">
            <a:avLst/>
          </a:prstGeom>
          <a:noFill/>
        </p:spPr>
        <p:txBody>
          <a:bodyPr wrap="square" rtlCol="0">
            <a:spAutoFit/>
          </a:bodyPr>
          <a:lstStyle/>
          <a:p>
            <a:endParaRPr lang="de-AT" sz="1400" dirty="0"/>
          </a:p>
        </p:txBody>
      </p:sp>
      <p:sp>
        <p:nvSpPr>
          <p:cNvPr id="15" name="Ovale Legende 14"/>
          <p:cNvSpPr/>
          <p:nvPr/>
        </p:nvSpPr>
        <p:spPr>
          <a:xfrm>
            <a:off x="6660232" y="2924944"/>
            <a:ext cx="2160240" cy="1080120"/>
          </a:xfrm>
          <a:prstGeom prst="wedgeEllipseCallout">
            <a:avLst>
              <a:gd name="adj1" fmla="val -27791"/>
              <a:gd name="adj2" fmla="val 8501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6" name="Textfeld 15"/>
          <p:cNvSpPr txBox="1"/>
          <p:nvPr/>
        </p:nvSpPr>
        <p:spPr>
          <a:xfrm>
            <a:off x="6948264" y="3068960"/>
            <a:ext cx="1656184" cy="1061829"/>
          </a:xfrm>
          <a:prstGeom prst="rect">
            <a:avLst/>
          </a:prstGeom>
          <a:noFill/>
        </p:spPr>
        <p:txBody>
          <a:bodyPr wrap="square" rtlCol="0">
            <a:spAutoFit/>
          </a:bodyPr>
          <a:lstStyle/>
          <a:p>
            <a:r>
              <a:rPr lang="de-AT" sz="1500" dirty="0" err="1" smtClean="0"/>
              <a:t>zB</a:t>
            </a:r>
            <a:r>
              <a:rPr lang="de-AT" sz="1500" dirty="0" smtClean="0"/>
              <a:t>. Ordnen sie die Bilder </a:t>
            </a:r>
            <a:r>
              <a:rPr lang="de-AT" sz="1500" dirty="0" smtClean="0"/>
              <a:t>der Phase im </a:t>
            </a:r>
            <a:r>
              <a:rPr lang="de-AT" sz="1500" dirty="0" smtClean="0"/>
              <a:t>Diagramm zu....</a:t>
            </a:r>
          </a:p>
          <a:p>
            <a:endParaRPr lang="de-AT"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4294967295"/>
          </p:nvPr>
        </p:nvSpPr>
        <p:spPr>
          <a:xfrm>
            <a:off x="0" y="620713"/>
            <a:ext cx="8964488" cy="1800175"/>
          </a:xfrm>
        </p:spPr>
        <p:txBody>
          <a:bodyPr>
            <a:normAutofit/>
          </a:bodyPr>
          <a:lstStyle/>
          <a:p>
            <a:pPr algn="ctr">
              <a:buNone/>
            </a:pPr>
            <a:r>
              <a:rPr lang="de-AT" b="1" dirty="0" smtClean="0">
                <a:solidFill>
                  <a:schemeClr val="tx1"/>
                </a:solidFill>
              </a:rPr>
              <a:t>  </a:t>
            </a:r>
            <a:endParaRPr lang="de-AT" b="1" dirty="0">
              <a:solidFill>
                <a:schemeClr val="tx1"/>
              </a:solidFill>
            </a:endParaRPr>
          </a:p>
        </p:txBody>
      </p:sp>
      <p:sp>
        <p:nvSpPr>
          <p:cNvPr id="4" name="Textfeld 3"/>
          <p:cNvSpPr txBox="1"/>
          <p:nvPr/>
        </p:nvSpPr>
        <p:spPr>
          <a:xfrm>
            <a:off x="2699792" y="6237312"/>
            <a:ext cx="6192688" cy="307777"/>
          </a:xfrm>
          <a:prstGeom prst="rect">
            <a:avLst/>
          </a:prstGeom>
          <a:noFill/>
        </p:spPr>
        <p:txBody>
          <a:bodyPr wrap="square" rtlCol="0">
            <a:spAutoFit/>
          </a:bodyPr>
          <a:lstStyle/>
          <a:p>
            <a:r>
              <a:rPr lang="de-AT" sz="1400" i="1" dirty="0" smtClean="0">
                <a:hlinkClick r:id="rId2"/>
              </a:rPr>
              <a:t>   https://fachportal.ph-noe.ac.at/gwk/</a:t>
            </a:r>
            <a:r>
              <a:rPr lang="de-AT" sz="1400" i="1" dirty="0" smtClean="0"/>
              <a:t>            HLG                                </a:t>
            </a:r>
            <a:r>
              <a:rPr lang="de-AT" sz="1400" i="1" dirty="0" err="1" smtClean="0"/>
              <a:t>Ch</a:t>
            </a:r>
            <a:r>
              <a:rPr lang="de-AT" sz="1400" i="1" dirty="0" smtClean="0"/>
              <a:t>. Sitte 2023</a:t>
            </a:r>
            <a:endParaRPr lang="de-AT" sz="1400" i="1" dirty="0"/>
          </a:p>
        </p:txBody>
      </p:sp>
      <p:pic>
        <p:nvPicPr>
          <p:cNvPr id="1026" name="Picture 2"/>
          <p:cNvPicPr>
            <a:picLocks noChangeAspect="1" noChangeArrowheads="1"/>
          </p:cNvPicPr>
          <p:nvPr/>
        </p:nvPicPr>
        <p:blipFill>
          <a:blip r:embed="rId3" cstate="print"/>
          <a:srcRect/>
          <a:stretch>
            <a:fillRect/>
          </a:stretch>
        </p:blipFill>
        <p:spPr bwMode="auto">
          <a:xfrm>
            <a:off x="179512" y="6165304"/>
            <a:ext cx="1914525" cy="533400"/>
          </a:xfrm>
          <a:prstGeom prst="rect">
            <a:avLst/>
          </a:prstGeom>
          <a:noFill/>
          <a:ln w="9525">
            <a:noFill/>
            <a:miter lim="800000"/>
            <a:headEnd/>
            <a:tailEnd/>
          </a:ln>
        </p:spPr>
      </p:pic>
      <p:sp>
        <p:nvSpPr>
          <p:cNvPr id="5" name="Textfeld 4"/>
          <p:cNvSpPr txBox="1"/>
          <p:nvPr/>
        </p:nvSpPr>
        <p:spPr>
          <a:xfrm>
            <a:off x="1115616" y="1196752"/>
            <a:ext cx="3528392" cy="646331"/>
          </a:xfrm>
          <a:prstGeom prst="rect">
            <a:avLst/>
          </a:prstGeom>
          <a:noFill/>
        </p:spPr>
        <p:txBody>
          <a:bodyPr wrap="square" rtlCol="0">
            <a:spAutoFit/>
          </a:bodyPr>
          <a:lstStyle/>
          <a:p>
            <a:endParaRPr lang="de-AT" dirty="0" smtClean="0"/>
          </a:p>
          <a:p>
            <a:endParaRPr lang="de-AT" dirty="0"/>
          </a:p>
        </p:txBody>
      </p:sp>
      <p:sp>
        <p:nvSpPr>
          <p:cNvPr id="6" name="Textfeld 5"/>
          <p:cNvSpPr txBox="1"/>
          <p:nvPr/>
        </p:nvSpPr>
        <p:spPr>
          <a:xfrm>
            <a:off x="683568" y="260648"/>
            <a:ext cx="5400600" cy="369332"/>
          </a:xfrm>
          <a:prstGeom prst="rect">
            <a:avLst/>
          </a:prstGeom>
          <a:noFill/>
        </p:spPr>
        <p:txBody>
          <a:bodyPr wrap="square" rtlCol="0">
            <a:spAutoFit/>
          </a:bodyPr>
          <a:lstStyle/>
          <a:p>
            <a:r>
              <a:rPr lang="de-AT" dirty="0" smtClean="0"/>
              <a:t>Beispiele......   Foto  oder Zeichnung ?</a:t>
            </a:r>
            <a:endParaRPr lang="de-AT" dirty="0"/>
          </a:p>
        </p:txBody>
      </p:sp>
      <p:sp>
        <p:nvSpPr>
          <p:cNvPr id="7" name="Textfeld 6"/>
          <p:cNvSpPr txBox="1"/>
          <p:nvPr/>
        </p:nvSpPr>
        <p:spPr>
          <a:xfrm>
            <a:off x="323528" y="692696"/>
            <a:ext cx="8820472" cy="369332"/>
          </a:xfrm>
          <a:prstGeom prst="rect">
            <a:avLst/>
          </a:prstGeom>
          <a:noFill/>
        </p:spPr>
        <p:txBody>
          <a:bodyPr wrap="square" rtlCol="0">
            <a:spAutoFit/>
          </a:bodyPr>
          <a:lstStyle/>
          <a:p>
            <a:r>
              <a:rPr lang="de-AT" dirty="0" smtClean="0"/>
              <a:t>In einer Zeichnung können direkt genau die Elemente betont werden, auf die es ankommt</a:t>
            </a:r>
            <a:endParaRPr lang="de-AT" dirty="0"/>
          </a:p>
        </p:txBody>
      </p:sp>
      <p:pic>
        <p:nvPicPr>
          <p:cNvPr id="11" name="Grafik 10" descr="orientalische_Stadt.JPG"/>
          <p:cNvPicPr>
            <a:picLocks noChangeAspect="1"/>
          </p:cNvPicPr>
          <p:nvPr/>
        </p:nvPicPr>
        <p:blipFill>
          <a:blip r:embed="rId4" cstate="print"/>
          <a:stretch>
            <a:fillRect/>
          </a:stretch>
        </p:blipFill>
        <p:spPr>
          <a:xfrm>
            <a:off x="0" y="1052736"/>
            <a:ext cx="9144000" cy="4896544"/>
          </a:xfrm>
          <a:prstGeom prst="rect">
            <a:avLst/>
          </a:prstGeom>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203524" y="0"/>
            <a:ext cx="6170661" cy="6119664"/>
          </a:xfrm>
          <a:prstGeom prst="rect">
            <a:avLst/>
          </a:prstGeom>
          <a:noFill/>
          <a:ln w="9525">
            <a:noFill/>
            <a:miter lim="800000"/>
            <a:headEnd/>
            <a:tailEnd/>
          </a:ln>
        </p:spPr>
      </p:pic>
      <p:sp>
        <p:nvSpPr>
          <p:cNvPr id="12" name="Abgerundete rechteckige Legende 11"/>
          <p:cNvSpPr/>
          <p:nvPr/>
        </p:nvSpPr>
        <p:spPr>
          <a:xfrm>
            <a:off x="6444208" y="332656"/>
            <a:ext cx="2376264" cy="1584176"/>
          </a:xfrm>
          <a:prstGeom prst="wedgeRoundRectCallout">
            <a:avLst>
              <a:gd name="adj1" fmla="val -61949"/>
              <a:gd name="adj2" fmla="val -5500"/>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3" name="Untertitel 2"/>
          <p:cNvSpPr>
            <a:spLocks noGrp="1"/>
          </p:cNvSpPr>
          <p:nvPr>
            <p:ph type="subTitle" idx="4294967295"/>
          </p:nvPr>
        </p:nvSpPr>
        <p:spPr>
          <a:xfrm>
            <a:off x="0" y="620713"/>
            <a:ext cx="8964488" cy="1800175"/>
          </a:xfrm>
        </p:spPr>
        <p:txBody>
          <a:bodyPr>
            <a:normAutofit/>
          </a:bodyPr>
          <a:lstStyle/>
          <a:p>
            <a:pPr algn="ctr">
              <a:buNone/>
            </a:pPr>
            <a:r>
              <a:rPr lang="de-AT" b="1" dirty="0" smtClean="0">
                <a:solidFill>
                  <a:schemeClr val="tx1"/>
                </a:solidFill>
              </a:rPr>
              <a:t>  </a:t>
            </a:r>
            <a:endParaRPr lang="de-AT" b="1" dirty="0">
              <a:solidFill>
                <a:schemeClr val="tx1"/>
              </a:solidFill>
            </a:endParaRPr>
          </a:p>
        </p:txBody>
      </p:sp>
      <p:sp>
        <p:nvSpPr>
          <p:cNvPr id="4" name="Textfeld 3"/>
          <p:cNvSpPr txBox="1"/>
          <p:nvPr/>
        </p:nvSpPr>
        <p:spPr>
          <a:xfrm>
            <a:off x="2699792" y="6237312"/>
            <a:ext cx="6192688" cy="307777"/>
          </a:xfrm>
          <a:prstGeom prst="rect">
            <a:avLst/>
          </a:prstGeom>
          <a:noFill/>
        </p:spPr>
        <p:txBody>
          <a:bodyPr wrap="square" rtlCol="0">
            <a:spAutoFit/>
          </a:bodyPr>
          <a:lstStyle/>
          <a:p>
            <a:r>
              <a:rPr lang="de-AT" sz="1400" i="1" dirty="0" smtClean="0">
                <a:hlinkClick r:id="rId3"/>
              </a:rPr>
              <a:t>   https://fachportal.ph-noe.ac.at/gwk/</a:t>
            </a:r>
            <a:r>
              <a:rPr lang="de-AT" sz="1400" i="1" dirty="0" smtClean="0"/>
              <a:t>            HLG                                </a:t>
            </a:r>
            <a:r>
              <a:rPr lang="de-AT" sz="1400" i="1" dirty="0" err="1" smtClean="0"/>
              <a:t>Ch</a:t>
            </a:r>
            <a:r>
              <a:rPr lang="de-AT" sz="1400" i="1" dirty="0" smtClean="0"/>
              <a:t>. Sitte 2023</a:t>
            </a:r>
            <a:endParaRPr lang="de-AT" sz="1400" i="1" dirty="0"/>
          </a:p>
        </p:txBody>
      </p:sp>
      <p:pic>
        <p:nvPicPr>
          <p:cNvPr id="1026" name="Picture 2"/>
          <p:cNvPicPr>
            <a:picLocks noChangeAspect="1" noChangeArrowheads="1"/>
          </p:cNvPicPr>
          <p:nvPr/>
        </p:nvPicPr>
        <p:blipFill>
          <a:blip r:embed="rId4" cstate="print"/>
          <a:srcRect/>
          <a:stretch>
            <a:fillRect/>
          </a:stretch>
        </p:blipFill>
        <p:spPr bwMode="auto">
          <a:xfrm>
            <a:off x="179512" y="6165304"/>
            <a:ext cx="1914525" cy="533400"/>
          </a:xfrm>
          <a:prstGeom prst="rect">
            <a:avLst/>
          </a:prstGeom>
          <a:noFill/>
          <a:ln w="9525">
            <a:noFill/>
            <a:miter lim="800000"/>
            <a:headEnd/>
            <a:tailEnd/>
          </a:ln>
        </p:spPr>
      </p:pic>
      <p:sp>
        <p:nvSpPr>
          <p:cNvPr id="5" name="Textfeld 4"/>
          <p:cNvSpPr txBox="1"/>
          <p:nvPr/>
        </p:nvSpPr>
        <p:spPr>
          <a:xfrm>
            <a:off x="1115616" y="1196752"/>
            <a:ext cx="3528392" cy="646331"/>
          </a:xfrm>
          <a:prstGeom prst="rect">
            <a:avLst/>
          </a:prstGeom>
          <a:noFill/>
        </p:spPr>
        <p:txBody>
          <a:bodyPr wrap="square" rtlCol="0">
            <a:spAutoFit/>
          </a:bodyPr>
          <a:lstStyle/>
          <a:p>
            <a:endParaRPr lang="de-AT" dirty="0" smtClean="0"/>
          </a:p>
          <a:p>
            <a:endParaRPr lang="de-AT" dirty="0"/>
          </a:p>
        </p:txBody>
      </p:sp>
      <p:sp>
        <p:nvSpPr>
          <p:cNvPr id="6" name="Textfeld 5"/>
          <p:cNvSpPr txBox="1"/>
          <p:nvPr/>
        </p:nvSpPr>
        <p:spPr>
          <a:xfrm>
            <a:off x="611560" y="1268760"/>
            <a:ext cx="8280920" cy="1200329"/>
          </a:xfrm>
          <a:prstGeom prst="rect">
            <a:avLst/>
          </a:prstGeom>
          <a:noFill/>
        </p:spPr>
        <p:txBody>
          <a:bodyPr wrap="square" rtlCol="0">
            <a:spAutoFit/>
          </a:bodyPr>
          <a:lstStyle/>
          <a:p>
            <a:r>
              <a:rPr lang="de-AT" dirty="0" smtClean="0"/>
              <a:t> </a:t>
            </a:r>
          </a:p>
          <a:p>
            <a:endParaRPr lang="de-AT" dirty="0" smtClean="0"/>
          </a:p>
          <a:p>
            <a:endParaRPr lang="de-AT" dirty="0" smtClean="0"/>
          </a:p>
          <a:p>
            <a:endParaRPr lang="de-AT" dirty="0"/>
          </a:p>
        </p:txBody>
      </p:sp>
      <p:sp>
        <p:nvSpPr>
          <p:cNvPr id="9" name="Textfeld 8"/>
          <p:cNvSpPr txBox="1"/>
          <p:nvPr/>
        </p:nvSpPr>
        <p:spPr>
          <a:xfrm>
            <a:off x="6444208" y="404664"/>
            <a:ext cx="2520280" cy="1477328"/>
          </a:xfrm>
          <a:prstGeom prst="rect">
            <a:avLst/>
          </a:prstGeom>
          <a:noFill/>
        </p:spPr>
        <p:txBody>
          <a:bodyPr wrap="square" rtlCol="0">
            <a:spAutoFit/>
          </a:bodyPr>
          <a:lstStyle/>
          <a:p>
            <a:r>
              <a:rPr lang="de-AT" b="1" dirty="0" smtClean="0"/>
              <a:t>Was kann man hier methodisch noch dazugeben?</a:t>
            </a:r>
          </a:p>
          <a:p>
            <a:r>
              <a:rPr lang="de-AT" dirty="0" smtClean="0"/>
              <a:t>Bzw. damit methodisch machen ?</a:t>
            </a:r>
            <a:endParaRPr lang="de-AT" dirty="0"/>
          </a:p>
        </p:txBody>
      </p:sp>
      <p:sp>
        <p:nvSpPr>
          <p:cNvPr id="11" name="Textfeld 10"/>
          <p:cNvSpPr txBox="1"/>
          <p:nvPr/>
        </p:nvSpPr>
        <p:spPr>
          <a:xfrm>
            <a:off x="6516216" y="2060848"/>
            <a:ext cx="2627784" cy="4078039"/>
          </a:xfrm>
          <a:prstGeom prst="rect">
            <a:avLst/>
          </a:prstGeom>
          <a:noFill/>
        </p:spPr>
        <p:txBody>
          <a:bodyPr wrap="square" rtlCol="0">
            <a:spAutoFit/>
          </a:bodyPr>
          <a:lstStyle/>
          <a:p>
            <a:r>
              <a:rPr lang="de-AT" dirty="0" err="1" smtClean="0"/>
              <a:t>zB</a:t>
            </a:r>
            <a:r>
              <a:rPr lang="de-AT" i="1" dirty="0" smtClean="0"/>
              <a:t>.</a:t>
            </a:r>
          </a:p>
          <a:p>
            <a:r>
              <a:rPr lang="de-AT" i="1" dirty="0" smtClean="0"/>
              <a:t>„was erkennst du?“</a:t>
            </a:r>
          </a:p>
          <a:p>
            <a:r>
              <a:rPr lang="de-AT" dirty="0" smtClean="0"/>
              <a:t>Ordner </a:t>
            </a:r>
            <a:r>
              <a:rPr lang="de-AT" dirty="0" err="1" smtClean="0"/>
              <a:t>zeichen</a:t>
            </a:r>
            <a:r>
              <a:rPr lang="de-AT" dirty="0" smtClean="0"/>
              <a:t> an den </a:t>
            </a:r>
            <a:r>
              <a:rPr lang="de-AT" dirty="0" smtClean="0"/>
              <a:t>R</a:t>
            </a:r>
            <a:r>
              <a:rPr lang="de-AT" dirty="0" smtClean="0"/>
              <a:t>and und/od. </a:t>
            </a:r>
            <a:r>
              <a:rPr lang="de-AT" dirty="0" smtClean="0"/>
              <a:t>mit Nr.</a:t>
            </a:r>
          </a:p>
          <a:p>
            <a:endParaRPr lang="de-AT" sz="1000" dirty="0" smtClean="0"/>
          </a:p>
          <a:p>
            <a:r>
              <a:rPr lang="de-AT" dirty="0" smtClean="0"/>
              <a:t>o</a:t>
            </a:r>
            <a:r>
              <a:rPr lang="de-AT" dirty="0" smtClean="0"/>
              <a:t>d</a:t>
            </a:r>
            <a:r>
              <a:rPr lang="de-AT" dirty="0" smtClean="0"/>
              <a:t>. Liste  und </a:t>
            </a:r>
            <a:r>
              <a:rPr lang="de-AT" dirty="0" err="1" smtClean="0"/>
              <a:t>Nr</a:t>
            </a:r>
            <a:r>
              <a:rPr lang="de-AT" dirty="0" smtClean="0"/>
              <a:t> setzen lassen</a:t>
            </a:r>
          </a:p>
          <a:p>
            <a:endParaRPr lang="de-AT" sz="500" dirty="0" smtClean="0"/>
          </a:p>
          <a:p>
            <a:r>
              <a:rPr lang="de-AT" dirty="0" smtClean="0"/>
              <a:t>Unterscheiden in technische, soziale Infrastruktur...dazu berufe anführen etc...</a:t>
            </a:r>
          </a:p>
          <a:p>
            <a:endParaRPr lang="de-AT" sz="1000" dirty="0" smtClean="0"/>
          </a:p>
          <a:p>
            <a:r>
              <a:rPr lang="de-AT" dirty="0" smtClean="0"/>
              <a:t>Brief schreiben lassen: „</a:t>
            </a:r>
            <a:r>
              <a:rPr lang="de-AT" i="1" dirty="0" smtClean="0"/>
              <a:t>was </a:t>
            </a:r>
            <a:r>
              <a:rPr lang="de-AT" i="1" dirty="0" smtClean="0"/>
              <a:t>passiert wenn eine </a:t>
            </a:r>
            <a:r>
              <a:rPr lang="de-AT" i="1" dirty="0" smtClean="0"/>
              <a:t>davon tagelang </a:t>
            </a:r>
            <a:r>
              <a:rPr lang="de-AT" i="1" dirty="0" smtClean="0"/>
              <a:t>ausfällt</a:t>
            </a:r>
            <a:r>
              <a:rPr lang="de-AT" i="1" dirty="0" smtClean="0"/>
              <a:t>...“</a:t>
            </a:r>
            <a:endParaRPr lang="de-AT" i="1"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4294967295"/>
          </p:nvPr>
        </p:nvSpPr>
        <p:spPr>
          <a:xfrm>
            <a:off x="0" y="620713"/>
            <a:ext cx="8964488" cy="1800175"/>
          </a:xfrm>
        </p:spPr>
        <p:txBody>
          <a:bodyPr>
            <a:normAutofit/>
          </a:bodyPr>
          <a:lstStyle/>
          <a:p>
            <a:pPr algn="ctr">
              <a:buNone/>
            </a:pPr>
            <a:r>
              <a:rPr lang="de-AT" b="1" dirty="0" smtClean="0">
                <a:solidFill>
                  <a:schemeClr val="tx1"/>
                </a:solidFill>
              </a:rPr>
              <a:t>  </a:t>
            </a:r>
            <a:endParaRPr lang="de-AT" b="1" dirty="0">
              <a:solidFill>
                <a:schemeClr val="tx1"/>
              </a:solidFill>
            </a:endParaRPr>
          </a:p>
        </p:txBody>
      </p:sp>
      <p:sp>
        <p:nvSpPr>
          <p:cNvPr id="4" name="Textfeld 3"/>
          <p:cNvSpPr txBox="1"/>
          <p:nvPr/>
        </p:nvSpPr>
        <p:spPr>
          <a:xfrm>
            <a:off x="2699792" y="6237312"/>
            <a:ext cx="6192688" cy="307777"/>
          </a:xfrm>
          <a:prstGeom prst="rect">
            <a:avLst/>
          </a:prstGeom>
          <a:noFill/>
        </p:spPr>
        <p:txBody>
          <a:bodyPr wrap="square" rtlCol="0">
            <a:spAutoFit/>
          </a:bodyPr>
          <a:lstStyle/>
          <a:p>
            <a:r>
              <a:rPr lang="de-AT" sz="1400" i="1" dirty="0" smtClean="0">
                <a:hlinkClick r:id="rId2"/>
              </a:rPr>
              <a:t>   https://fachportal.ph-noe.ac.at/gwk/</a:t>
            </a:r>
            <a:r>
              <a:rPr lang="de-AT" sz="1400" i="1" dirty="0" smtClean="0"/>
              <a:t>            HLG                                </a:t>
            </a:r>
            <a:r>
              <a:rPr lang="de-AT" sz="1400" i="1" dirty="0" err="1" smtClean="0"/>
              <a:t>Ch</a:t>
            </a:r>
            <a:r>
              <a:rPr lang="de-AT" sz="1400" i="1" dirty="0" smtClean="0"/>
              <a:t>. Sitte 2023</a:t>
            </a:r>
            <a:endParaRPr lang="de-AT" sz="1400" i="1" dirty="0"/>
          </a:p>
        </p:txBody>
      </p:sp>
      <p:pic>
        <p:nvPicPr>
          <p:cNvPr id="1026" name="Picture 2"/>
          <p:cNvPicPr>
            <a:picLocks noChangeAspect="1" noChangeArrowheads="1"/>
          </p:cNvPicPr>
          <p:nvPr/>
        </p:nvPicPr>
        <p:blipFill>
          <a:blip r:embed="rId3" cstate="print"/>
          <a:srcRect/>
          <a:stretch>
            <a:fillRect/>
          </a:stretch>
        </p:blipFill>
        <p:spPr bwMode="auto">
          <a:xfrm>
            <a:off x="179512" y="6165304"/>
            <a:ext cx="1914525" cy="533400"/>
          </a:xfrm>
          <a:prstGeom prst="rect">
            <a:avLst/>
          </a:prstGeom>
          <a:noFill/>
          <a:ln w="9525">
            <a:noFill/>
            <a:miter lim="800000"/>
            <a:headEnd/>
            <a:tailEnd/>
          </a:ln>
        </p:spPr>
      </p:pic>
      <p:sp>
        <p:nvSpPr>
          <p:cNvPr id="5" name="Textfeld 4"/>
          <p:cNvSpPr txBox="1"/>
          <p:nvPr/>
        </p:nvSpPr>
        <p:spPr>
          <a:xfrm>
            <a:off x="1115616" y="1196752"/>
            <a:ext cx="3528392" cy="646331"/>
          </a:xfrm>
          <a:prstGeom prst="rect">
            <a:avLst/>
          </a:prstGeom>
          <a:noFill/>
        </p:spPr>
        <p:txBody>
          <a:bodyPr wrap="square" rtlCol="0">
            <a:spAutoFit/>
          </a:bodyPr>
          <a:lstStyle/>
          <a:p>
            <a:endParaRPr lang="de-AT" dirty="0" smtClean="0"/>
          </a:p>
          <a:p>
            <a:endParaRPr lang="de-AT" dirty="0"/>
          </a:p>
        </p:txBody>
      </p:sp>
      <p:sp>
        <p:nvSpPr>
          <p:cNvPr id="6" name="Textfeld 5"/>
          <p:cNvSpPr txBox="1"/>
          <p:nvPr/>
        </p:nvSpPr>
        <p:spPr>
          <a:xfrm>
            <a:off x="611560" y="1268760"/>
            <a:ext cx="8280920" cy="1200329"/>
          </a:xfrm>
          <a:prstGeom prst="rect">
            <a:avLst/>
          </a:prstGeom>
          <a:noFill/>
        </p:spPr>
        <p:txBody>
          <a:bodyPr wrap="square" rtlCol="0">
            <a:spAutoFit/>
          </a:bodyPr>
          <a:lstStyle/>
          <a:p>
            <a:r>
              <a:rPr lang="de-AT" dirty="0" smtClean="0"/>
              <a:t> </a:t>
            </a:r>
          </a:p>
          <a:p>
            <a:endParaRPr lang="de-AT" dirty="0" smtClean="0"/>
          </a:p>
          <a:p>
            <a:endParaRPr lang="de-AT" dirty="0" smtClean="0"/>
          </a:p>
          <a:p>
            <a:endParaRPr lang="de-AT" dirty="0"/>
          </a:p>
        </p:txBody>
      </p:sp>
      <p:pic>
        <p:nvPicPr>
          <p:cNvPr id="2" name="Picture 2"/>
          <p:cNvPicPr>
            <a:picLocks noChangeAspect="1" noChangeArrowheads="1"/>
          </p:cNvPicPr>
          <p:nvPr/>
        </p:nvPicPr>
        <p:blipFill>
          <a:blip r:embed="rId4" cstate="print"/>
          <a:srcRect/>
          <a:stretch>
            <a:fillRect/>
          </a:stretch>
        </p:blipFill>
        <p:spPr bwMode="auto">
          <a:xfrm>
            <a:off x="827584" y="692696"/>
            <a:ext cx="7115175" cy="4648200"/>
          </a:xfrm>
          <a:prstGeom prst="rect">
            <a:avLst/>
          </a:prstGeom>
          <a:noFill/>
          <a:ln w="9525">
            <a:noFill/>
            <a:miter lim="800000"/>
            <a:headEnd/>
            <a:tailEnd/>
          </a:ln>
        </p:spPr>
      </p:pic>
      <p:sp>
        <p:nvSpPr>
          <p:cNvPr id="9" name="Textfeld 8"/>
          <p:cNvSpPr txBox="1"/>
          <p:nvPr/>
        </p:nvSpPr>
        <p:spPr>
          <a:xfrm>
            <a:off x="323528" y="260648"/>
            <a:ext cx="7848872" cy="369332"/>
          </a:xfrm>
          <a:prstGeom prst="rect">
            <a:avLst/>
          </a:prstGeom>
          <a:noFill/>
        </p:spPr>
        <p:txBody>
          <a:bodyPr wrap="square" rtlCol="0">
            <a:spAutoFit/>
          </a:bodyPr>
          <a:lstStyle/>
          <a:p>
            <a:r>
              <a:rPr lang="de-AT" dirty="0" smtClean="0"/>
              <a:t>Zunächst etwas zum H i n t e r g r u n d  ......</a:t>
            </a:r>
            <a:endParaRPr lang="de-AT" dirty="0"/>
          </a:p>
        </p:txBody>
      </p:sp>
      <p:sp>
        <p:nvSpPr>
          <p:cNvPr id="10" name="Textfeld 9"/>
          <p:cNvSpPr txBox="1"/>
          <p:nvPr/>
        </p:nvSpPr>
        <p:spPr>
          <a:xfrm>
            <a:off x="971600" y="5445224"/>
            <a:ext cx="7272808" cy="276999"/>
          </a:xfrm>
          <a:prstGeom prst="rect">
            <a:avLst/>
          </a:prstGeom>
          <a:noFill/>
        </p:spPr>
        <p:txBody>
          <a:bodyPr wrap="square" rtlCol="0">
            <a:spAutoFit/>
          </a:bodyPr>
          <a:lstStyle/>
          <a:p>
            <a:r>
              <a:rPr lang="de-AT" sz="1200" i="1" dirty="0" smtClean="0"/>
              <a:t>Aus: Müller M., St. </a:t>
            </a:r>
            <a:r>
              <a:rPr lang="de-AT" sz="1200" i="1" dirty="0" err="1" smtClean="0"/>
              <a:t>Geise</a:t>
            </a:r>
            <a:r>
              <a:rPr lang="de-AT" sz="1200" i="1" dirty="0" smtClean="0"/>
              <a:t> (2015) Grundlagen der visuellen Kommunikation. UTB , UVK Konstanz/München. S.179</a:t>
            </a:r>
            <a:endParaRPr lang="de-AT" sz="1200" i="1" dirty="0"/>
          </a:p>
        </p:txBody>
      </p:sp>
      <p:sp>
        <p:nvSpPr>
          <p:cNvPr id="13" name="Ellipse 12"/>
          <p:cNvSpPr/>
          <p:nvPr/>
        </p:nvSpPr>
        <p:spPr>
          <a:xfrm>
            <a:off x="5220072" y="1484784"/>
            <a:ext cx="1368152" cy="129614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pic>
        <p:nvPicPr>
          <p:cNvPr id="1027" name="Picture 3"/>
          <p:cNvPicPr>
            <a:picLocks noChangeAspect="1" noChangeArrowheads="1"/>
          </p:cNvPicPr>
          <p:nvPr/>
        </p:nvPicPr>
        <p:blipFill>
          <a:blip r:embed="rId5" cstate="print"/>
          <a:srcRect/>
          <a:stretch>
            <a:fillRect/>
          </a:stretch>
        </p:blipFill>
        <p:spPr bwMode="auto">
          <a:xfrm>
            <a:off x="4067175" y="3076575"/>
            <a:ext cx="1009650" cy="704850"/>
          </a:xfrm>
          <a:prstGeom prst="rect">
            <a:avLst/>
          </a:prstGeom>
          <a:noFill/>
          <a:ln w="9525">
            <a:noFill/>
            <a:miter lim="800000"/>
            <a:headEnd/>
            <a:tailEnd/>
          </a:ln>
        </p:spPr>
      </p:pic>
      <p:pic>
        <p:nvPicPr>
          <p:cNvPr id="1028" name="Picture 4"/>
          <p:cNvPicPr>
            <a:picLocks noChangeAspect="1" noChangeArrowheads="1"/>
          </p:cNvPicPr>
          <p:nvPr/>
        </p:nvPicPr>
        <p:blipFill>
          <a:blip r:embed="rId5" cstate="print"/>
          <a:srcRect/>
          <a:stretch>
            <a:fillRect/>
          </a:stretch>
        </p:blipFill>
        <p:spPr bwMode="auto">
          <a:xfrm>
            <a:off x="4067175" y="3076575"/>
            <a:ext cx="1009650" cy="704850"/>
          </a:xfrm>
          <a:prstGeom prst="rect">
            <a:avLst/>
          </a:prstGeom>
          <a:noFill/>
          <a:ln w="9525">
            <a:noFill/>
            <a:miter lim="800000"/>
            <a:headEnd/>
            <a:tailEnd/>
          </a:ln>
        </p:spPr>
      </p:pic>
      <p:sp>
        <p:nvSpPr>
          <p:cNvPr id="18" name="Textfeld 17"/>
          <p:cNvSpPr txBox="1"/>
          <p:nvPr/>
        </p:nvSpPr>
        <p:spPr>
          <a:xfrm>
            <a:off x="5364088" y="1772816"/>
            <a:ext cx="1080120" cy="615553"/>
          </a:xfrm>
          <a:prstGeom prst="rect">
            <a:avLst/>
          </a:prstGeom>
          <a:noFill/>
        </p:spPr>
        <p:txBody>
          <a:bodyPr wrap="square" rtlCol="0">
            <a:spAutoFit/>
          </a:bodyPr>
          <a:lstStyle/>
          <a:p>
            <a:pPr algn="ctr"/>
            <a:r>
              <a:rPr lang="de-AT" sz="1700" dirty="0" smtClean="0"/>
              <a:t>Wahr-</a:t>
            </a:r>
            <a:r>
              <a:rPr lang="de-AT" sz="1700" dirty="0" err="1" smtClean="0"/>
              <a:t>nehmung</a:t>
            </a:r>
            <a:endParaRPr lang="de-AT" sz="1700" dirty="0"/>
          </a:p>
        </p:txBody>
      </p:sp>
      <p:sp>
        <p:nvSpPr>
          <p:cNvPr id="19" name="Ellipse 18"/>
          <p:cNvSpPr/>
          <p:nvPr/>
        </p:nvSpPr>
        <p:spPr>
          <a:xfrm>
            <a:off x="6516216" y="2780928"/>
            <a:ext cx="1296144" cy="115212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0" name="Textfeld 19"/>
          <p:cNvSpPr txBox="1"/>
          <p:nvPr/>
        </p:nvSpPr>
        <p:spPr>
          <a:xfrm>
            <a:off x="6516216" y="2996952"/>
            <a:ext cx="1296144" cy="646331"/>
          </a:xfrm>
          <a:prstGeom prst="rect">
            <a:avLst/>
          </a:prstGeom>
          <a:noFill/>
        </p:spPr>
        <p:txBody>
          <a:bodyPr wrap="square" rtlCol="0">
            <a:spAutoFit/>
          </a:bodyPr>
          <a:lstStyle/>
          <a:p>
            <a:pPr algn="ctr"/>
            <a:r>
              <a:rPr lang="de-AT" dirty="0" smtClean="0"/>
              <a:t>Inter-</a:t>
            </a:r>
            <a:r>
              <a:rPr lang="de-AT" dirty="0" err="1" smtClean="0"/>
              <a:t>pretation</a:t>
            </a:r>
            <a:endParaRPr lang="de-AT"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4294967295"/>
          </p:nvPr>
        </p:nvSpPr>
        <p:spPr>
          <a:xfrm>
            <a:off x="0" y="620713"/>
            <a:ext cx="8964488" cy="1800175"/>
          </a:xfrm>
        </p:spPr>
        <p:txBody>
          <a:bodyPr>
            <a:normAutofit/>
          </a:bodyPr>
          <a:lstStyle/>
          <a:p>
            <a:pPr algn="ctr">
              <a:buNone/>
            </a:pPr>
            <a:r>
              <a:rPr lang="de-AT" b="1" dirty="0" smtClean="0">
                <a:solidFill>
                  <a:schemeClr val="tx1"/>
                </a:solidFill>
              </a:rPr>
              <a:t>  </a:t>
            </a:r>
            <a:endParaRPr lang="de-AT" b="1" dirty="0">
              <a:solidFill>
                <a:schemeClr val="tx1"/>
              </a:solidFill>
            </a:endParaRPr>
          </a:p>
        </p:txBody>
      </p:sp>
      <p:sp>
        <p:nvSpPr>
          <p:cNvPr id="4" name="Textfeld 3"/>
          <p:cNvSpPr txBox="1"/>
          <p:nvPr/>
        </p:nvSpPr>
        <p:spPr>
          <a:xfrm>
            <a:off x="2699792" y="6237312"/>
            <a:ext cx="6192688" cy="307777"/>
          </a:xfrm>
          <a:prstGeom prst="rect">
            <a:avLst/>
          </a:prstGeom>
          <a:noFill/>
        </p:spPr>
        <p:txBody>
          <a:bodyPr wrap="square" rtlCol="0">
            <a:spAutoFit/>
          </a:bodyPr>
          <a:lstStyle/>
          <a:p>
            <a:r>
              <a:rPr lang="de-AT" sz="1400" i="1" dirty="0" smtClean="0">
                <a:hlinkClick r:id="rId2"/>
              </a:rPr>
              <a:t>   https://fachportal.ph-noe.ac.at/gwk/</a:t>
            </a:r>
            <a:r>
              <a:rPr lang="de-AT" sz="1400" i="1" dirty="0" smtClean="0"/>
              <a:t>            HLG                                </a:t>
            </a:r>
            <a:r>
              <a:rPr lang="de-AT" sz="1400" i="1" dirty="0" err="1" smtClean="0"/>
              <a:t>Ch</a:t>
            </a:r>
            <a:r>
              <a:rPr lang="de-AT" sz="1400" i="1" dirty="0" smtClean="0"/>
              <a:t>. Sitte 2023</a:t>
            </a:r>
            <a:endParaRPr lang="de-AT" sz="1400" i="1" dirty="0"/>
          </a:p>
        </p:txBody>
      </p:sp>
      <p:pic>
        <p:nvPicPr>
          <p:cNvPr id="1026" name="Picture 2"/>
          <p:cNvPicPr>
            <a:picLocks noChangeAspect="1" noChangeArrowheads="1"/>
          </p:cNvPicPr>
          <p:nvPr/>
        </p:nvPicPr>
        <p:blipFill>
          <a:blip r:embed="rId3" cstate="print"/>
          <a:srcRect/>
          <a:stretch>
            <a:fillRect/>
          </a:stretch>
        </p:blipFill>
        <p:spPr bwMode="auto">
          <a:xfrm>
            <a:off x="179512" y="6165304"/>
            <a:ext cx="1914525" cy="533400"/>
          </a:xfrm>
          <a:prstGeom prst="rect">
            <a:avLst/>
          </a:prstGeom>
          <a:noFill/>
          <a:ln w="9525">
            <a:noFill/>
            <a:miter lim="800000"/>
            <a:headEnd/>
            <a:tailEnd/>
          </a:ln>
        </p:spPr>
      </p:pic>
      <p:sp>
        <p:nvSpPr>
          <p:cNvPr id="5" name="Textfeld 4"/>
          <p:cNvSpPr txBox="1"/>
          <p:nvPr/>
        </p:nvSpPr>
        <p:spPr>
          <a:xfrm>
            <a:off x="1115616" y="1196752"/>
            <a:ext cx="3528392" cy="646331"/>
          </a:xfrm>
          <a:prstGeom prst="rect">
            <a:avLst/>
          </a:prstGeom>
          <a:noFill/>
        </p:spPr>
        <p:txBody>
          <a:bodyPr wrap="square" rtlCol="0">
            <a:spAutoFit/>
          </a:bodyPr>
          <a:lstStyle/>
          <a:p>
            <a:endParaRPr lang="de-AT" dirty="0" smtClean="0"/>
          </a:p>
          <a:p>
            <a:endParaRPr lang="de-AT" dirty="0"/>
          </a:p>
        </p:txBody>
      </p:sp>
      <p:sp>
        <p:nvSpPr>
          <p:cNvPr id="6" name="Textfeld 5"/>
          <p:cNvSpPr txBox="1"/>
          <p:nvPr/>
        </p:nvSpPr>
        <p:spPr>
          <a:xfrm>
            <a:off x="683568" y="692696"/>
            <a:ext cx="8460432" cy="2416046"/>
          </a:xfrm>
          <a:prstGeom prst="rect">
            <a:avLst/>
          </a:prstGeom>
          <a:noFill/>
        </p:spPr>
        <p:txBody>
          <a:bodyPr wrap="square" rtlCol="0">
            <a:spAutoFit/>
          </a:bodyPr>
          <a:lstStyle/>
          <a:p>
            <a:r>
              <a:rPr lang="de-AT" sz="2000" b="1" dirty="0" smtClean="0"/>
              <a:t>D I A G R A M </a:t>
            </a:r>
            <a:r>
              <a:rPr lang="de-AT" sz="2000" b="1" dirty="0" err="1" smtClean="0"/>
              <a:t>M</a:t>
            </a:r>
            <a:r>
              <a:rPr lang="de-AT" sz="2000" b="1" dirty="0" smtClean="0"/>
              <a:t> E     </a:t>
            </a:r>
            <a:r>
              <a:rPr lang="de-AT" b="1" dirty="0" smtClean="0"/>
              <a:t>als zweites Element visueller Darstellungsmöglichkeiten</a:t>
            </a:r>
          </a:p>
          <a:p>
            <a:endParaRPr lang="de-AT" sz="500" dirty="0" smtClean="0"/>
          </a:p>
          <a:p>
            <a:r>
              <a:rPr lang="de-AT" dirty="0" smtClean="0"/>
              <a:t>Gleich mal vorweg:  Auch zu deren kompetenzorientierten Nutzungen finden sie seit einiger Zeit Beispielsseiten (durchaus unterschiedlicher methodischer Qualität) in den Schulbüchern der S I</a:t>
            </a:r>
          </a:p>
          <a:p>
            <a:endParaRPr lang="de-AT" dirty="0" smtClean="0"/>
          </a:p>
          <a:p>
            <a:r>
              <a:rPr lang="de-AT" dirty="0" smtClean="0"/>
              <a:t>W i c h t i g   ist hier, insbesondere in der </a:t>
            </a:r>
            <a:r>
              <a:rPr lang="de-AT" b="1" dirty="0" smtClean="0"/>
              <a:t>1. &amp; 2. Klasse</a:t>
            </a:r>
            <a:r>
              <a:rPr lang="de-AT" dirty="0" smtClean="0"/>
              <a:t>, die Berücksichtigung der </a:t>
            </a:r>
          </a:p>
          <a:p>
            <a:r>
              <a:rPr lang="de-AT" dirty="0" smtClean="0"/>
              <a:t>                                                                         Mathematikkenntnisse !!!                                 </a:t>
            </a:r>
          </a:p>
          <a:p>
            <a:r>
              <a:rPr lang="de-AT" dirty="0" smtClean="0"/>
              <a:t>                </a:t>
            </a:r>
            <a:r>
              <a:rPr lang="de-AT" sz="1600" i="1" dirty="0" smtClean="0"/>
              <a:t>ein Tipp zur vertiefenden Nachbereitung etwa in dieser </a:t>
            </a:r>
            <a:r>
              <a:rPr lang="de-AT" sz="1600" i="1" dirty="0" err="1" smtClean="0">
                <a:hlinkClick r:id="rId4"/>
              </a:rPr>
              <a:t>BEd</a:t>
            </a:r>
            <a:r>
              <a:rPr lang="de-AT" sz="1600" i="1" dirty="0" smtClean="0">
                <a:hlinkClick r:id="rId4"/>
              </a:rPr>
              <a:t>-Arbeit  GIEFING 2018</a:t>
            </a:r>
            <a:r>
              <a:rPr lang="de-AT" sz="1600" i="1" dirty="0" smtClean="0"/>
              <a:t> &gt;&gt;</a:t>
            </a:r>
            <a:endParaRPr lang="de-AT" sz="1600" i="1" dirty="0"/>
          </a:p>
        </p:txBody>
      </p:sp>
      <p:sp>
        <p:nvSpPr>
          <p:cNvPr id="7" name="Textfeld 6"/>
          <p:cNvSpPr txBox="1"/>
          <p:nvPr/>
        </p:nvSpPr>
        <p:spPr>
          <a:xfrm>
            <a:off x="827584" y="3212976"/>
            <a:ext cx="7704856" cy="1277273"/>
          </a:xfrm>
          <a:prstGeom prst="rect">
            <a:avLst/>
          </a:prstGeom>
          <a:noFill/>
        </p:spPr>
        <p:txBody>
          <a:bodyPr wrap="square" rtlCol="0">
            <a:spAutoFit/>
          </a:bodyPr>
          <a:lstStyle/>
          <a:p>
            <a:r>
              <a:rPr lang="de-AT" dirty="0" err="1" smtClean="0"/>
              <a:t>zB</a:t>
            </a:r>
            <a:r>
              <a:rPr lang="de-AT" dirty="0" smtClean="0"/>
              <a:t>  ist uns Nichtmathematikern oft nicht </a:t>
            </a:r>
            <a:r>
              <a:rPr lang="de-AT" dirty="0" err="1" smtClean="0"/>
              <a:t>bewußt</a:t>
            </a:r>
            <a:r>
              <a:rPr lang="de-AT" dirty="0" smtClean="0"/>
              <a:t>, dass</a:t>
            </a:r>
          </a:p>
          <a:p>
            <a:r>
              <a:rPr lang="de-AT" dirty="0" smtClean="0"/>
              <a:t>     -   x/x Koordinaten  erst im 2. Sem der 2. Kl. in M  vorkommen</a:t>
            </a:r>
          </a:p>
          <a:p>
            <a:endParaRPr lang="de-AT" sz="500" dirty="0" smtClean="0"/>
          </a:p>
          <a:p>
            <a:r>
              <a:rPr lang="de-AT" dirty="0" smtClean="0"/>
              <a:t>     - dass   %    ebenfalls in der 1. </a:t>
            </a:r>
            <a:r>
              <a:rPr lang="de-AT" dirty="0" err="1" smtClean="0"/>
              <a:t>Kl</a:t>
            </a:r>
            <a:r>
              <a:rPr lang="de-AT" dirty="0" smtClean="0"/>
              <a:t> nicht in M   sind </a:t>
            </a:r>
          </a:p>
          <a:p>
            <a:r>
              <a:rPr lang="de-AT" dirty="0" smtClean="0"/>
              <a:t>                        (nur Kreisdiagramme „Halbe/Viertel/Achtel – also eingeschränkt)</a:t>
            </a:r>
            <a:endParaRPr lang="de-AT" dirty="0"/>
          </a:p>
        </p:txBody>
      </p:sp>
      <p:sp>
        <p:nvSpPr>
          <p:cNvPr id="8" name="Textfeld 7"/>
          <p:cNvSpPr txBox="1"/>
          <p:nvPr/>
        </p:nvSpPr>
        <p:spPr>
          <a:xfrm>
            <a:off x="683568" y="4509120"/>
            <a:ext cx="8280920" cy="923330"/>
          </a:xfrm>
          <a:prstGeom prst="rect">
            <a:avLst/>
          </a:prstGeom>
          <a:noFill/>
        </p:spPr>
        <p:txBody>
          <a:bodyPr wrap="square" rtlCol="0">
            <a:spAutoFit/>
          </a:bodyPr>
          <a:lstStyle/>
          <a:p>
            <a:r>
              <a:rPr lang="de-AT" dirty="0" smtClean="0"/>
              <a:t>Alternativen sind   der Zahlenstrahl</a:t>
            </a:r>
          </a:p>
          <a:p>
            <a:r>
              <a:rPr lang="de-AT" dirty="0" smtClean="0"/>
              <a:t>                                 Balkendiagramme  mit 10cm breite  (= 100mm Eselsbrücke „Cent“)</a:t>
            </a:r>
          </a:p>
          <a:p>
            <a:r>
              <a:rPr lang="de-AT" dirty="0" smtClean="0"/>
              <a:t>                                 Säulendiagramme</a:t>
            </a:r>
            <a:endParaRPr lang="de-AT" dirty="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4294967295"/>
          </p:nvPr>
        </p:nvSpPr>
        <p:spPr>
          <a:xfrm>
            <a:off x="0" y="620713"/>
            <a:ext cx="8964488" cy="1800175"/>
          </a:xfrm>
        </p:spPr>
        <p:txBody>
          <a:bodyPr>
            <a:normAutofit/>
          </a:bodyPr>
          <a:lstStyle/>
          <a:p>
            <a:pPr algn="ctr">
              <a:buNone/>
            </a:pPr>
            <a:r>
              <a:rPr lang="de-AT" b="1" dirty="0" smtClean="0">
                <a:solidFill>
                  <a:schemeClr val="tx1"/>
                </a:solidFill>
              </a:rPr>
              <a:t>  </a:t>
            </a:r>
            <a:endParaRPr lang="de-AT" b="1" dirty="0">
              <a:solidFill>
                <a:schemeClr val="tx1"/>
              </a:solidFill>
            </a:endParaRPr>
          </a:p>
        </p:txBody>
      </p:sp>
      <p:sp>
        <p:nvSpPr>
          <p:cNvPr id="4" name="Textfeld 3"/>
          <p:cNvSpPr txBox="1"/>
          <p:nvPr/>
        </p:nvSpPr>
        <p:spPr>
          <a:xfrm>
            <a:off x="2699792" y="6237312"/>
            <a:ext cx="6192688" cy="307777"/>
          </a:xfrm>
          <a:prstGeom prst="rect">
            <a:avLst/>
          </a:prstGeom>
          <a:noFill/>
        </p:spPr>
        <p:txBody>
          <a:bodyPr wrap="square" rtlCol="0">
            <a:spAutoFit/>
          </a:bodyPr>
          <a:lstStyle/>
          <a:p>
            <a:r>
              <a:rPr lang="de-AT" sz="1400" i="1" dirty="0" smtClean="0">
                <a:hlinkClick r:id="rId2"/>
              </a:rPr>
              <a:t>   https://fachportal.ph-noe.ac.at/gwk/</a:t>
            </a:r>
            <a:r>
              <a:rPr lang="de-AT" sz="1400" i="1" dirty="0" smtClean="0"/>
              <a:t>            HLG                                </a:t>
            </a:r>
            <a:r>
              <a:rPr lang="de-AT" sz="1400" i="1" dirty="0" err="1" smtClean="0"/>
              <a:t>Ch</a:t>
            </a:r>
            <a:r>
              <a:rPr lang="de-AT" sz="1400" i="1" dirty="0" smtClean="0"/>
              <a:t>. Sitte 2023</a:t>
            </a:r>
            <a:endParaRPr lang="de-AT" sz="1400" i="1" dirty="0"/>
          </a:p>
        </p:txBody>
      </p:sp>
      <p:pic>
        <p:nvPicPr>
          <p:cNvPr id="1026" name="Picture 2"/>
          <p:cNvPicPr>
            <a:picLocks noChangeAspect="1" noChangeArrowheads="1"/>
          </p:cNvPicPr>
          <p:nvPr/>
        </p:nvPicPr>
        <p:blipFill>
          <a:blip r:embed="rId3" cstate="print"/>
          <a:srcRect/>
          <a:stretch>
            <a:fillRect/>
          </a:stretch>
        </p:blipFill>
        <p:spPr bwMode="auto">
          <a:xfrm>
            <a:off x="179512" y="6165304"/>
            <a:ext cx="1914525" cy="533400"/>
          </a:xfrm>
          <a:prstGeom prst="rect">
            <a:avLst/>
          </a:prstGeom>
          <a:noFill/>
          <a:ln w="9525">
            <a:noFill/>
            <a:miter lim="800000"/>
            <a:headEnd/>
            <a:tailEnd/>
          </a:ln>
        </p:spPr>
      </p:pic>
      <p:sp>
        <p:nvSpPr>
          <p:cNvPr id="5" name="Textfeld 4"/>
          <p:cNvSpPr txBox="1"/>
          <p:nvPr/>
        </p:nvSpPr>
        <p:spPr>
          <a:xfrm>
            <a:off x="1115616" y="1196752"/>
            <a:ext cx="3528392" cy="646331"/>
          </a:xfrm>
          <a:prstGeom prst="rect">
            <a:avLst/>
          </a:prstGeom>
          <a:noFill/>
        </p:spPr>
        <p:txBody>
          <a:bodyPr wrap="square" rtlCol="0">
            <a:spAutoFit/>
          </a:bodyPr>
          <a:lstStyle/>
          <a:p>
            <a:endParaRPr lang="de-AT" dirty="0" smtClean="0"/>
          </a:p>
          <a:p>
            <a:endParaRPr lang="de-AT" dirty="0"/>
          </a:p>
        </p:txBody>
      </p:sp>
      <p:pic>
        <p:nvPicPr>
          <p:cNvPr id="1027" name="Picture 3"/>
          <p:cNvPicPr>
            <a:picLocks noChangeAspect="1" noChangeArrowheads="1"/>
          </p:cNvPicPr>
          <p:nvPr/>
        </p:nvPicPr>
        <p:blipFill>
          <a:blip r:embed="rId4" cstate="print"/>
          <a:srcRect/>
          <a:stretch>
            <a:fillRect/>
          </a:stretch>
        </p:blipFill>
        <p:spPr bwMode="auto">
          <a:xfrm>
            <a:off x="467545" y="188641"/>
            <a:ext cx="8208912" cy="3024336"/>
          </a:xfrm>
          <a:prstGeom prst="rect">
            <a:avLst/>
          </a:prstGeom>
          <a:noFill/>
          <a:ln w="9525">
            <a:noFill/>
            <a:miter lim="800000"/>
            <a:headEnd/>
            <a:tailEnd/>
          </a:ln>
        </p:spPr>
      </p:pic>
      <p:sp>
        <p:nvSpPr>
          <p:cNvPr id="11" name="Textfeld 10"/>
          <p:cNvSpPr txBox="1"/>
          <p:nvPr/>
        </p:nvSpPr>
        <p:spPr>
          <a:xfrm>
            <a:off x="539552" y="3356992"/>
            <a:ext cx="7992888" cy="369332"/>
          </a:xfrm>
          <a:prstGeom prst="rect">
            <a:avLst/>
          </a:prstGeom>
          <a:noFill/>
        </p:spPr>
        <p:txBody>
          <a:bodyPr wrap="square" rtlCol="0">
            <a:spAutoFit/>
          </a:bodyPr>
          <a:lstStyle/>
          <a:p>
            <a:endParaRPr lang="de-AT" dirty="0"/>
          </a:p>
        </p:txBody>
      </p:sp>
      <p:pic>
        <p:nvPicPr>
          <p:cNvPr id="1029" name="Picture 5">
            <a:hlinkClick r:id="rId5"/>
          </p:cNvPr>
          <p:cNvPicPr>
            <a:picLocks noChangeAspect="1" noChangeArrowheads="1"/>
          </p:cNvPicPr>
          <p:nvPr/>
        </p:nvPicPr>
        <p:blipFill>
          <a:blip r:embed="rId6" cstate="print"/>
          <a:srcRect/>
          <a:stretch>
            <a:fillRect/>
          </a:stretch>
        </p:blipFill>
        <p:spPr bwMode="auto">
          <a:xfrm>
            <a:off x="1195388" y="3645024"/>
            <a:ext cx="7409060" cy="2232248"/>
          </a:xfrm>
          <a:prstGeom prst="rect">
            <a:avLst/>
          </a:prstGeom>
          <a:noFill/>
          <a:ln w="9525">
            <a:noFill/>
            <a:miter lim="800000"/>
            <a:headEnd/>
            <a:tailEnd/>
          </a:ln>
        </p:spPr>
      </p:pic>
      <p:sp>
        <p:nvSpPr>
          <p:cNvPr id="15" name="Textfeld 14"/>
          <p:cNvSpPr txBox="1"/>
          <p:nvPr/>
        </p:nvSpPr>
        <p:spPr>
          <a:xfrm>
            <a:off x="467544" y="3284984"/>
            <a:ext cx="8064896" cy="369332"/>
          </a:xfrm>
          <a:prstGeom prst="rect">
            <a:avLst/>
          </a:prstGeom>
          <a:noFill/>
        </p:spPr>
        <p:txBody>
          <a:bodyPr wrap="square" rtlCol="0">
            <a:spAutoFit/>
          </a:bodyPr>
          <a:lstStyle/>
          <a:p>
            <a:r>
              <a:rPr lang="de-AT" i="1" dirty="0" smtClean="0"/>
              <a:t>Und für die S I   ehe eingeschränkt :</a:t>
            </a:r>
            <a:endParaRPr lang="de-AT" i="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 calcmode="lin" valueType="num">
                                      <p:cBhvr additive="base">
                                        <p:cTn id="7" dur="2000" fill="hold"/>
                                        <p:tgtEl>
                                          <p:spTgt spid="1029"/>
                                        </p:tgtEl>
                                        <p:attrNameLst>
                                          <p:attrName>ppt_x</p:attrName>
                                        </p:attrNameLst>
                                      </p:cBhvr>
                                      <p:tavLst>
                                        <p:tav tm="0">
                                          <p:val>
                                            <p:strVal val="#ppt_x"/>
                                          </p:val>
                                        </p:tav>
                                        <p:tav tm="100000">
                                          <p:val>
                                            <p:strVal val="#ppt_x"/>
                                          </p:val>
                                        </p:tav>
                                      </p:tavLst>
                                    </p:anim>
                                    <p:anim calcmode="lin" valueType="num">
                                      <p:cBhvr additive="base">
                                        <p:cTn id="8" dur="2000" fill="hold"/>
                                        <p:tgtEl>
                                          <p:spTgt spid="10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4294967295"/>
          </p:nvPr>
        </p:nvSpPr>
        <p:spPr>
          <a:xfrm>
            <a:off x="0" y="620713"/>
            <a:ext cx="8964488" cy="1800175"/>
          </a:xfrm>
        </p:spPr>
        <p:txBody>
          <a:bodyPr>
            <a:normAutofit/>
          </a:bodyPr>
          <a:lstStyle/>
          <a:p>
            <a:pPr algn="ctr">
              <a:buNone/>
            </a:pPr>
            <a:r>
              <a:rPr lang="de-AT" b="1" dirty="0" smtClean="0">
                <a:solidFill>
                  <a:schemeClr val="tx1"/>
                </a:solidFill>
              </a:rPr>
              <a:t>  </a:t>
            </a:r>
            <a:endParaRPr lang="de-AT" b="1" dirty="0">
              <a:solidFill>
                <a:schemeClr val="tx1"/>
              </a:solidFill>
            </a:endParaRPr>
          </a:p>
        </p:txBody>
      </p:sp>
      <p:sp>
        <p:nvSpPr>
          <p:cNvPr id="4" name="Textfeld 3"/>
          <p:cNvSpPr txBox="1"/>
          <p:nvPr/>
        </p:nvSpPr>
        <p:spPr>
          <a:xfrm>
            <a:off x="2699792" y="6237312"/>
            <a:ext cx="6192688" cy="307777"/>
          </a:xfrm>
          <a:prstGeom prst="rect">
            <a:avLst/>
          </a:prstGeom>
          <a:noFill/>
        </p:spPr>
        <p:txBody>
          <a:bodyPr wrap="square" rtlCol="0">
            <a:spAutoFit/>
          </a:bodyPr>
          <a:lstStyle/>
          <a:p>
            <a:r>
              <a:rPr lang="de-AT" sz="1400" i="1" dirty="0" smtClean="0">
                <a:hlinkClick r:id="rId2"/>
              </a:rPr>
              <a:t>   https://fachportal.ph-noe.ac.at/gwk/</a:t>
            </a:r>
            <a:r>
              <a:rPr lang="de-AT" sz="1400" i="1" dirty="0" smtClean="0"/>
              <a:t>            HLG                                </a:t>
            </a:r>
            <a:r>
              <a:rPr lang="de-AT" sz="1400" i="1" dirty="0" err="1" smtClean="0"/>
              <a:t>Ch</a:t>
            </a:r>
            <a:r>
              <a:rPr lang="de-AT" sz="1400" i="1" dirty="0" smtClean="0"/>
              <a:t>. Sitte 2023</a:t>
            </a:r>
            <a:endParaRPr lang="de-AT" sz="1400" i="1" dirty="0"/>
          </a:p>
        </p:txBody>
      </p:sp>
      <p:pic>
        <p:nvPicPr>
          <p:cNvPr id="1026" name="Picture 2"/>
          <p:cNvPicPr>
            <a:picLocks noChangeAspect="1" noChangeArrowheads="1"/>
          </p:cNvPicPr>
          <p:nvPr/>
        </p:nvPicPr>
        <p:blipFill>
          <a:blip r:embed="rId3" cstate="print"/>
          <a:srcRect/>
          <a:stretch>
            <a:fillRect/>
          </a:stretch>
        </p:blipFill>
        <p:spPr bwMode="auto">
          <a:xfrm>
            <a:off x="179512" y="6165304"/>
            <a:ext cx="1914525" cy="533400"/>
          </a:xfrm>
          <a:prstGeom prst="rect">
            <a:avLst/>
          </a:prstGeom>
          <a:noFill/>
          <a:ln w="9525">
            <a:noFill/>
            <a:miter lim="800000"/>
            <a:headEnd/>
            <a:tailEnd/>
          </a:ln>
        </p:spPr>
      </p:pic>
      <p:sp>
        <p:nvSpPr>
          <p:cNvPr id="5" name="Textfeld 4"/>
          <p:cNvSpPr txBox="1"/>
          <p:nvPr/>
        </p:nvSpPr>
        <p:spPr>
          <a:xfrm>
            <a:off x="1115616" y="1196752"/>
            <a:ext cx="3528392" cy="646331"/>
          </a:xfrm>
          <a:prstGeom prst="rect">
            <a:avLst/>
          </a:prstGeom>
          <a:noFill/>
        </p:spPr>
        <p:txBody>
          <a:bodyPr wrap="square" rtlCol="0">
            <a:spAutoFit/>
          </a:bodyPr>
          <a:lstStyle/>
          <a:p>
            <a:endParaRPr lang="de-AT" dirty="0" smtClean="0"/>
          </a:p>
          <a:p>
            <a:endParaRPr lang="de-AT" dirty="0"/>
          </a:p>
        </p:txBody>
      </p:sp>
      <p:sp>
        <p:nvSpPr>
          <p:cNvPr id="8" name="Textfeld 7"/>
          <p:cNvSpPr txBox="1"/>
          <p:nvPr/>
        </p:nvSpPr>
        <p:spPr>
          <a:xfrm>
            <a:off x="467544" y="620688"/>
            <a:ext cx="7200800" cy="2123658"/>
          </a:xfrm>
          <a:prstGeom prst="rect">
            <a:avLst/>
          </a:prstGeom>
          <a:noFill/>
        </p:spPr>
        <p:txBody>
          <a:bodyPr wrap="square" rtlCol="0">
            <a:spAutoFit/>
          </a:bodyPr>
          <a:lstStyle/>
          <a:p>
            <a:r>
              <a:rPr lang="de-AT" sz="2400" dirty="0" smtClean="0"/>
              <a:t>Schritte Diagrammarbeit  </a:t>
            </a:r>
            <a:r>
              <a:rPr lang="de-AT" sz="1200" i="1" dirty="0" smtClean="0"/>
              <a:t>(aus </a:t>
            </a:r>
            <a:r>
              <a:rPr lang="de-AT" sz="1200" i="1" dirty="0" err="1" smtClean="0"/>
              <a:t>Rinschede</a:t>
            </a:r>
            <a:r>
              <a:rPr lang="de-AT" sz="1200" i="1" dirty="0" smtClean="0"/>
              <a:t> (2003 1.A.) </a:t>
            </a:r>
            <a:r>
              <a:rPr lang="de-AT" sz="1200" i="1" dirty="0" err="1" smtClean="0"/>
              <a:t>Geographiedidaktik</a:t>
            </a:r>
            <a:r>
              <a:rPr lang="de-AT" sz="1200" i="1" dirty="0" smtClean="0"/>
              <a:t> UTB S 322-328</a:t>
            </a:r>
            <a:endParaRPr lang="de-AT" i="1" dirty="0" smtClean="0"/>
          </a:p>
          <a:p>
            <a:pPr marL="342900" indent="-342900">
              <a:buAutoNum type="arabicPeriod"/>
            </a:pPr>
            <a:r>
              <a:rPr lang="de-AT" b="1" dirty="0" smtClean="0"/>
              <a:t>Aufnehmen</a:t>
            </a:r>
            <a:r>
              <a:rPr lang="de-AT" dirty="0" smtClean="0"/>
              <a:t> =  Betrachten des Diagramms in Stillarbeit</a:t>
            </a:r>
          </a:p>
          <a:p>
            <a:pPr marL="342900" indent="-342900">
              <a:buAutoNum type="arabicPeriod"/>
            </a:pPr>
            <a:r>
              <a:rPr lang="de-AT" b="1" dirty="0" smtClean="0"/>
              <a:t>Beschreiben</a:t>
            </a:r>
            <a:r>
              <a:rPr lang="de-AT" dirty="0" smtClean="0"/>
              <a:t> des graph. dargestellten Sachverhalts </a:t>
            </a:r>
          </a:p>
          <a:p>
            <a:pPr marL="342900" indent="-342900"/>
            <a:r>
              <a:rPr lang="de-AT" dirty="0" smtClean="0"/>
              <a:t>       </a:t>
            </a:r>
            <a:r>
              <a:rPr lang="de-AT" b="1" dirty="0" smtClean="0"/>
              <a:t>Analysieren</a:t>
            </a:r>
            <a:r>
              <a:rPr lang="de-AT" dirty="0" smtClean="0"/>
              <a:t>...  ... Erkennen von Zusammenhängen </a:t>
            </a:r>
          </a:p>
          <a:p>
            <a:pPr marL="342900" indent="-342900">
              <a:buAutoNum type="arabicPeriod" startAt="3"/>
            </a:pPr>
            <a:r>
              <a:rPr lang="de-AT" b="1" dirty="0" smtClean="0"/>
              <a:t>Anwenden</a:t>
            </a:r>
            <a:r>
              <a:rPr lang="de-AT" dirty="0" smtClean="0"/>
              <a:t>: Übertragen d. aus der Analyse hervorgegangenen Einsichten auf die übergreifende Fragestellung</a:t>
            </a:r>
          </a:p>
          <a:p>
            <a:pPr marL="342900" indent="-342900">
              <a:buAutoNum type="arabicPeriod" startAt="3"/>
            </a:pPr>
            <a:r>
              <a:rPr lang="de-AT" dirty="0" smtClean="0"/>
              <a:t>(  + </a:t>
            </a:r>
            <a:r>
              <a:rPr lang="de-AT" dirty="0" err="1" smtClean="0"/>
              <a:t>Ch.S</a:t>
            </a:r>
            <a:r>
              <a:rPr lang="de-AT" dirty="0" smtClean="0"/>
              <a:t>.:  d.h. auch </a:t>
            </a:r>
            <a:r>
              <a:rPr lang="de-AT" i="1" dirty="0" smtClean="0"/>
              <a:t>selber</a:t>
            </a:r>
            <a:r>
              <a:rPr lang="de-AT" dirty="0" smtClean="0"/>
              <a:t> Daten in Diagramme </a:t>
            </a:r>
            <a:r>
              <a:rPr lang="de-AT" i="1" dirty="0" smtClean="0"/>
              <a:t>umsetzen</a:t>
            </a:r>
            <a:r>
              <a:rPr lang="de-AT" dirty="0" smtClean="0"/>
              <a:t> können) </a:t>
            </a:r>
            <a:endParaRPr lang="de-AT" dirty="0"/>
          </a:p>
        </p:txBody>
      </p:sp>
      <p:sp>
        <p:nvSpPr>
          <p:cNvPr id="10" name="Textfeld 9"/>
          <p:cNvSpPr txBox="1"/>
          <p:nvPr/>
        </p:nvSpPr>
        <p:spPr>
          <a:xfrm>
            <a:off x="899592" y="2852936"/>
            <a:ext cx="7920880" cy="3508653"/>
          </a:xfrm>
          <a:prstGeom prst="rect">
            <a:avLst/>
          </a:prstGeom>
          <a:noFill/>
        </p:spPr>
        <p:txBody>
          <a:bodyPr wrap="square" rtlCol="0">
            <a:spAutoFit/>
          </a:bodyPr>
          <a:lstStyle/>
          <a:p>
            <a:r>
              <a:rPr lang="de-AT" sz="2400" b="1" dirty="0" smtClean="0"/>
              <a:t>Fragen</a:t>
            </a:r>
            <a:r>
              <a:rPr lang="de-AT" b="1" dirty="0" smtClean="0"/>
              <a:t> die ich mir als Lehrperson stellen sollte:</a:t>
            </a:r>
          </a:p>
          <a:p>
            <a:pPr marL="342900" indent="-342900">
              <a:buAutoNum type="arabicPeriod"/>
            </a:pPr>
            <a:r>
              <a:rPr lang="de-AT" dirty="0" smtClean="0"/>
              <a:t>Textliche Beschreibung   oder Tabelle ....oder doch ein Diagramm ?</a:t>
            </a:r>
          </a:p>
          <a:p>
            <a:pPr marL="342900" indent="-342900">
              <a:buAutoNum type="arabicPeriod"/>
            </a:pPr>
            <a:r>
              <a:rPr lang="de-AT" dirty="0" smtClean="0"/>
              <a:t>Welchen Diagrammtyp ?  &gt;&gt; siehe M  1.&amp;2.Kl....</a:t>
            </a:r>
          </a:p>
          <a:p>
            <a:pPr marL="342900" indent="-342900">
              <a:buAutoNum type="arabicPeriod"/>
            </a:pPr>
            <a:r>
              <a:rPr lang="de-AT" dirty="0" smtClean="0"/>
              <a:t>Welche Fragestellungen ?    </a:t>
            </a:r>
          </a:p>
          <a:p>
            <a:pPr marL="342900" indent="-342900">
              <a:buAutoNum type="arabicPeriod"/>
            </a:pPr>
            <a:r>
              <a:rPr lang="de-AT" dirty="0" smtClean="0"/>
              <a:t>Beschreiben „von außen nach innen...“  d.h.    ......</a:t>
            </a:r>
          </a:p>
          <a:p>
            <a:pPr marL="342900" indent="-342900">
              <a:buAutoNum type="arabicPeriod"/>
            </a:pPr>
            <a:r>
              <a:rPr lang="de-AT" dirty="0" smtClean="0"/>
              <a:t>Welche Aussage zeigt ein erster Blick (</a:t>
            </a:r>
            <a:r>
              <a:rPr lang="de-AT" dirty="0" err="1" smtClean="0"/>
              <a:t>zB</a:t>
            </a:r>
            <a:r>
              <a:rPr lang="de-AT" dirty="0" smtClean="0"/>
              <a:t> Trend einer Kurve, Verteilung...) = grob</a:t>
            </a:r>
          </a:p>
          <a:p>
            <a:pPr marL="342900" indent="-342900">
              <a:buAutoNum type="arabicPeriod"/>
            </a:pPr>
            <a:r>
              <a:rPr lang="de-AT" dirty="0" smtClean="0"/>
              <a:t>Will ich weitere tiefere Analysen anstellen...</a:t>
            </a:r>
            <a:r>
              <a:rPr lang="de-AT" dirty="0" err="1" smtClean="0"/>
              <a:t>zB</a:t>
            </a:r>
            <a:r>
              <a:rPr lang="de-AT" dirty="0" smtClean="0"/>
              <a:t>. „warum....ist...?“</a:t>
            </a:r>
          </a:p>
          <a:p>
            <a:pPr marL="342900" indent="-342900">
              <a:buAutoNum type="arabicPeriod"/>
            </a:pPr>
            <a:r>
              <a:rPr lang="de-AT" dirty="0" smtClean="0"/>
              <a:t>Will ich das Diagramm  mit anderen vergleichen ?</a:t>
            </a:r>
          </a:p>
          <a:p>
            <a:pPr marL="342900" indent="-342900">
              <a:buAutoNum type="arabicPeriod"/>
            </a:pPr>
            <a:r>
              <a:rPr lang="de-AT" dirty="0" smtClean="0"/>
              <a:t>Will ich das Diagramm vorgeben ....oder (ein einfaches) zeichnen lassen?</a:t>
            </a:r>
          </a:p>
          <a:p>
            <a:pPr marL="342900" indent="-342900" algn="r"/>
            <a:r>
              <a:rPr lang="de-AT" dirty="0" smtClean="0"/>
              <a:t>Tipp: Heft A 4  kariert!</a:t>
            </a:r>
          </a:p>
          <a:p>
            <a:pPr marL="342900" indent="-342900"/>
            <a:r>
              <a:rPr lang="de-AT" dirty="0" smtClean="0"/>
              <a:t>9.    .... Oder sollen die </a:t>
            </a:r>
            <a:r>
              <a:rPr lang="de-AT" dirty="0" err="1" smtClean="0"/>
              <a:t>SuS</a:t>
            </a:r>
            <a:r>
              <a:rPr lang="de-AT" dirty="0" smtClean="0"/>
              <a:t> (bzw einige) selber eine Lösung finden.....</a:t>
            </a:r>
          </a:p>
          <a:p>
            <a:pPr marL="342900" indent="-342900">
              <a:buAutoNum type="arabicPeriod"/>
            </a:pPr>
            <a:endParaRPr lang="de-AT"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20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10">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anim calcmode="lin" valueType="num">
                                      <p:cBhvr additive="base">
                                        <p:cTn id="11" dur="20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10">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anim calcmode="lin" valueType="num">
                                      <p:cBhvr additive="base">
                                        <p:cTn id="15" dur="20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16" dur="2000" fill="hold"/>
                                        <p:tgtEl>
                                          <p:spTgt spid="10">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anim calcmode="lin" valueType="num">
                                      <p:cBhvr additive="base">
                                        <p:cTn id="19" dur="20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10">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 calcmode="lin" valueType="num">
                                      <p:cBhvr additive="base">
                                        <p:cTn id="23" dur="20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24" dur="2000" fill="hold"/>
                                        <p:tgtEl>
                                          <p:spTgt spid="10">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anim calcmode="lin" valueType="num">
                                      <p:cBhvr additive="base">
                                        <p:cTn id="27" dur="2000" fill="hold"/>
                                        <p:tgtEl>
                                          <p:spTgt spid="10">
                                            <p:txEl>
                                              <p:pRg st="5" end="5"/>
                                            </p:txEl>
                                          </p:spTgt>
                                        </p:tgtEl>
                                        <p:attrNameLst>
                                          <p:attrName>ppt_x</p:attrName>
                                        </p:attrNameLst>
                                      </p:cBhvr>
                                      <p:tavLst>
                                        <p:tav tm="0">
                                          <p:val>
                                            <p:strVal val="#ppt_x"/>
                                          </p:val>
                                        </p:tav>
                                        <p:tav tm="100000">
                                          <p:val>
                                            <p:strVal val="#ppt_x"/>
                                          </p:val>
                                        </p:tav>
                                      </p:tavLst>
                                    </p:anim>
                                    <p:anim calcmode="lin" valueType="num">
                                      <p:cBhvr additive="base">
                                        <p:cTn id="28" dur="2000" fill="hold"/>
                                        <p:tgtEl>
                                          <p:spTgt spid="10">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0">
                                            <p:txEl>
                                              <p:pRg st="6" end="6"/>
                                            </p:txEl>
                                          </p:spTgt>
                                        </p:tgtEl>
                                        <p:attrNameLst>
                                          <p:attrName>style.visibility</p:attrName>
                                        </p:attrNameLst>
                                      </p:cBhvr>
                                      <p:to>
                                        <p:strVal val="visible"/>
                                      </p:to>
                                    </p:set>
                                    <p:anim calcmode="lin" valueType="num">
                                      <p:cBhvr additive="base">
                                        <p:cTn id="31" dur="2000" fill="hold"/>
                                        <p:tgtEl>
                                          <p:spTgt spid="10">
                                            <p:txEl>
                                              <p:pRg st="6" end="6"/>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10">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0">
                                            <p:txEl>
                                              <p:pRg st="7" end="7"/>
                                            </p:txEl>
                                          </p:spTgt>
                                        </p:tgtEl>
                                        <p:attrNameLst>
                                          <p:attrName>style.visibility</p:attrName>
                                        </p:attrNameLst>
                                      </p:cBhvr>
                                      <p:to>
                                        <p:strVal val="visible"/>
                                      </p:to>
                                    </p:set>
                                    <p:anim calcmode="lin" valueType="num">
                                      <p:cBhvr additive="base">
                                        <p:cTn id="35" dur="2000" fill="hold"/>
                                        <p:tgtEl>
                                          <p:spTgt spid="10">
                                            <p:txEl>
                                              <p:pRg st="7" end="7"/>
                                            </p:txEl>
                                          </p:spTgt>
                                        </p:tgtEl>
                                        <p:attrNameLst>
                                          <p:attrName>ppt_x</p:attrName>
                                        </p:attrNameLst>
                                      </p:cBhvr>
                                      <p:tavLst>
                                        <p:tav tm="0">
                                          <p:val>
                                            <p:strVal val="#ppt_x"/>
                                          </p:val>
                                        </p:tav>
                                        <p:tav tm="100000">
                                          <p:val>
                                            <p:strVal val="#ppt_x"/>
                                          </p:val>
                                        </p:tav>
                                      </p:tavLst>
                                    </p:anim>
                                    <p:anim calcmode="lin" valueType="num">
                                      <p:cBhvr additive="base">
                                        <p:cTn id="36" dur="2000" fill="hold"/>
                                        <p:tgtEl>
                                          <p:spTgt spid="10">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0">
                                            <p:txEl>
                                              <p:pRg st="8" end="8"/>
                                            </p:txEl>
                                          </p:spTgt>
                                        </p:tgtEl>
                                        <p:attrNameLst>
                                          <p:attrName>style.visibility</p:attrName>
                                        </p:attrNameLst>
                                      </p:cBhvr>
                                      <p:to>
                                        <p:strVal val="visible"/>
                                      </p:to>
                                    </p:set>
                                    <p:anim calcmode="lin" valueType="num">
                                      <p:cBhvr additive="base">
                                        <p:cTn id="39" dur="2000" fill="hold"/>
                                        <p:tgtEl>
                                          <p:spTgt spid="10">
                                            <p:txEl>
                                              <p:pRg st="8" end="8"/>
                                            </p:txEl>
                                          </p:spTgt>
                                        </p:tgtEl>
                                        <p:attrNameLst>
                                          <p:attrName>ppt_x</p:attrName>
                                        </p:attrNameLst>
                                      </p:cBhvr>
                                      <p:tavLst>
                                        <p:tav tm="0">
                                          <p:val>
                                            <p:strVal val="#ppt_x"/>
                                          </p:val>
                                        </p:tav>
                                        <p:tav tm="100000">
                                          <p:val>
                                            <p:strVal val="#ppt_x"/>
                                          </p:val>
                                        </p:tav>
                                      </p:tavLst>
                                    </p:anim>
                                    <p:anim calcmode="lin" valueType="num">
                                      <p:cBhvr additive="base">
                                        <p:cTn id="40" dur="2000" fill="hold"/>
                                        <p:tgtEl>
                                          <p:spTgt spid="10">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0">
                                            <p:txEl>
                                              <p:pRg st="9" end="9"/>
                                            </p:txEl>
                                          </p:spTgt>
                                        </p:tgtEl>
                                        <p:attrNameLst>
                                          <p:attrName>style.visibility</p:attrName>
                                        </p:attrNameLst>
                                      </p:cBhvr>
                                      <p:to>
                                        <p:strVal val="visible"/>
                                      </p:to>
                                    </p:set>
                                    <p:anim calcmode="lin" valueType="num">
                                      <p:cBhvr additive="base">
                                        <p:cTn id="43" dur="2000" fill="hold"/>
                                        <p:tgtEl>
                                          <p:spTgt spid="10">
                                            <p:txEl>
                                              <p:pRg st="9" end="9"/>
                                            </p:txEl>
                                          </p:spTgt>
                                        </p:tgtEl>
                                        <p:attrNameLst>
                                          <p:attrName>ppt_x</p:attrName>
                                        </p:attrNameLst>
                                      </p:cBhvr>
                                      <p:tavLst>
                                        <p:tav tm="0">
                                          <p:val>
                                            <p:strVal val="#ppt_x"/>
                                          </p:val>
                                        </p:tav>
                                        <p:tav tm="100000">
                                          <p:val>
                                            <p:strVal val="#ppt_x"/>
                                          </p:val>
                                        </p:tav>
                                      </p:tavLst>
                                    </p:anim>
                                    <p:anim calcmode="lin" valueType="num">
                                      <p:cBhvr additive="base">
                                        <p:cTn id="44" dur="2000" fill="hold"/>
                                        <p:tgtEl>
                                          <p:spTgt spid="10">
                                            <p:txEl>
                                              <p:pRg st="9" end="9"/>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0">
                                            <p:txEl>
                                              <p:pRg st="10" end="10"/>
                                            </p:txEl>
                                          </p:spTgt>
                                        </p:tgtEl>
                                        <p:attrNameLst>
                                          <p:attrName>style.visibility</p:attrName>
                                        </p:attrNameLst>
                                      </p:cBhvr>
                                      <p:to>
                                        <p:strVal val="visible"/>
                                      </p:to>
                                    </p:set>
                                    <p:anim calcmode="lin" valueType="num">
                                      <p:cBhvr additive="base">
                                        <p:cTn id="47" dur="2000" fill="hold"/>
                                        <p:tgtEl>
                                          <p:spTgt spid="10">
                                            <p:txEl>
                                              <p:pRg st="10" end="10"/>
                                            </p:txEl>
                                          </p:spTgt>
                                        </p:tgtEl>
                                        <p:attrNameLst>
                                          <p:attrName>ppt_x</p:attrName>
                                        </p:attrNameLst>
                                      </p:cBhvr>
                                      <p:tavLst>
                                        <p:tav tm="0">
                                          <p:val>
                                            <p:strVal val="#ppt_x"/>
                                          </p:val>
                                        </p:tav>
                                        <p:tav tm="100000">
                                          <p:val>
                                            <p:strVal val="#ppt_x"/>
                                          </p:val>
                                        </p:tav>
                                      </p:tavLst>
                                    </p:anim>
                                    <p:anim calcmode="lin" valueType="num">
                                      <p:cBhvr additive="base">
                                        <p:cTn id="48" dur="2000" fill="hold"/>
                                        <p:tgtEl>
                                          <p:spTgt spid="10">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4294967295"/>
          </p:nvPr>
        </p:nvSpPr>
        <p:spPr>
          <a:xfrm>
            <a:off x="0" y="620713"/>
            <a:ext cx="8964488" cy="1800175"/>
          </a:xfrm>
        </p:spPr>
        <p:txBody>
          <a:bodyPr>
            <a:normAutofit/>
          </a:bodyPr>
          <a:lstStyle/>
          <a:p>
            <a:pPr algn="ctr">
              <a:buNone/>
            </a:pPr>
            <a:r>
              <a:rPr lang="de-AT" b="1" dirty="0" smtClean="0">
                <a:solidFill>
                  <a:schemeClr val="tx1"/>
                </a:solidFill>
              </a:rPr>
              <a:t>  </a:t>
            </a:r>
            <a:endParaRPr lang="de-AT" b="1" dirty="0">
              <a:solidFill>
                <a:schemeClr val="tx1"/>
              </a:solidFill>
            </a:endParaRPr>
          </a:p>
        </p:txBody>
      </p:sp>
      <p:sp>
        <p:nvSpPr>
          <p:cNvPr id="4" name="Textfeld 3"/>
          <p:cNvSpPr txBox="1"/>
          <p:nvPr/>
        </p:nvSpPr>
        <p:spPr>
          <a:xfrm>
            <a:off x="2699792" y="6237312"/>
            <a:ext cx="6192688" cy="307777"/>
          </a:xfrm>
          <a:prstGeom prst="rect">
            <a:avLst/>
          </a:prstGeom>
          <a:noFill/>
        </p:spPr>
        <p:txBody>
          <a:bodyPr wrap="square" rtlCol="0">
            <a:spAutoFit/>
          </a:bodyPr>
          <a:lstStyle/>
          <a:p>
            <a:r>
              <a:rPr lang="de-AT" sz="1400" i="1" dirty="0" smtClean="0">
                <a:hlinkClick r:id="rId2"/>
              </a:rPr>
              <a:t>   https://fachportal.ph-noe.ac.at/gwk/</a:t>
            </a:r>
            <a:r>
              <a:rPr lang="de-AT" sz="1400" i="1" dirty="0" smtClean="0"/>
              <a:t>            HLG                                </a:t>
            </a:r>
            <a:r>
              <a:rPr lang="de-AT" sz="1400" i="1" dirty="0" err="1" smtClean="0"/>
              <a:t>Ch</a:t>
            </a:r>
            <a:r>
              <a:rPr lang="de-AT" sz="1400" i="1" dirty="0" smtClean="0"/>
              <a:t>. Sitte 2023</a:t>
            </a:r>
            <a:endParaRPr lang="de-AT" sz="1400" i="1" dirty="0"/>
          </a:p>
        </p:txBody>
      </p:sp>
      <p:pic>
        <p:nvPicPr>
          <p:cNvPr id="1026" name="Picture 2"/>
          <p:cNvPicPr>
            <a:picLocks noChangeAspect="1" noChangeArrowheads="1"/>
          </p:cNvPicPr>
          <p:nvPr/>
        </p:nvPicPr>
        <p:blipFill>
          <a:blip r:embed="rId3" cstate="print"/>
          <a:srcRect/>
          <a:stretch>
            <a:fillRect/>
          </a:stretch>
        </p:blipFill>
        <p:spPr bwMode="auto">
          <a:xfrm>
            <a:off x="179512" y="6165304"/>
            <a:ext cx="1914525" cy="533400"/>
          </a:xfrm>
          <a:prstGeom prst="rect">
            <a:avLst/>
          </a:prstGeom>
          <a:noFill/>
          <a:ln w="9525">
            <a:noFill/>
            <a:miter lim="800000"/>
            <a:headEnd/>
            <a:tailEnd/>
          </a:ln>
        </p:spPr>
      </p:pic>
      <p:sp>
        <p:nvSpPr>
          <p:cNvPr id="5" name="Textfeld 4"/>
          <p:cNvSpPr txBox="1"/>
          <p:nvPr/>
        </p:nvSpPr>
        <p:spPr>
          <a:xfrm>
            <a:off x="1115616" y="1196752"/>
            <a:ext cx="3528392" cy="646331"/>
          </a:xfrm>
          <a:prstGeom prst="rect">
            <a:avLst/>
          </a:prstGeom>
          <a:noFill/>
        </p:spPr>
        <p:txBody>
          <a:bodyPr wrap="square" rtlCol="0">
            <a:spAutoFit/>
          </a:bodyPr>
          <a:lstStyle/>
          <a:p>
            <a:endParaRPr lang="de-AT" dirty="0" smtClean="0"/>
          </a:p>
          <a:p>
            <a:endParaRPr lang="de-AT" dirty="0"/>
          </a:p>
        </p:txBody>
      </p:sp>
      <p:pic>
        <p:nvPicPr>
          <p:cNvPr id="3074" name="Picture 2"/>
          <p:cNvPicPr>
            <a:picLocks noChangeAspect="1" noChangeArrowheads="1"/>
          </p:cNvPicPr>
          <p:nvPr/>
        </p:nvPicPr>
        <p:blipFill>
          <a:blip r:embed="rId4" cstate="print"/>
          <a:srcRect/>
          <a:stretch>
            <a:fillRect/>
          </a:stretch>
        </p:blipFill>
        <p:spPr bwMode="auto">
          <a:xfrm>
            <a:off x="128453" y="116632"/>
            <a:ext cx="5019612" cy="4176465"/>
          </a:xfrm>
          <a:prstGeom prst="rect">
            <a:avLst/>
          </a:prstGeom>
          <a:noFill/>
          <a:ln w="9525">
            <a:noFill/>
            <a:miter lim="800000"/>
            <a:headEnd/>
            <a:tailEnd/>
          </a:ln>
        </p:spPr>
      </p:pic>
      <p:pic>
        <p:nvPicPr>
          <p:cNvPr id="3076" name="Picture 4" descr="https://homepage.univie.ac.at/Christian.Sitte/FD/PSsozialformen&amp;medien03/Folien/Verbrauchsausgaben.jpg"/>
          <p:cNvPicPr>
            <a:picLocks noChangeAspect="1" noChangeArrowheads="1"/>
          </p:cNvPicPr>
          <p:nvPr/>
        </p:nvPicPr>
        <p:blipFill>
          <a:blip r:embed="rId5" cstate="print"/>
          <a:srcRect/>
          <a:stretch>
            <a:fillRect/>
          </a:stretch>
        </p:blipFill>
        <p:spPr bwMode="auto">
          <a:xfrm>
            <a:off x="5148064" y="1628800"/>
            <a:ext cx="3789065" cy="4581154"/>
          </a:xfrm>
          <a:prstGeom prst="rect">
            <a:avLst/>
          </a:prstGeom>
          <a:noFill/>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vale Legende 22"/>
          <p:cNvSpPr/>
          <p:nvPr/>
        </p:nvSpPr>
        <p:spPr>
          <a:xfrm>
            <a:off x="5724128" y="188640"/>
            <a:ext cx="3419872" cy="1728192"/>
          </a:xfrm>
          <a:prstGeom prst="wedgeEllipseCallout">
            <a:avLst>
              <a:gd name="adj1" fmla="val -58493"/>
              <a:gd name="adj2" fmla="val 612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3" name="Untertitel 2"/>
          <p:cNvSpPr>
            <a:spLocks noGrp="1"/>
          </p:cNvSpPr>
          <p:nvPr>
            <p:ph type="subTitle" idx="4294967295"/>
          </p:nvPr>
        </p:nvSpPr>
        <p:spPr>
          <a:xfrm>
            <a:off x="0" y="620713"/>
            <a:ext cx="8964488" cy="1800175"/>
          </a:xfrm>
        </p:spPr>
        <p:txBody>
          <a:bodyPr>
            <a:normAutofit/>
          </a:bodyPr>
          <a:lstStyle/>
          <a:p>
            <a:pPr algn="ctr">
              <a:buNone/>
            </a:pPr>
            <a:r>
              <a:rPr lang="de-AT" b="1" dirty="0" smtClean="0">
                <a:solidFill>
                  <a:schemeClr val="tx1"/>
                </a:solidFill>
              </a:rPr>
              <a:t>  </a:t>
            </a:r>
            <a:endParaRPr lang="de-AT" b="1" dirty="0">
              <a:solidFill>
                <a:schemeClr val="tx1"/>
              </a:solidFill>
            </a:endParaRPr>
          </a:p>
        </p:txBody>
      </p:sp>
      <p:sp>
        <p:nvSpPr>
          <p:cNvPr id="4" name="Textfeld 3"/>
          <p:cNvSpPr txBox="1"/>
          <p:nvPr/>
        </p:nvSpPr>
        <p:spPr>
          <a:xfrm>
            <a:off x="2699792" y="6237312"/>
            <a:ext cx="6192688" cy="307777"/>
          </a:xfrm>
          <a:prstGeom prst="rect">
            <a:avLst/>
          </a:prstGeom>
          <a:noFill/>
        </p:spPr>
        <p:txBody>
          <a:bodyPr wrap="square" rtlCol="0">
            <a:spAutoFit/>
          </a:bodyPr>
          <a:lstStyle/>
          <a:p>
            <a:r>
              <a:rPr lang="de-AT" sz="1400" i="1" dirty="0" smtClean="0">
                <a:hlinkClick r:id="rId2"/>
              </a:rPr>
              <a:t>   https://fachportal.ph-noe.ac.at/gwk/</a:t>
            </a:r>
            <a:r>
              <a:rPr lang="de-AT" sz="1400" i="1" dirty="0" smtClean="0"/>
              <a:t>            HLG                                </a:t>
            </a:r>
            <a:r>
              <a:rPr lang="de-AT" sz="1400" i="1" dirty="0" err="1" smtClean="0"/>
              <a:t>Ch</a:t>
            </a:r>
            <a:r>
              <a:rPr lang="de-AT" sz="1400" i="1" dirty="0" smtClean="0"/>
              <a:t>. Sitte 2023</a:t>
            </a:r>
            <a:endParaRPr lang="de-AT" sz="1400" i="1" dirty="0"/>
          </a:p>
        </p:txBody>
      </p:sp>
      <p:pic>
        <p:nvPicPr>
          <p:cNvPr id="1026" name="Picture 2"/>
          <p:cNvPicPr>
            <a:picLocks noChangeAspect="1" noChangeArrowheads="1"/>
          </p:cNvPicPr>
          <p:nvPr/>
        </p:nvPicPr>
        <p:blipFill>
          <a:blip r:embed="rId3" cstate="print"/>
          <a:srcRect/>
          <a:stretch>
            <a:fillRect/>
          </a:stretch>
        </p:blipFill>
        <p:spPr bwMode="auto">
          <a:xfrm>
            <a:off x="179512" y="6165304"/>
            <a:ext cx="1914525" cy="533400"/>
          </a:xfrm>
          <a:prstGeom prst="rect">
            <a:avLst/>
          </a:prstGeom>
          <a:noFill/>
          <a:ln w="9525">
            <a:noFill/>
            <a:miter lim="800000"/>
            <a:headEnd/>
            <a:tailEnd/>
          </a:ln>
        </p:spPr>
      </p:pic>
      <p:sp>
        <p:nvSpPr>
          <p:cNvPr id="5" name="Textfeld 4"/>
          <p:cNvSpPr txBox="1"/>
          <p:nvPr/>
        </p:nvSpPr>
        <p:spPr>
          <a:xfrm>
            <a:off x="1115616" y="1196752"/>
            <a:ext cx="3528392" cy="646331"/>
          </a:xfrm>
          <a:prstGeom prst="rect">
            <a:avLst/>
          </a:prstGeom>
          <a:noFill/>
        </p:spPr>
        <p:txBody>
          <a:bodyPr wrap="square" rtlCol="0">
            <a:spAutoFit/>
          </a:bodyPr>
          <a:lstStyle/>
          <a:p>
            <a:endParaRPr lang="de-AT" dirty="0" smtClean="0"/>
          </a:p>
          <a:p>
            <a:endParaRPr lang="de-AT" dirty="0"/>
          </a:p>
        </p:txBody>
      </p:sp>
      <p:sp>
        <p:nvSpPr>
          <p:cNvPr id="6" name="Textfeld 5"/>
          <p:cNvSpPr txBox="1"/>
          <p:nvPr/>
        </p:nvSpPr>
        <p:spPr>
          <a:xfrm>
            <a:off x="611560" y="1268760"/>
            <a:ext cx="8280920" cy="1200329"/>
          </a:xfrm>
          <a:prstGeom prst="rect">
            <a:avLst/>
          </a:prstGeom>
          <a:noFill/>
        </p:spPr>
        <p:txBody>
          <a:bodyPr wrap="square" rtlCol="0">
            <a:spAutoFit/>
          </a:bodyPr>
          <a:lstStyle/>
          <a:p>
            <a:r>
              <a:rPr lang="de-AT" dirty="0" smtClean="0"/>
              <a:t> </a:t>
            </a:r>
          </a:p>
          <a:p>
            <a:endParaRPr lang="de-AT" dirty="0" smtClean="0"/>
          </a:p>
          <a:p>
            <a:endParaRPr lang="de-AT" dirty="0" smtClean="0"/>
          </a:p>
          <a:p>
            <a:endParaRPr lang="de-AT" dirty="0"/>
          </a:p>
        </p:txBody>
      </p:sp>
      <p:sp>
        <p:nvSpPr>
          <p:cNvPr id="7" name="Textfeld 6"/>
          <p:cNvSpPr txBox="1"/>
          <p:nvPr/>
        </p:nvSpPr>
        <p:spPr>
          <a:xfrm>
            <a:off x="0" y="476672"/>
            <a:ext cx="9144000" cy="369332"/>
          </a:xfrm>
          <a:prstGeom prst="rect">
            <a:avLst/>
          </a:prstGeom>
          <a:noFill/>
        </p:spPr>
        <p:txBody>
          <a:bodyPr wrap="square" rtlCol="0">
            <a:spAutoFit/>
          </a:bodyPr>
          <a:lstStyle/>
          <a:p>
            <a:endParaRPr lang="de-AT" dirty="0"/>
          </a:p>
        </p:txBody>
      </p:sp>
      <p:sp>
        <p:nvSpPr>
          <p:cNvPr id="8" name="Textfeld 7"/>
          <p:cNvSpPr txBox="1"/>
          <p:nvPr/>
        </p:nvSpPr>
        <p:spPr>
          <a:xfrm>
            <a:off x="395536" y="404664"/>
            <a:ext cx="8424936" cy="369332"/>
          </a:xfrm>
          <a:prstGeom prst="rect">
            <a:avLst/>
          </a:prstGeom>
          <a:noFill/>
        </p:spPr>
        <p:txBody>
          <a:bodyPr wrap="square" rtlCol="0">
            <a:spAutoFit/>
          </a:bodyPr>
          <a:lstStyle/>
          <a:p>
            <a:endParaRPr lang="de-AT" dirty="0"/>
          </a:p>
        </p:txBody>
      </p:sp>
      <p:pic>
        <p:nvPicPr>
          <p:cNvPr id="10" name="Grafik 9">
            <a:hlinkClick r:id="rId4"/>
          </p:cNvPr>
          <p:cNvPicPr/>
          <p:nvPr/>
        </p:nvPicPr>
        <p:blipFill>
          <a:blip r:embed="rId5" cstate="print"/>
          <a:srcRect/>
          <a:stretch>
            <a:fillRect/>
          </a:stretch>
        </p:blipFill>
        <p:spPr bwMode="auto">
          <a:xfrm>
            <a:off x="611560" y="260648"/>
            <a:ext cx="4824536" cy="2232248"/>
          </a:xfrm>
          <a:prstGeom prst="rect">
            <a:avLst/>
          </a:prstGeom>
          <a:noFill/>
          <a:ln w="9525">
            <a:noFill/>
            <a:miter lim="800000"/>
            <a:headEnd/>
            <a:tailEnd/>
          </a:ln>
        </p:spPr>
      </p:pic>
      <p:sp>
        <p:nvSpPr>
          <p:cNvPr id="11" name="Textfeld 10"/>
          <p:cNvSpPr txBox="1"/>
          <p:nvPr/>
        </p:nvSpPr>
        <p:spPr>
          <a:xfrm>
            <a:off x="683568" y="2492896"/>
            <a:ext cx="8136904" cy="461665"/>
          </a:xfrm>
          <a:prstGeom prst="rect">
            <a:avLst/>
          </a:prstGeom>
          <a:noFill/>
        </p:spPr>
        <p:txBody>
          <a:bodyPr wrap="square" rtlCol="0">
            <a:spAutoFit/>
          </a:bodyPr>
          <a:lstStyle/>
          <a:p>
            <a:r>
              <a:rPr lang="de-AT" sz="1200" dirty="0" smtClean="0"/>
              <a:t>Aus </a:t>
            </a:r>
            <a:r>
              <a:rPr lang="de-AT" sz="1200" i="1" u="sng" dirty="0" smtClean="0">
                <a:hlinkClick r:id="rId4"/>
              </a:rPr>
              <a:t>https://www.sn.at/wirtschaft/oesterreich/arbeitslosigkeit-in-oesterreich-</a:t>
            </a:r>
            <a:r>
              <a:rPr lang="de-AT" sz="1200" b="1" i="1" u="sng" dirty="0" smtClean="0">
                <a:hlinkClick r:id="rId4"/>
              </a:rPr>
              <a:t>knapp-375-000-personen-zu-jahresende-arbeitslos-gemeldet</a:t>
            </a:r>
            <a:r>
              <a:rPr lang="de-AT" sz="1200" i="1" u="sng" dirty="0" smtClean="0">
                <a:hlinkClick r:id="rId4"/>
              </a:rPr>
              <a:t>-132011179</a:t>
            </a:r>
            <a:r>
              <a:rPr lang="de-AT" sz="1200" i="1" dirty="0" smtClean="0"/>
              <a:t> </a:t>
            </a:r>
            <a:endParaRPr lang="de-AT" dirty="0"/>
          </a:p>
        </p:txBody>
      </p:sp>
      <p:sp>
        <p:nvSpPr>
          <p:cNvPr id="12" name="Textfeld 11"/>
          <p:cNvSpPr txBox="1"/>
          <p:nvPr/>
        </p:nvSpPr>
        <p:spPr>
          <a:xfrm>
            <a:off x="0" y="2996952"/>
            <a:ext cx="9144000" cy="646331"/>
          </a:xfrm>
          <a:prstGeom prst="rect">
            <a:avLst/>
          </a:prstGeom>
          <a:noFill/>
        </p:spPr>
        <p:txBody>
          <a:bodyPr wrap="square" rtlCol="0">
            <a:spAutoFit/>
          </a:bodyPr>
          <a:lstStyle/>
          <a:p>
            <a:endParaRPr lang="de-AT" dirty="0" smtClean="0"/>
          </a:p>
          <a:p>
            <a:endParaRPr lang="de-AT" dirty="0"/>
          </a:p>
        </p:txBody>
      </p:sp>
      <p:pic>
        <p:nvPicPr>
          <p:cNvPr id="13" name="Grafik 12">
            <a:hlinkClick r:id="rId6"/>
          </p:cNvPr>
          <p:cNvPicPr/>
          <p:nvPr/>
        </p:nvPicPr>
        <p:blipFill>
          <a:blip r:embed="rId7" cstate="print"/>
          <a:srcRect/>
          <a:stretch>
            <a:fillRect/>
          </a:stretch>
        </p:blipFill>
        <p:spPr bwMode="auto">
          <a:xfrm>
            <a:off x="611560" y="3140968"/>
            <a:ext cx="2232248" cy="1944216"/>
          </a:xfrm>
          <a:prstGeom prst="rect">
            <a:avLst/>
          </a:prstGeom>
          <a:noFill/>
          <a:ln w="9525">
            <a:noFill/>
            <a:miter lim="800000"/>
            <a:headEnd/>
            <a:tailEnd/>
          </a:ln>
        </p:spPr>
      </p:pic>
      <p:pic>
        <p:nvPicPr>
          <p:cNvPr id="14" name="Grafik 13">
            <a:hlinkClick r:id="rId8"/>
          </p:cNvPr>
          <p:cNvPicPr/>
          <p:nvPr/>
        </p:nvPicPr>
        <p:blipFill>
          <a:blip r:embed="rId9" cstate="print"/>
          <a:srcRect/>
          <a:stretch>
            <a:fillRect/>
          </a:stretch>
        </p:blipFill>
        <p:spPr bwMode="auto">
          <a:xfrm>
            <a:off x="2987824" y="3212976"/>
            <a:ext cx="2376264" cy="1816988"/>
          </a:xfrm>
          <a:prstGeom prst="rect">
            <a:avLst/>
          </a:prstGeom>
          <a:noFill/>
          <a:ln w="9525">
            <a:noFill/>
            <a:miter lim="800000"/>
            <a:headEnd/>
            <a:tailEnd/>
          </a:ln>
        </p:spPr>
      </p:pic>
      <p:pic>
        <p:nvPicPr>
          <p:cNvPr id="15" name="Grafik 14">
            <a:hlinkClick r:id="rId6"/>
          </p:cNvPr>
          <p:cNvPicPr/>
          <p:nvPr/>
        </p:nvPicPr>
        <p:blipFill>
          <a:blip r:embed="rId10" cstate="print"/>
          <a:srcRect/>
          <a:stretch>
            <a:fillRect/>
          </a:stretch>
        </p:blipFill>
        <p:spPr bwMode="auto">
          <a:xfrm>
            <a:off x="5580112" y="3212976"/>
            <a:ext cx="2307332" cy="1767076"/>
          </a:xfrm>
          <a:prstGeom prst="rect">
            <a:avLst/>
          </a:prstGeom>
          <a:noFill/>
          <a:ln w="9525">
            <a:noFill/>
            <a:miter lim="800000"/>
            <a:headEnd/>
            <a:tailEnd/>
          </a:ln>
        </p:spPr>
      </p:pic>
      <p:sp>
        <p:nvSpPr>
          <p:cNvPr id="16" name="Textfeld 15"/>
          <p:cNvSpPr txBox="1"/>
          <p:nvPr/>
        </p:nvSpPr>
        <p:spPr>
          <a:xfrm>
            <a:off x="611560" y="5589240"/>
            <a:ext cx="8352928" cy="430887"/>
          </a:xfrm>
          <a:prstGeom prst="rect">
            <a:avLst/>
          </a:prstGeom>
          <a:noFill/>
        </p:spPr>
        <p:txBody>
          <a:bodyPr wrap="square" rtlCol="0">
            <a:spAutoFit/>
          </a:bodyPr>
          <a:lstStyle/>
          <a:p>
            <a:r>
              <a:rPr lang="de-AT" sz="1100" i="1" dirty="0" smtClean="0"/>
              <a:t>Aus   https://www.derstandard.at/story/2000142224314/dezember-arbeitslosigkeit-liegt-bei-7-4-prozent</a:t>
            </a:r>
            <a:endParaRPr lang="de-AT" sz="1100" dirty="0" smtClean="0"/>
          </a:p>
          <a:p>
            <a:r>
              <a:rPr lang="de-AT" sz="1100" i="1" dirty="0" smtClean="0"/>
              <a:t>https://www.nachrichten.at/wirtschaft/vier-prozent-arbeitslose-in-oberoesterreich-nur-salzburg-ist-besser;art15,3768417</a:t>
            </a:r>
            <a:endParaRPr lang="de-AT" sz="1100" dirty="0"/>
          </a:p>
        </p:txBody>
      </p:sp>
      <p:sp>
        <p:nvSpPr>
          <p:cNvPr id="17" name="Textfeld 16"/>
          <p:cNvSpPr txBox="1"/>
          <p:nvPr/>
        </p:nvSpPr>
        <p:spPr>
          <a:xfrm>
            <a:off x="5292080" y="332656"/>
            <a:ext cx="720080" cy="369332"/>
          </a:xfrm>
          <a:prstGeom prst="rect">
            <a:avLst/>
          </a:prstGeom>
          <a:noFill/>
        </p:spPr>
        <p:txBody>
          <a:bodyPr wrap="square" rtlCol="0">
            <a:spAutoFit/>
          </a:bodyPr>
          <a:lstStyle/>
          <a:p>
            <a:r>
              <a:rPr lang="de-AT" b="1" dirty="0" smtClean="0"/>
              <a:t>1</a:t>
            </a:r>
            <a:endParaRPr lang="de-AT" b="1" dirty="0"/>
          </a:p>
        </p:txBody>
      </p:sp>
      <p:sp>
        <p:nvSpPr>
          <p:cNvPr id="18" name="Textfeld 17"/>
          <p:cNvSpPr txBox="1"/>
          <p:nvPr/>
        </p:nvSpPr>
        <p:spPr>
          <a:xfrm>
            <a:off x="395536" y="2996952"/>
            <a:ext cx="504056" cy="369332"/>
          </a:xfrm>
          <a:prstGeom prst="rect">
            <a:avLst/>
          </a:prstGeom>
          <a:noFill/>
        </p:spPr>
        <p:txBody>
          <a:bodyPr wrap="square" rtlCol="0">
            <a:spAutoFit/>
          </a:bodyPr>
          <a:lstStyle/>
          <a:p>
            <a:r>
              <a:rPr lang="de-AT" dirty="0" smtClean="0"/>
              <a:t>2</a:t>
            </a:r>
            <a:endParaRPr lang="de-AT" dirty="0"/>
          </a:p>
        </p:txBody>
      </p:sp>
      <p:sp>
        <p:nvSpPr>
          <p:cNvPr id="19" name="Textfeld 18"/>
          <p:cNvSpPr txBox="1"/>
          <p:nvPr/>
        </p:nvSpPr>
        <p:spPr>
          <a:xfrm>
            <a:off x="2771800" y="2996952"/>
            <a:ext cx="432048" cy="369332"/>
          </a:xfrm>
          <a:prstGeom prst="rect">
            <a:avLst/>
          </a:prstGeom>
          <a:noFill/>
        </p:spPr>
        <p:txBody>
          <a:bodyPr wrap="square" rtlCol="0">
            <a:spAutoFit/>
          </a:bodyPr>
          <a:lstStyle/>
          <a:p>
            <a:r>
              <a:rPr lang="de-AT" dirty="0" smtClean="0"/>
              <a:t>3</a:t>
            </a:r>
            <a:endParaRPr lang="de-AT" dirty="0"/>
          </a:p>
        </p:txBody>
      </p:sp>
      <p:sp>
        <p:nvSpPr>
          <p:cNvPr id="21" name="Textfeld 20"/>
          <p:cNvSpPr txBox="1"/>
          <p:nvPr/>
        </p:nvSpPr>
        <p:spPr>
          <a:xfrm>
            <a:off x="5292080" y="3068960"/>
            <a:ext cx="288032" cy="369332"/>
          </a:xfrm>
          <a:prstGeom prst="rect">
            <a:avLst/>
          </a:prstGeom>
          <a:noFill/>
        </p:spPr>
        <p:txBody>
          <a:bodyPr wrap="square" rtlCol="0">
            <a:spAutoFit/>
          </a:bodyPr>
          <a:lstStyle/>
          <a:p>
            <a:r>
              <a:rPr lang="de-AT" dirty="0" smtClean="0"/>
              <a:t>4</a:t>
            </a:r>
            <a:endParaRPr lang="de-AT" dirty="0"/>
          </a:p>
        </p:txBody>
      </p:sp>
      <p:sp>
        <p:nvSpPr>
          <p:cNvPr id="20" name="Textfeld 19"/>
          <p:cNvSpPr txBox="1"/>
          <p:nvPr/>
        </p:nvSpPr>
        <p:spPr>
          <a:xfrm>
            <a:off x="5868144" y="260648"/>
            <a:ext cx="3024336" cy="1615827"/>
          </a:xfrm>
          <a:prstGeom prst="rect">
            <a:avLst/>
          </a:prstGeom>
          <a:noFill/>
        </p:spPr>
        <p:txBody>
          <a:bodyPr wrap="square" rtlCol="0">
            <a:spAutoFit/>
          </a:bodyPr>
          <a:lstStyle/>
          <a:p>
            <a:r>
              <a:rPr lang="de-AT" sz="1650" i="1" dirty="0" smtClean="0"/>
              <a:t>                    Ü b u n g</a:t>
            </a:r>
          </a:p>
          <a:p>
            <a:pPr algn="ctr"/>
            <a:r>
              <a:rPr lang="de-AT" sz="1650" i="1" dirty="0" smtClean="0"/>
              <a:t>Generieren sie Fragen zu diesem Material....</a:t>
            </a:r>
          </a:p>
          <a:p>
            <a:pPr algn="ctr"/>
            <a:r>
              <a:rPr lang="de-AT" sz="1650" i="1" dirty="0" smtClean="0"/>
              <a:t>Bzw..</a:t>
            </a:r>
          </a:p>
          <a:p>
            <a:pPr algn="ctr"/>
            <a:r>
              <a:rPr lang="de-AT" sz="1650" i="1" dirty="0" smtClean="0"/>
              <a:t>Was würden sie sonst noch</a:t>
            </a:r>
          </a:p>
          <a:p>
            <a:pPr algn="ctr"/>
            <a:r>
              <a:rPr lang="de-AT" sz="1650" i="1" dirty="0" smtClean="0"/>
              <a:t>d</a:t>
            </a:r>
            <a:r>
              <a:rPr lang="de-AT" sz="1650" i="1" dirty="0" smtClean="0"/>
              <a:t>azugeben ?</a:t>
            </a:r>
            <a:endParaRPr lang="de-AT" sz="1650" i="1" dirty="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4294967295"/>
          </p:nvPr>
        </p:nvSpPr>
        <p:spPr>
          <a:xfrm>
            <a:off x="0" y="620713"/>
            <a:ext cx="8964488" cy="1800175"/>
          </a:xfrm>
        </p:spPr>
        <p:txBody>
          <a:bodyPr>
            <a:normAutofit/>
          </a:bodyPr>
          <a:lstStyle/>
          <a:p>
            <a:pPr algn="ctr">
              <a:buNone/>
            </a:pPr>
            <a:r>
              <a:rPr lang="de-AT" b="1" dirty="0" smtClean="0">
                <a:solidFill>
                  <a:schemeClr val="tx1"/>
                </a:solidFill>
              </a:rPr>
              <a:t>  </a:t>
            </a:r>
            <a:endParaRPr lang="de-AT" b="1" dirty="0">
              <a:solidFill>
                <a:schemeClr val="tx1"/>
              </a:solidFill>
            </a:endParaRPr>
          </a:p>
        </p:txBody>
      </p:sp>
      <p:sp>
        <p:nvSpPr>
          <p:cNvPr id="4" name="Textfeld 3"/>
          <p:cNvSpPr txBox="1"/>
          <p:nvPr/>
        </p:nvSpPr>
        <p:spPr>
          <a:xfrm>
            <a:off x="2699792" y="6237312"/>
            <a:ext cx="6192688" cy="307777"/>
          </a:xfrm>
          <a:prstGeom prst="rect">
            <a:avLst/>
          </a:prstGeom>
          <a:noFill/>
        </p:spPr>
        <p:txBody>
          <a:bodyPr wrap="square" rtlCol="0">
            <a:spAutoFit/>
          </a:bodyPr>
          <a:lstStyle/>
          <a:p>
            <a:r>
              <a:rPr lang="de-AT" sz="1400" i="1" dirty="0" smtClean="0">
                <a:hlinkClick r:id="rId2"/>
              </a:rPr>
              <a:t>   https://fachportal.ph-noe.ac.at/gwk/</a:t>
            </a:r>
            <a:r>
              <a:rPr lang="de-AT" sz="1400" i="1" dirty="0" smtClean="0"/>
              <a:t>            HLG                                </a:t>
            </a:r>
            <a:r>
              <a:rPr lang="de-AT" sz="1400" i="1" dirty="0" err="1" smtClean="0"/>
              <a:t>Ch</a:t>
            </a:r>
            <a:r>
              <a:rPr lang="de-AT" sz="1400" i="1" dirty="0" smtClean="0"/>
              <a:t>. Sitte 2023</a:t>
            </a:r>
            <a:endParaRPr lang="de-AT" sz="1400" i="1" dirty="0"/>
          </a:p>
        </p:txBody>
      </p:sp>
      <p:pic>
        <p:nvPicPr>
          <p:cNvPr id="1026" name="Picture 2"/>
          <p:cNvPicPr>
            <a:picLocks noChangeAspect="1" noChangeArrowheads="1"/>
          </p:cNvPicPr>
          <p:nvPr/>
        </p:nvPicPr>
        <p:blipFill>
          <a:blip r:embed="rId3" cstate="print"/>
          <a:srcRect/>
          <a:stretch>
            <a:fillRect/>
          </a:stretch>
        </p:blipFill>
        <p:spPr bwMode="auto">
          <a:xfrm>
            <a:off x="179512" y="6165304"/>
            <a:ext cx="1914525" cy="533400"/>
          </a:xfrm>
          <a:prstGeom prst="rect">
            <a:avLst/>
          </a:prstGeom>
          <a:noFill/>
          <a:ln w="9525">
            <a:noFill/>
            <a:miter lim="800000"/>
            <a:headEnd/>
            <a:tailEnd/>
          </a:ln>
        </p:spPr>
      </p:pic>
      <p:sp>
        <p:nvSpPr>
          <p:cNvPr id="5" name="Textfeld 4"/>
          <p:cNvSpPr txBox="1"/>
          <p:nvPr/>
        </p:nvSpPr>
        <p:spPr>
          <a:xfrm>
            <a:off x="1115616" y="1196752"/>
            <a:ext cx="3528392" cy="646331"/>
          </a:xfrm>
          <a:prstGeom prst="rect">
            <a:avLst/>
          </a:prstGeom>
          <a:noFill/>
        </p:spPr>
        <p:txBody>
          <a:bodyPr wrap="square" rtlCol="0">
            <a:spAutoFit/>
          </a:bodyPr>
          <a:lstStyle/>
          <a:p>
            <a:endParaRPr lang="de-AT" dirty="0" smtClean="0"/>
          </a:p>
          <a:p>
            <a:endParaRPr lang="de-AT" dirty="0"/>
          </a:p>
        </p:txBody>
      </p:sp>
      <p:sp>
        <p:nvSpPr>
          <p:cNvPr id="6" name="Textfeld 5"/>
          <p:cNvSpPr txBox="1"/>
          <p:nvPr/>
        </p:nvSpPr>
        <p:spPr>
          <a:xfrm>
            <a:off x="611560" y="1268760"/>
            <a:ext cx="8280920" cy="1200329"/>
          </a:xfrm>
          <a:prstGeom prst="rect">
            <a:avLst/>
          </a:prstGeom>
          <a:noFill/>
        </p:spPr>
        <p:txBody>
          <a:bodyPr wrap="square" rtlCol="0">
            <a:spAutoFit/>
          </a:bodyPr>
          <a:lstStyle/>
          <a:p>
            <a:r>
              <a:rPr lang="de-AT" dirty="0" smtClean="0"/>
              <a:t> </a:t>
            </a:r>
          </a:p>
          <a:p>
            <a:endParaRPr lang="de-AT" dirty="0" smtClean="0"/>
          </a:p>
          <a:p>
            <a:endParaRPr lang="de-AT" dirty="0" smtClean="0"/>
          </a:p>
          <a:p>
            <a:endParaRPr lang="de-AT" dirty="0"/>
          </a:p>
        </p:txBody>
      </p:sp>
      <p:pic>
        <p:nvPicPr>
          <p:cNvPr id="3074" name="Picture 2"/>
          <p:cNvPicPr>
            <a:picLocks noChangeAspect="1" noChangeArrowheads="1"/>
          </p:cNvPicPr>
          <p:nvPr/>
        </p:nvPicPr>
        <p:blipFill>
          <a:blip r:embed="rId4" cstate="print"/>
          <a:srcRect/>
          <a:stretch>
            <a:fillRect/>
          </a:stretch>
        </p:blipFill>
        <p:spPr bwMode="auto">
          <a:xfrm>
            <a:off x="611560" y="44624"/>
            <a:ext cx="5619750" cy="4000500"/>
          </a:xfrm>
          <a:prstGeom prst="rect">
            <a:avLst/>
          </a:prstGeom>
          <a:noFill/>
          <a:ln w="9525">
            <a:noFill/>
            <a:miter lim="800000"/>
            <a:headEnd/>
            <a:tailEnd/>
          </a:ln>
        </p:spPr>
      </p:pic>
      <p:pic>
        <p:nvPicPr>
          <p:cNvPr id="3075" name="Picture 3"/>
          <p:cNvPicPr>
            <a:picLocks noChangeAspect="1" noChangeArrowheads="1"/>
          </p:cNvPicPr>
          <p:nvPr/>
        </p:nvPicPr>
        <p:blipFill>
          <a:blip r:embed="rId5" cstate="print"/>
          <a:srcRect/>
          <a:stretch>
            <a:fillRect/>
          </a:stretch>
        </p:blipFill>
        <p:spPr bwMode="auto">
          <a:xfrm>
            <a:off x="6183188" y="2098129"/>
            <a:ext cx="2781300" cy="4067175"/>
          </a:xfrm>
          <a:prstGeom prst="rect">
            <a:avLst/>
          </a:prstGeom>
          <a:noFill/>
          <a:ln w="9525">
            <a:noFill/>
            <a:miter lim="800000"/>
            <a:headEnd/>
            <a:tailEnd/>
          </a:ln>
        </p:spPr>
      </p:pic>
      <p:pic>
        <p:nvPicPr>
          <p:cNvPr id="3076" name="Picture 4"/>
          <p:cNvPicPr>
            <a:picLocks noChangeAspect="1" noChangeArrowheads="1"/>
          </p:cNvPicPr>
          <p:nvPr/>
        </p:nvPicPr>
        <p:blipFill>
          <a:blip r:embed="rId6" cstate="print"/>
          <a:srcRect/>
          <a:stretch>
            <a:fillRect/>
          </a:stretch>
        </p:blipFill>
        <p:spPr bwMode="auto">
          <a:xfrm>
            <a:off x="3252788" y="3827487"/>
            <a:ext cx="2638425" cy="24098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4294967295"/>
          </p:nvPr>
        </p:nvSpPr>
        <p:spPr>
          <a:xfrm>
            <a:off x="0" y="620713"/>
            <a:ext cx="8964488" cy="1800175"/>
          </a:xfrm>
        </p:spPr>
        <p:txBody>
          <a:bodyPr>
            <a:normAutofit/>
          </a:bodyPr>
          <a:lstStyle/>
          <a:p>
            <a:pPr algn="ctr">
              <a:buNone/>
            </a:pPr>
            <a:r>
              <a:rPr lang="de-AT" b="1" dirty="0" smtClean="0">
                <a:solidFill>
                  <a:schemeClr val="tx1"/>
                </a:solidFill>
              </a:rPr>
              <a:t>  </a:t>
            </a:r>
            <a:endParaRPr lang="de-AT" b="1" dirty="0">
              <a:solidFill>
                <a:schemeClr val="tx1"/>
              </a:solidFill>
            </a:endParaRPr>
          </a:p>
        </p:txBody>
      </p:sp>
      <p:sp>
        <p:nvSpPr>
          <p:cNvPr id="4" name="Textfeld 3"/>
          <p:cNvSpPr txBox="1"/>
          <p:nvPr/>
        </p:nvSpPr>
        <p:spPr>
          <a:xfrm>
            <a:off x="2699792" y="6237312"/>
            <a:ext cx="6192688" cy="307777"/>
          </a:xfrm>
          <a:prstGeom prst="rect">
            <a:avLst/>
          </a:prstGeom>
          <a:noFill/>
        </p:spPr>
        <p:txBody>
          <a:bodyPr wrap="square" rtlCol="0">
            <a:spAutoFit/>
          </a:bodyPr>
          <a:lstStyle/>
          <a:p>
            <a:r>
              <a:rPr lang="de-AT" sz="1400" i="1" dirty="0" smtClean="0">
                <a:hlinkClick r:id="rId2"/>
              </a:rPr>
              <a:t>   https://fachportal.ph-noe.ac.at/gwk/</a:t>
            </a:r>
            <a:r>
              <a:rPr lang="de-AT" sz="1400" i="1" dirty="0" smtClean="0"/>
              <a:t>            HLG                                </a:t>
            </a:r>
            <a:r>
              <a:rPr lang="de-AT" sz="1400" i="1" dirty="0" err="1" smtClean="0"/>
              <a:t>Ch</a:t>
            </a:r>
            <a:r>
              <a:rPr lang="de-AT" sz="1400" i="1" dirty="0" smtClean="0"/>
              <a:t>. Sitte 2023</a:t>
            </a:r>
            <a:endParaRPr lang="de-AT" sz="1400" i="1" dirty="0"/>
          </a:p>
        </p:txBody>
      </p:sp>
      <p:pic>
        <p:nvPicPr>
          <p:cNvPr id="1026" name="Picture 2"/>
          <p:cNvPicPr>
            <a:picLocks noChangeAspect="1" noChangeArrowheads="1"/>
          </p:cNvPicPr>
          <p:nvPr/>
        </p:nvPicPr>
        <p:blipFill>
          <a:blip r:embed="rId3" cstate="print"/>
          <a:srcRect/>
          <a:stretch>
            <a:fillRect/>
          </a:stretch>
        </p:blipFill>
        <p:spPr bwMode="auto">
          <a:xfrm>
            <a:off x="179512" y="6165304"/>
            <a:ext cx="1914525" cy="533400"/>
          </a:xfrm>
          <a:prstGeom prst="rect">
            <a:avLst/>
          </a:prstGeom>
          <a:noFill/>
          <a:ln w="9525">
            <a:noFill/>
            <a:miter lim="800000"/>
            <a:headEnd/>
            <a:tailEnd/>
          </a:ln>
        </p:spPr>
      </p:pic>
      <p:sp>
        <p:nvSpPr>
          <p:cNvPr id="5" name="Textfeld 4"/>
          <p:cNvSpPr txBox="1"/>
          <p:nvPr/>
        </p:nvSpPr>
        <p:spPr>
          <a:xfrm>
            <a:off x="1115616" y="1196752"/>
            <a:ext cx="3528392" cy="646331"/>
          </a:xfrm>
          <a:prstGeom prst="rect">
            <a:avLst/>
          </a:prstGeom>
          <a:noFill/>
        </p:spPr>
        <p:txBody>
          <a:bodyPr wrap="square" rtlCol="0">
            <a:spAutoFit/>
          </a:bodyPr>
          <a:lstStyle/>
          <a:p>
            <a:endParaRPr lang="de-AT" dirty="0" smtClean="0"/>
          </a:p>
          <a:p>
            <a:endParaRPr lang="de-AT" dirty="0"/>
          </a:p>
        </p:txBody>
      </p:sp>
      <p:sp>
        <p:nvSpPr>
          <p:cNvPr id="6" name="Textfeld 5"/>
          <p:cNvSpPr txBox="1"/>
          <p:nvPr/>
        </p:nvSpPr>
        <p:spPr>
          <a:xfrm>
            <a:off x="611560" y="1268760"/>
            <a:ext cx="8280920" cy="1200329"/>
          </a:xfrm>
          <a:prstGeom prst="rect">
            <a:avLst/>
          </a:prstGeom>
          <a:noFill/>
        </p:spPr>
        <p:txBody>
          <a:bodyPr wrap="square" rtlCol="0">
            <a:spAutoFit/>
          </a:bodyPr>
          <a:lstStyle/>
          <a:p>
            <a:r>
              <a:rPr lang="de-AT" dirty="0" smtClean="0"/>
              <a:t> </a:t>
            </a:r>
          </a:p>
          <a:p>
            <a:endParaRPr lang="de-AT" dirty="0" smtClean="0"/>
          </a:p>
          <a:p>
            <a:endParaRPr lang="de-AT" dirty="0" smtClean="0"/>
          </a:p>
          <a:p>
            <a:endParaRPr lang="de-AT" dirty="0"/>
          </a:p>
        </p:txBody>
      </p:sp>
      <p:sp>
        <p:nvSpPr>
          <p:cNvPr id="7" name="Textfeld 6"/>
          <p:cNvSpPr txBox="1"/>
          <p:nvPr/>
        </p:nvSpPr>
        <p:spPr>
          <a:xfrm>
            <a:off x="683568" y="3140968"/>
            <a:ext cx="7848872" cy="1969770"/>
          </a:xfrm>
          <a:prstGeom prst="rect">
            <a:avLst/>
          </a:prstGeom>
          <a:noFill/>
        </p:spPr>
        <p:txBody>
          <a:bodyPr wrap="square" rtlCol="0">
            <a:spAutoFit/>
          </a:bodyPr>
          <a:lstStyle/>
          <a:p>
            <a:r>
              <a:rPr lang="de-AT" dirty="0" smtClean="0"/>
              <a:t>„</a:t>
            </a:r>
            <a:r>
              <a:rPr lang="de-AT" b="1" dirty="0" err="1" smtClean="0">
                <a:hlinkClick r:id="rId4"/>
              </a:rPr>
              <a:t>Graphicacy</a:t>
            </a:r>
            <a:r>
              <a:rPr lang="de-AT" b="1" dirty="0" smtClean="0">
                <a:hlinkClick r:id="rId4"/>
              </a:rPr>
              <a:t>“</a:t>
            </a:r>
            <a:r>
              <a:rPr lang="de-AT" dirty="0" smtClean="0"/>
              <a:t> , Schulung des Umgangs mit graphischer Kommunikation  </a:t>
            </a:r>
          </a:p>
          <a:p>
            <a:r>
              <a:rPr lang="de-AT" b="1" dirty="0" smtClean="0"/>
              <a:t>VIDEO</a:t>
            </a:r>
            <a:r>
              <a:rPr lang="de-AT" dirty="0" smtClean="0"/>
              <a:t>  „</a:t>
            </a:r>
            <a:r>
              <a:rPr lang="de-AT" dirty="0" err="1" smtClean="0"/>
              <a:t>Literacy-Numeracy-Graphicacy</a:t>
            </a:r>
            <a:r>
              <a:rPr lang="de-AT" dirty="0" smtClean="0"/>
              <a:t>“                  </a:t>
            </a:r>
          </a:p>
          <a:p>
            <a:r>
              <a:rPr lang="de-AT" dirty="0" smtClean="0"/>
              <a:t>               </a:t>
            </a:r>
            <a:r>
              <a:rPr lang="de-AT" dirty="0" smtClean="0">
                <a:hlinkClick r:id="rId5"/>
              </a:rPr>
              <a:t>https://www.youtube.com/watch?v=7ZvsZtUfQQs</a:t>
            </a:r>
            <a:r>
              <a:rPr lang="de-AT" dirty="0" smtClean="0"/>
              <a:t> (11' </a:t>
            </a:r>
            <a:r>
              <a:rPr lang="de-AT" dirty="0" smtClean="0"/>
              <a:t>– ab </a:t>
            </a:r>
            <a:r>
              <a:rPr lang="de-AT" dirty="0" smtClean="0"/>
              <a:t>4.15‘‘    </a:t>
            </a:r>
          </a:p>
          <a:p>
            <a:r>
              <a:rPr lang="de-AT" dirty="0" smtClean="0">
                <a:hlinkClick r:id="rId6"/>
              </a:rPr>
              <a:t> https://www.youtube.com/watch?v=D7Y4Ev7ml-w</a:t>
            </a:r>
            <a:r>
              <a:rPr lang="de-AT" dirty="0" smtClean="0"/>
              <a:t>                  </a:t>
            </a:r>
          </a:p>
          <a:p>
            <a:r>
              <a:rPr lang="de-AT" dirty="0" smtClean="0"/>
              <a:t>                    </a:t>
            </a:r>
            <a:r>
              <a:rPr lang="de-AT" sz="1400" dirty="0" smtClean="0"/>
              <a:t>(ev. weiter hier </a:t>
            </a:r>
            <a:r>
              <a:rPr lang="de-AT" sz="1400" dirty="0" smtClean="0">
                <a:hlinkClick r:id="rId7"/>
              </a:rPr>
              <a:t>ein </a:t>
            </a:r>
            <a:r>
              <a:rPr lang="de-AT" sz="1400" dirty="0" err="1" smtClean="0">
                <a:hlinkClick r:id="rId7"/>
              </a:rPr>
              <a:t>kl</a:t>
            </a:r>
            <a:r>
              <a:rPr lang="de-AT" sz="1400" dirty="0" smtClean="0">
                <a:hlinkClick r:id="rId7"/>
              </a:rPr>
              <a:t>. engl. Text dazu  </a:t>
            </a:r>
            <a:r>
              <a:rPr lang="de-AT" sz="1400" dirty="0" smtClean="0"/>
              <a:t>    )               </a:t>
            </a:r>
          </a:p>
          <a:p>
            <a:r>
              <a:rPr lang="de-AT" sz="1400" dirty="0" smtClean="0"/>
              <a:t>                                                                      ergänzend </a:t>
            </a:r>
            <a:r>
              <a:rPr lang="de-AT" sz="1400" dirty="0" smtClean="0">
                <a:hlinkClick r:id="rId8"/>
              </a:rPr>
              <a:t>FOLIE </a:t>
            </a:r>
            <a:r>
              <a:rPr lang="de-AT" sz="1400" b="1" dirty="0" smtClean="0">
                <a:hlinkClick r:id="rId8"/>
              </a:rPr>
              <a:t> 3</a:t>
            </a:r>
            <a:r>
              <a:rPr lang="de-AT" sz="1400" b="1" dirty="0" smtClean="0"/>
              <a:t> </a:t>
            </a:r>
            <a:r>
              <a:rPr lang="de-AT" sz="1400" dirty="0" smtClean="0"/>
              <a:t>: Graph. Informationen  &gt;&gt; </a:t>
            </a:r>
          </a:p>
          <a:p>
            <a:endParaRPr lang="de-AT" dirty="0"/>
          </a:p>
        </p:txBody>
      </p:sp>
      <p:sp>
        <p:nvSpPr>
          <p:cNvPr id="8" name="Textfeld 7"/>
          <p:cNvSpPr txBox="1"/>
          <p:nvPr/>
        </p:nvSpPr>
        <p:spPr>
          <a:xfrm>
            <a:off x="755576" y="476672"/>
            <a:ext cx="7776864" cy="1754326"/>
          </a:xfrm>
          <a:prstGeom prst="rect">
            <a:avLst/>
          </a:prstGeom>
          <a:noFill/>
        </p:spPr>
        <p:txBody>
          <a:bodyPr wrap="square" rtlCol="0">
            <a:spAutoFit/>
          </a:bodyPr>
          <a:lstStyle/>
          <a:p>
            <a:r>
              <a:rPr lang="de-AT" dirty="0" smtClean="0"/>
              <a:t>Zum </a:t>
            </a:r>
            <a:r>
              <a:rPr lang="de-AT" dirty="0" smtClean="0"/>
              <a:t>N a c h t r a g   </a:t>
            </a:r>
            <a:r>
              <a:rPr lang="de-AT" dirty="0" smtClean="0"/>
              <a:t>....wenn sie wollen..... </a:t>
            </a:r>
            <a:r>
              <a:rPr lang="de-AT" dirty="0" smtClean="0"/>
              <a:t>auch </a:t>
            </a:r>
            <a:r>
              <a:rPr lang="de-AT" dirty="0" smtClean="0"/>
              <a:t>als Ergänzung .....</a:t>
            </a:r>
          </a:p>
          <a:p>
            <a:endParaRPr lang="de-AT" dirty="0" smtClean="0"/>
          </a:p>
          <a:p>
            <a:endParaRPr lang="de-AT" dirty="0" smtClean="0"/>
          </a:p>
          <a:p>
            <a:r>
              <a:rPr lang="de-AT" i="1" dirty="0" smtClean="0"/>
              <a:t>Aus </a:t>
            </a:r>
          </a:p>
          <a:p>
            <a:r>
              <a:rPr lang="de-AT" i="1" dirty="0" smtClean="0"/>
              <a:t>Online-GW-Didaktik PH-Linz   </a:t>
            </a:r>
            <a:r>
              <a:rPr lang="de-AT" i="1" dirty="0" smtClean="0">
                <a:hlinkClick r:id="rId9"/>
              </a:rPr>
              <a:t>https://gwb.schule.at/course/view.php?id=754#section-4</a:t>
            </a:r>
            <a:endParaRPr lang="de-AT" i="1"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4294967295"/>
          </p:nvPr>
        </p:nvSpPr>
        <p:spPr>
          <a:xfrm>
            <a:off x="0" y="620713"/>
            <a:ext cx="8964488" cy="1800175"/>
          </a:xfrm>
        </p:spPr>
        <p:txBody>
          <a:bodyPr>
            <a:normAutofit/>
          </a:bodyPr>
          <a:lstStyle/>
          <a:p>
            <a:pPr algn="ctr">
              <a:buNone/>
            </a:pPr>
            <a:r>
              <a:rPr lang="de-AT" b="1" dirty="0" smtClean="0">
                <a:solidFill>
                  <a:schemeClr val="tx1"/>
                </a:solidFill>
              </a:rPr>
              <a:t>  </a:t>
            </a:r>
            <a:endParaRPr lang="de-AT" b="1" dirty="0">
              <a:solidFill>
                <a:schemeClr val="tx1"/>
              </a:solidFill>
            </a:endParaRPr>
          </a:p>
        </p:txBody>
      </p:sp>
      <p:sp>
        <p:nvSpPr>
          <p:cNvPr id="4" name="Textfeld 3"/>
          <p:cNvSpPr txBox="1"/>
          <p:nvPr/>
        </p:nvSpPr>
        <p:spPr>
          <a:xfrm>
            <a:off x="2699792" y="6237312"/>
            <a:ext cx="6192688" cy="307777"/>
          </a:xfrm>
          <a:prstGeom prst="rect">
            <a:avLst/>
          </a:prstGeom>
          <a:noFill/>
        </p:spPr>
        <p:txBody>
          <a:bodyPr wrap="square" rtlCol="0">
            <a:spAutoFit/>
          </a:bodyPr>
          <a:lstStyle/>
          <a:p>
            <a:r>
              <a:rPr lang="de-AT" sz="1400" i="1" dirty="0" smtClean="0">
                <a:hlinkClick r:id="rId2"/>
              </a:rPr>
              <a:t>   https://fachportal.ph-noe.ac.at/gwk/</a:t>
            </a:r>
            <a:r>
              <a:rPr lang="de-AT" sz="1400" i="1" dirty="0" smtClean="0"/>
              <a:t>            HLG                                </a:t>
            </a:r>
            <a:r>
              <a:rPr lang="de-AT" sz="1400" i="1" dirty="0" err="1" smtClean="0"/>
              <a:t>Ch</a:t>
            </a:r>
            <a:r>
              <a:rPr lang="de-AT" sz="1400" i="1" dirty="0" smtClean="0"/>
              <a:t>. Sitte 2023</a:t>
            </a:r>
            <a:endParaRPr lang="de-AT" sz="1400" i="1" dirty="0"/>
          </a:p>
        </p:txBody>
      </p:sp>
      <p:pic>
        <p:nvPicPr>
          <p:cNvPr id="1026" name="Picture 2"/>
          <p:cNvPicPr>
            <a:picLocks noChangeAspect="1" noChangeArrowheads="1"/>
          </p:cNvPicPr>
          <p:nvPr/>
        </p:nvPicPr>
        <p:blipFill>
          <a:blip r:embed="rId3" cstate="print"/>
          <a:srcRect/>
          <a:stretch>
            <a:fillRect/>
          </a:stretch>
        </p:blipFill>
        <p:spPr bwMode="auto">
          <a:xfrm>
            <a:off x="179512" y="6165304"/>
            <a:ext cx="1914525" cy="533400"/>
          </a:xfrm>
          <a:prstGeom prst="rect">
            <a:avLst/>
          </a:prstGeom>
          <a:noFill/>
          <a:ln w="9525">
            <a:noFill/>
            <a:miter lim="800000"/>
            <a:headEnd/>
            <a:tailEnd/>
          </a:ln>
        </p:spPr>
      </p:pic>
      <p:sp>
        <p:nvSpPr>
          <p:cNvPr id="5" name="Textfeld 4"/>
          <p:cNvSpPr txBox="1"/>
          <p:nvPr/>
        </p:nvSpPr>
        <p:spPr>
          <a:xfrm>
            <a:off x="1115616" y="1196752"/>
            <a:ext cx="3528392" cy="646331"/>
          </a:xfrm>
          <a:prstGeom prst="rect">
            <a:avLst/>
          </a:prstGeom>
          <a:noFill/>
        </p:spPr>
        <p:txBody>
          <a:bodyPr wrap="square" rtlCol="0">
            <a:spAutoFit/>
          </a:bodyPr>
          <a:lstStyle/>
          <a:p>
            <a:endParaRPr lang="de-AT" dirty="0" smtClean="0"/>
          </a:p>
          <a:p>
            <a:endParaRPr lang="de-AT" dirty="0"/>
          </a:p>
        </p:txBody>
      </p:sp>
      <p:sp>
        <p:nvSpPr>
          <p:cNvPr id="6" name="Textfeld 5"/>
          <p:cNvSpPr txBox="1"/>
          <p:nvPr/>
        </p:nvSpPr>
        <p:spPr>
          <a:xfrm>
            <a:off x="827584" y="692696"/>
            <a:ext cx="8316416" cy="2862322"/>
          </a:xfrm>
          <a:prstGeom prst="rect">
            <a:avLst/>
          </a:prstGeom>
          <a:noFill/>
        </p:spPr>
        <p:txBody>
          <a:bodyPr wrap="square" rtlCol="0">
            <a:spAutoFit/>
          </a:bodyPr>
          <a:lstStyle/>
          <a:p>
            <a:pPr algn="ctr"/>
            <a:r>
              <a:rPr lang="de-AT" sz="2000" b="1" dirty="0"/>
              <a:t>Ein Großteil des Bildmaterials in unseren Schulbüchern </a:t>
            </a:r>
            <a:endParaRPr lang="de-AT" sz="2000" b="1" dirty="0" smtClean="0"/>
          </a:p>
          <a:p>
            <a:pPr algn="ctr"/>
            <a:r>
              <a:rPr lang="de-AT" sz="2000" b="1" dirty="0" smtClean="0"/>
              <a:t>ist noch immer nur illustrativ </a:t>
            </a:r>
            <a:br>
              <a:rPr lang="de-AT" sz="2000" b="1" dirty="0" smtClean="0"/>
            </a:br>
            <a:r>
              <a:rPr lang="de-AT" sz="2000" b="1" dirty="0"/>
              <a:t>- es liegt an Ihnen, methodisch hier "Erste Hilfe" zu leisten </a:t>
            </a:r>
            <a:r>
              <a:rPr lang="de-AT" sz="2000" b="1" dirty="0" smtClean="0"/>
              <a:t>!</a:t>
            </a:r>
          </a:p>
          <a:p>
            <a:pPr algn="ctr"/>
            <a:r>
              <a:rPr lang="de-AT" sz="2000" i="1" dirty="0" smtClean="0"/>
              <a:t>Hier ihnen einige der vielfältigen Varianten zu zeigen ist Ziel dieser Einheit</a:t>
            </a:r>
            <a:r>
              <a:rPr lang="de-AT" dirty="0" smtClean="0"/>
              <a:t/>
            </a:r>
            <a:br>
              <a:rPr lang="de-AT" dirty="0" smtClean="0"/>
            </a:br>
            <a:endParaRPr lang="de-AT" dirty="0" smtClean="0"/>
          </a:p>
          <a:p>
            <a:pPr marL="901700" indent="-901700"/>
            <a:r>
              <a:rPr lang="de-AT" dirty="0" smtClean="0"/>
              <a:t>Fehler </a:t>
            </a:r>
            <a:r>
              <a:rPr lang="de-AT" dirty="0"/>
              <a:t>1 : "geschwätzige Bildunterschriften", nehmen ihnen die Möglichkeit Schüler </a:t>
            </a:r>
            <a:r>
              <a:rPr lang="de-AT" dirty="0" smtClean="0"/>
              <a:t>zum eigenständigem Beobachten </a:t>
            </a:r>
            <a:r>
              <a:rPr lang="de-AT" dirty="0"/>
              <a:t>zu </a:t>
            </a:r>
            <a:r>
              <a:rPr lang="de-AT" dirty="0" smtClean="0"/>
              <a:t>bringen = „Sehen lernen“</a:t>
            </a:r>
          </a:p>
          <a:p>
            <a:pPr marL="901700" indent="-901700"/>
            <a:endParaRPr lang="de-AT" sz="1000" dirty="0" smtClean="0"/>
          </a:p>
          <a:p>
            <a:pPr marL="901700" indent="-901700"/>
            <a:r>
              <a:rPr lang="de-AT" dirty="0" smtClean="0"/>
              <a:t>Fehler </a:t>
            </a:r>
            <a:r>
              <a:rPr lang="de-AT" dirty="0"/>
              <a:t>2 . wenig bis gar keine aufbauende, variantenreiche Kompetenzorientierung bei Bildern </a:t>
            </a:r>
            <a:r>
              <a:rPr lang="de-AT" dirty="0" smtClean="0"/>
              <a:t>als Arbeitsmittel ... D.h. wie sind dazu die</a:t>
            </a:r>
            <a:r>
              <a:rPr lang="de-AT" i="1" dirty="0" smtClean="0"/>
              <a:t> FRAGEN ?  K1 ..K 2..K3 ?</a:t>
            </a:r>
          </a:p>
        </p:txBody>
      </p:sp>
      <p:sp>
        <p:nvSpPr>
          <p:cNvPr id="7" name="Textfeld 6"/>
          <p:cNvSpPr txBox="1"/>
          <p:nvPr/>
        </p:nvSpPr>
        <p:spPr>
          <a:xfrm>
            <a:off x="611560" y="3717032"/>
            <a:ext cx="8352928" cy="646331"/>
          </a:xfrm>
          <a:prstGeom prst="rect">
            <a:avLst/>
          </a:prstGeom>
          <a:noFill/>
        </p:spPr>
        <p:txBody>
          <a:bodyPr wrap="square" rtlCol="0">
            <a:spAutoFit/>
          </a:bodyPr>
          <a:lstStyle/>
          <a:p>
            <a:pPr marL="901700" indent="-901700"/>
            <a:r>
              <a:rPr lang="de-AT" dirty="0" smtClean="0"/>
              <a:t>Notwendigkeit 1 : Das Bild ist insbes. in den 1., 2. Kl. wichtiger </a:t>
            </a:r>
            <a:r>
              <a:rPr lang="de-AT" b="1" dirty="0" smtClean="0">
                <a:solidFill>
                  <a:srgbClr val="FF0000"/>
                </a:solidFill>
              </a:rPr>
              <a:t>/ nachhaltiger als Text </a:t>
            </a:r>
            <a:r>
              <a:rPr lang="de-AT" dirty="0" smtClean="0"/>
              <a:t>&amp; auch so manche Karte....in seiner Wirkung und </a:t>
            </a:r>
            <a:r>
              <a:rPr lang="de-AT" dirty="0" err="1" smtClean="0"/>
              <a:t>did</a:t>
            </a:r>
            <a:r>
              <a:rPr lang="de-AT" dirty="0" smtClean="0"/>
              <a:t>. Möglichkeiten </a:t>
            </a:r>
            <a:endParaRPr lang="de-AT" dirty="0"/>
          </a:p>
        </p:txBody>
      </p:sp>
      <p:sp>
        <p:nvSpPr>
          <p:cNvPr id="8" name="Textfeld 7"/>
          <p:cNvSpPr txBox="1"/>
          <p:nvPr/>
        </p:nvSpPr>
        <p:spPr>
          <a:xfrm>
            <a:off x="611560" y="4365104"/>
            <a:ext cx="8352928" cy="646331"/>
          </a:xfrm>
          <a:prstGeom prst="rect">
            <a:avLst/>
          </a:prstGeom>
          <a:noFill/>
        </p:spPr>
        <p:txBody>
          <a:bodyPr wrap="square" rtlCol="0">
            <a:spAutoFit/>
          </a:bodyPr>
          <a:lstStyle/>
          <a:p>
            <a:pPr marL="901700" indent="-901700"/>
            <a:r>
              <a:rPr lang="de-AT" dirty="0" smtClean="0"/>
              <a:t>Notwendigkeit 2 : Das </a:t>
            </a:r>
            <a:r>
              <a:rPr lang="de-AT" b="1" dirty="0" smtClean="0">
                <a:solidFill>
                  <a:srgbClr val="FF0000"/>
                </a:solidFill>
              </a:rPr>
              <a:t>Bild als Mittel</a:t>
            </a:r>
            <a:r>
              <a:rPr lang="de-AT" dirty="0" smtClean="0"/>
              <a:t> bei </a:t>
            </a:r>
            <a:r>
              <a:rPr lang="de-AT" dirty="0" err="1" smtClean="0"/>
              <a:t>SuS</a:t>
            </a:r>
            <a:r>
              <a:rPr lang="de-AT" dirty="0" smtClean="0"/>
              <a:t> nutzen, die </a:t>
            </a:r>
            <a:r>
              <a:rPr lang="de-AT" b="1" dirty="0" smtClean="0">
                <a:solidFill>
                  <a:srgbClr val="FF0000"/>
                </a:solidFill>
              </a:rPr>
              <a:t>sprachliche Defizite </a:t>
            </a:r>
            <a:r>
              <a:rPr lang="de-AT" dirty="0" smtClean="0"/>
              <a:t>haben – damit aber das von ihnen angestrebte Lernziel auch so erreichen können!</a:t>
            </a:r>
            <a:endParaRPr lang="de-AT" dirty="0"/>
          </a:p>
        </p:txBody>
      </p:sp>
      <p:sp>
        <p:nvSpPr>
          <p:cNvPr id="9" name="Textfeld 8"/>
          <p:cNvSpPr txBox="1"/>
          <p:nvPr/>
        </p:nvSpPr>
        <p:spPr>
          <a:xfrm>
            <a:off x="611560" y="5013176"/>
            <a:ext cx="8352928" cy="1200329"/>
          </a:xfrm>
          <a:prstGeom prst="rect">
            <a:avLst/>
          </a:prstGeom>
          <a:noFill/>
        </p:spPr>
        <p:txBody>
          <a:bodyPr wrap="square" rtlCol="0">
            <a:spAutoFit/>
          </a:bodyPr>
          <a:lstStyle/>
          <a:p>
            <a:pPr marL="901700" indent="-901700"/>
            <a:r>
              <a:rPr lang="de-AT" dirty="0" smtClean="0"/>
              <a:t>Notwendigkeit 3:  Nicht immer ist in GW /bzw in den meisten Fällen sogar – </a:t>
            </a:r>
          </a:p>
          <a:p>
            <a:pPr marL="901700"/>
            <a:r>
              <a:rPr lang="de-AT" dirty="0" smtClean="0"/>
              <a:t>eine d i r e k t e  Begegnung möglich – </a:t>
            </a:r>
            <a:r>
              <a:rPr lang="de-AT" b="1" dirty="0" smtClean="0">
                <a:solidFill>
                  <a:srgbClr val="FF0000"/>
                </a:solidFill>
              </a:rPr>
              <a:t>„Bilder“ (aller Art) sind daher „Mittler“  </a:t>
            </a:r>
            <a:r>
              <a:rPr lang="de-AT" dirty="0" smtClean="0"/>
              <a:t>- wichtig ist dabei dass die </a:t>
            </a:r>
            <a:r>
              <a:rPr lang="de-AT" dirty="0" err="1" smtClean="0"/>
              <a:t>SuS</a:t>
            </a:r>
            <a:r>
              <a:rPr lang="de-AT" dirty="0" smtClean="0"/>
              <a:t> dabei </a:t>
            </a:r>
            <a:r>
              <a:rPr lang="de-AT" b="1" dirty="0" smtClean="0">
                <a:solidFill>
                  <a:srgbClr val="FF0000"/>
                </a:solidFill>
              </a:rPr>
              <a:t> „s e h e n lernen“</a:t>
            </a:r>
            <a:r>
              <a:rPr lang="de-AT" dirty="0" smtClean="0"/>
              <a:t> und weg kommen vom flüchtigen, oberflächlichem Bildbetrachten.</a:t>
            </a:r>
            <a:endParaRPr lang="de-AT"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2000" fill="hold"/>
                                        <p:tgtEl>
                                          <p:spTgt spid="8"/>
                                        </p:tgtEl>
                                        <p:attrNameLst>
                                          <p:attrName>ppt_x</p:attrName>
                                        </p:attrNameLst>
                                      </p:cBhvr>
                                      <p:tavLst>
                                        <p:tav tm="0">
                                          <p:val>
                                            <p:strVal val="0-#ppt_w/2"/>
                                          </p:val>
                                        </p:tav>
                                        <p:tav tm="100000">
                                          <p:val>
                                            <p:strVal val="#ppt_x"/>
                                          </p:val>
                                        </p:tav>
                                      </p:tavLst>
                                    </p:anim>
                                    <p:anim calcmode="lin" valueType="num">
                                      <p:cBhvr additive="base">
                                        <p:cTn id="14" dur="2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2000" fill="hold"/>
                                        <p:tgtEl>
                                          <p:spTgt spid="9"/>
                                        </p:tgtEl>
                                        <p:attrNameLst>
                                          <p:attrName>ppt_x</p:attrName>
                                        </p:attrNameLst>
                                      </p:cBhvr>
                                      <p:tavLst>
                                        <p:tav tm="0">
                                          <p:val>
                                            <p:strVal val="0-#ppt_w/2"/>
                                          </p:val>
                                        </p:tav>
                                        <p:tav tm="100000">
                                          <p:val>
                                            <p:strVal val="#ppt_x"/>
                                          </p:val>
                                        </p:tav>
                                      </p:tavLst>
                                    </p:anim>
                                    <p:anim calcmode="lin" valueType="num">
                                      <p:cBhvr additive="base">
                                        <p:cTn id="20" dur="2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4294967295"/>
          </p:nvPr>
        </p:nvSpPr>
        <p:spPr>
          <a:xfrm>
            <a:off x="0" y="620713"/>
            <a:ext cx="8964488" cy="1800175"/>
          </a:xfrm>
        </p:spPr>
        <p:txBody>
          <a:bodyPr>
            <a:normAutofit/>
          </a:bodyPr>
          <a:lstStyle/>
          <a:p>
            <a:pPr algn="ctr">
              <a:buNone/>
            </a:pPr>
            <a:r>
              <a:rPr lang="de-AT" b="1" dirty="0" smtClean="0">
                <a:solidFill>
                  <a:schemeClr val="tx1"/>
                </a:solidFill>
              </a:rPr>
              <a:t>  </a:t>
            </a:r>
            <a:endParaRPr lang="de-AT" b="1" dirty="0">
              <a:solidFill>
                <a:schemeClr val="tx1"/>
              </a:solidFill>
            </a:endParaRPr>
          </a:p>
        </p:txBody>
      </p:sp>
      <p:sp>
        <p:nvSpPr>
          <p:cNvPr id="4" name="Textfeld 3"/>
          <p:cNvSpPr txBox="1"/>
          <p:nvPr/>
        </p:nvSpPr>
        <p:spPr>
          <a:xfrm>
            <a:off x="2699792" y="6237312"/>
            <a:ext cx="6192688" cy="307777"/>
          </a:xfrm>
          <a:prstGeom prst="rect">
            <a:avLst/>
          </a:prstGeom>
          <a:noFill/>
        </p:spPr>
        <p:txBody>
          <a:bodyPr wrap="square" rtlCol="0">
            <a:spAutoFit/>
          </a:bodyPr>
          <a:lstStyle/>
          <a:p>
            <a:r>
              <a:rPr lang="de-AT" sz="1400" i="1" dirty="0" smtClean="0">
                <a:hlinkClick r:id="rId2"/>
              </a:rPr>
              <a:t>   https://fachportal.ph-noe.ac.at/gwk/</a:t>
            </a:r>
            <a:r>
              <a:rPr lang="de-AT" sz="1400" i="1" dirty="0" smtClean="0"/>
              <a:t>            HLG                                </a:t>
            </a:r>
            <a:r>
              <a:rPr lang="de-AT" sz="1400" i="1" dirty="0" err="1" smtClean="0"/>
              <a:t>Ch</a:t>
            </a:r>
            <a:r>
              <a:rPr lang="de-AT" sz="1400" i="1" dirty="0" smtClean="0"/>
              <a:t>. Sitte 2023</a:t>
            </a:r>
            <a:endParaRPr lang="de-AT" sz="1400" i="1" dirty="0"/>
          </a:p>
        </p:txBody>
      </p:sp>
      <p:pic>
        <p:nvPicPr>
          <p:cNvPr id="1026" name="Picture 2"/>
          <p:cNvPicPr>
            <a:picLocks noChangeAspect="1" noChangeArrowheads="1"/>
          </p:cNvPicPr>
          <p:nvPr/>
        </p:nvPicPr>
        <p:blipFill>
          <a:blip r:embed="rId3" cstate="print"/>
          <a:srcRect/>
          <a:stretch>
            <a:fillRect/>
          </a:stretch>
        </p:blipFill>
        <p:spPr bwMode="auto">
          <a:xfrm>
            <a:off x="179512" y="6165304"/>
            <a:ext cx="1914525" cy="533400"/>
          </a:xfrm>
          <a:prstGeom prst="rect">
            <a:avLst/>
          </a:prstGeom>
          <a:noFill/>
          <a:ln w="9525">
            <a:noFill/>
            <a:miter lim="800000"/>
            <a:headEnd/>
            <a:tailEnd/>
          </a:ln>
        </p:spPr>
      </p:pic>
      <p:sp>
        <p:nvSpPr>
          <p:cNvPr id="5" name="Textfeld 4"/>
          <p:cNvSpPr txBox="1"/>
          <p:nvPr/>
        </p:nvSpPr>
        <p:spPr>
          <a:xfrm>
            <a:off x="1115616" y="1196752"/>
            <a:ext cx="3528392" cy="646331"/>
          </a:xfrm>
          <a:prstGeom prst="rect">
            <a:avLst/>
          </a:prstGeom>
          <a:noFill/>
        </p:spPr>
        <p:txBody>
          <a:bodyPr wrap="square" rtlCol="0">
            <a:spAutoFit/>
          </a:bodyPr>
          <a:lstStyle/>
          <a:p>
            <a:endParaRPr lang="de-AT" dirty="0" smtClean="0"/>
          </a:p>
          <a:p>
            <a:endParaRPr lang="de-AT" dirty="0"/>
          </a:p>
        </p:txBody>
      </p:sp>
      <p:sp>
        <p:nvSpPr>
          <p:cNvPr id="6" name="Textfeld 5"/>
          <p:cNvSpPr txBox="1"/>
          <p:nvPr/>
        </p:nvSpPr>
        <p:spPr>
          <a:xfrm>
            <a:off x="611560" y="260648"/>
            <a:ext cx="8208912" cy="1200329"/>
          </a:xfrm>
          <a:prstGeom prst="rect">
            <a:avLst/>
          </a:prstGeom>
          <a:noFill/>
        </p:spPr>
        <p:txBody>
          <a:bodyPr wrap="square" rtlCol="0">
            <a:spAutoFit/>
          </a:bodyPr>
          <a:lstStyle/>
          <a:p>
            <a:r>
              <a:rPr lang="de-AT" dirty="0" smtClean="0"/>
              <a:t>Die beiden Seiten aus der Zs „</a:t>
            </a:r>
            <a:r>
              <a:rPr lang="de-AT" dirty="0" err="1" smtClean="0"/>
              <a:t>geographie</a:t>
            </a:r>
            <a:r>
              <a:rPr lang="de-AT" dirty="0" smtClean="0"/>
              <a:t> heute“  zeigen ihnen im Detail 2 Aspekte:</a:t>
            </a:r>
          </a:p>
          <a:p>
            <a:r>
              <a:rPr lang="de-AT" i="1" dirty="0" smtClean="0"/>
              <a:t>                    &gt;&gt;&gt;  intendiert ist, dass sie konkrete Beispiele entwickeln/ansprechen....&gt;&gt;&gt;</a:t>
            </a:r>
          </a:p>
          <a:p>
            <a:r>
              <a:rPr lang="de-AT" i="1" dirty="0" smtClean="0"/>
              <a:t>                    &gt;&gt;&gt; auch direkt </a:t>
            </a:r>
            <a:r>
              <a:rPr lang="de-AT" i="1" dirty="0" err="1" smtClean="0"/>
              <a:t>anwählbar</a:t>
            </a:r>
            <a:r>
              <a:rPr lang="de-AT" i="1" dirty="0" smtClean="0"/>
              <a:t> auf unserer LV-</a:t>
            </a:r>
            <a:r>
              <a:rPr lang="de-AT" i="1" dirty="0" err="1" smtClean="0"/>
              <a:t>Moodleseite</a:t>
            </a:r>
            <a:r>
              <a:rPr lang="de-AT" i="1" dirty="0" smtClean="0"/>
              <a:t> dort unter</a:t>
            </a:r>
            <a:r>
              <a:rPr lang="de-AT" b="1" i="1" dirty="0" smtClean="0"/>
              <a:t> Link   A </a:t>
            </a:r>
            <a:r>
              <a:rPr lang="de-AT" i="1" dirty="0" smtClean="0"/>
              <a:t>&gt;&gt;</a:t>
            </a:r>
            <a:endParaRPr lang="de-AT" i="1" dirty="0"/>
          </a:p>
        </p:txBody>
      </p:sp>
      <p:sp>
        <p:nvSpPr>
          <p:cNvPr id="7" name="Textfeld 6"/>
          <p:cNvSpPr txBox="1"/>
          <p:nvPr/>
        </p:nvSpPr>
        <p:spPr>
          <a:xfrm>
            <a:off x="467544" y="1196752"/>
            <a:ext cx="8676456" cy="2564998"/>
          </a:xfrm>
          <a:prstGeom prst="rect">
            <a:avLst/>
          </a:prstGeom>
          <a:noFill/>
        </p:spPr>
        <p:txBody>
          <a:bodyPr wrap="square" rtlCol="0">
            <a:spAutoFit/>
          </a:bodyPr>
          <a:lstStyle/>
          <a:p>
            <a:r>
              <a:rPr lang="de-AT" dirty="0" smtClean="0"/>
              <a:t> </a:t>
            </a:r>
            <a:r>
              <a:rPr lang="de-AT" dirty="0" smtClean="0">
                <a:hlinkClick r:id="rId4"/>
              </a:rPr>
              <a:t>1_</a:t>
            </a:r>
            <a:r>
              <a:rPr lang="de-AT" b="1" dirty="0" smtClean="0">
                <a:hlinkClick r:id="rId4"/>
              </a:rPr>
              <a:t>FUNKTION_v_Bildern_</a:t>
            </a:r>
            <a:r>
              <a:rPr lang="de-AT" dirty="0" smtClean="0">
                <a:hlinkClick r:id="rId4"/>
              </a:rPr>
              <a:t>_gh_253_S4-1</a:t>
            </a:r>
            <a:r>
              <a:rPr lang="de-AT" dirty="0" smtClean="0"/>
              <a:t>  &gt; </a:t>
            </a:r>
            <a:r>
              <a:rPr lang="de-AT" i="1" dirty="0" smtClean="0"/>
              <a:t>bitte umklappen zur Folie ...  ( </a:t>
            </a:r>
            <a:r>
              <a:rPr lang="de-AT" sz="1400" i="1" dirty="0" smtClean="0"/>
              <a:t>&gt;&gt; auch</a:t>
            </a:r>
            <a:r>
              <a:rPr lang="de-AT" sz="1400" i="1" dirty="0" smtClean="0">
                <a:hlinkClick r:id="rId5"/>
              </a:rPr>
              <a:t> bei &gt;&gt;</a:t>
            </a:r>
            <a:r>
              <a:rPr lang="de-AT" sz="1400" i="1" dirty="0" smtClean="0"/>
              <a:t> )</a:t>
            </a:r>
          </a:p>
          <a:p>
            <a:endParaRPr lang="de-AT" sz="1000" i="1" dirty="0"/>
          </a:p>
          <a:p>
            <a:pPr marL="363538"/>
            <a:r>
              <a:rPr lang="de-AT" sz="1600" i="1" dirty="0" smtClean="0"/>
              <a:t>Bilder als Informationsträger</a:t>
            </a:r>
          </a:p>
          <a:p>
            <a:pPr marL="363538"/>
            <a:r>
              <a:rPr lang="de-AT" sz="1600" i="1" dirty="0" smtClean="0"/>
              <a:t>Bilder unterstützen den </a:t>
            </a:r>
            <a:r>
              <a:rPr lang="de-AT" sz="1600" i="1" dirty="0" err="1" smtClean="0"/>
              <a:t>Lernprozeß</a:t>
            </a:r>
            <a:endParaRPr lang="de-AT" sz="1600" i="1" dirty="0" smtClean="0"/>
          </a:p>
          <a:p>
            <a:pPr marL="363538"/>
            <a:r>
              <a:rPr lang="de-AT" sz="1600" i="1" dirty="0" smtClean="0"/>
              <a:t>Bilder fördern Kommunikationsprozesse</a:t>
            </a:r>
          </a:p>
          <a:p>
            <a:pPr marL="363538"/>
            <a:r>
              <a:rPr lang="de-AT" sz="1600" i="1" dirty="0" smtClean="0"/>
              <a:t>Bilder ermöglichen die Anwendung von methodischen Fähigkeiten und Fertigkeiten</a:t>
            </a:r>
          </a:p>
          <a:p>
            <a:pPr marL="363538"/>
            <a:r>
              <a:rPr lang="de-AT" sz="1600" i="1" dirty="0" smtClean="0"/>
              <a:t>Bilder ermöglichen Handlungsmöglichkeiten</a:t>
            </a:r>
          </a:p>
          <a:p>
            <a:pPr marL="363538"/>
            <a:r>
              <a:rPr lang="de-AT" sz="1600" i="1" dirty="0" smtClean="0"/>
              <a:t>Bilder fördern Einstellungen u Haltungen  (nicht zuletzt über Umwelterziehung &amp; </a:t>
            </a:r>
            <a:r>
              <a:rPr lang="de-AT" sz="1600" i="1" dirty="0" err="1" smtClean="0"/>
              <a:t>Pol.Bildung</a:t>
            </a:r>
            <a:r>
              <a:rPr lang="de-AT" sz="1600" i="1" dirty="0" smtClean="0"/>
              <a:t>....)</a:t>
            </a:r>
          </a:p>
          <a:p>
            <a:pPr marL="363538"/>
            <a:r>
              <a:rPr lang="de-AT" sz="1600" i="1" dirty="0" smtClean="0"/>
              <a:t>Bilder ermöglichen Medienerziehung</a:t>
            </a:r>
          </a:p>
          <a:p>
            <a:pPr marL="363538"/>
            <a:r>
              <a:rPr lang="de-AT" sz="1600" i="1" dirty="0" smtClean="0"/>
              <a:t>Bilder unterstützen Leistungsüberprüfung</a:t>
            </a:r>
            <a:r>
              <a:rPr lang="de-AT" sz="1600" dirty="0" smtClean="0"/>
              <a:t>  </a:t>
            </a:r>
            <a:endParaRPr lang="de-AT" sz="1600" dirty="0"/>
          </a:p>
        </p:txBody>
      </p:sp>
      <p:sp>
        <p:nvSpPr>
          <p:cNvPr id="8" name="Textfeld 7"/>
          <p:cNvSpPr txBox="1"/>
          <p:nvPr/>
        </p:nvSpPr>
        <p:spPr>
          <a:xfrm>
            <a:off x="611560" y="3717032"/>
            <a:ext cx="8532440" cy="2215991"/>
          </a:xfrm>
          <a:prstGeom prst="rect">
            <a:avLst/>
          </a:prstGeom>
          <a:noFill/>
        </p:spPr>
        <p:txBody>
          <a:bodyPr wrap="square" rtlCol="0">
            <a:spAutoFit/>
          </a:bodyPr>
          <a:lstStyle/>
          <a:p>
            <a:r>
              <a:rPr lang="de-AT" dirty="0" smtClean="0">
                <a:hlinkClick r:id="rId6"/>
              </a:rPr>
              <a:t>2_</a:t>
            </a:r>
            <a:r>
              <a:rPr lang="de-AT" b="1" dirty="0" smtClean="0">
                <a:hlinkClick r:id="rId6"/>
              </a:rPr>
              <a:t>Fotoarbeit_Operatoren_</a:t>
            </a:r>
            <a:r>
              <a:rPr lang="de-AT" dirty="0" smtClean="0">
                <a:hlinkClick r:id="rId6"/>
              </a:rPr>
              <a:t>gh_253_S9-1.pdf</a:t>
            </a:r>
            <a:r>
              <a:rPr lang="de-AT" dirty="0" smtClean="0"/>
              <a:t>  </a:t>
            </a:r>
            <a:r>
              <a:rPr lang="de-AT" i="1" dirty="0" smtClean="0"/>
              <a:t>&gt;&gt;  </a:t>
            </a:r>
            <a:r>
              <a:rPr lang="de-AT" i="1" dirty="0" err="1" smtClean="0"/>
              <a:t>detto</a:t>
            </a:r>
            <a:r>
              <a:rPr lang="de-AT" i="1" dirty="0" smtClean="0"/>
              <a:t> bitte umklappen &gt;&gt; </a:t>
            </a:r>
            <a:r>
              <a:rPr lang="de-AT" sz="1200" i="1" dirty="0" smtClean="0"/>
              <a:t> (&gt;&gt; bzw</a:t>
            </a:r>
            <a:r>
              <a:rPr lang="de-AT" sz="1200" i="1" dirty="0" smtClean="0">
                <a:hlinkClick r:id="rId7"/>
              </a:rPr>
              <a:t> auch hier </a:t>
            </a:r>
            <a:r>
              <a:rPr lang="de-AT" sz="1200" i="1" dirty="0" smtClean="0"/>
              <a:t>&gt;&gt;</a:t>
            </a:r>
            <a:r>
              <a:rPr lang="de-AT" i="1" dirty="0" smtClean="0"/>
              <a:t>  </a:t>
            </a:r>
          </a:p>
          <a:p>
            <a:pPr marL="174625"/>
            <a:r>
              <a:rPr lang="de-AT" sz="800" dirty="0" smtClean="0"/>
              <a:t>  </a:t>
            </a:r>
          </a:p>
          <a:p>
            <a:pPr marL="174625"/>
            <a:r>
              <a:rPr lang="de-AT" sz="1600" dirty="0" smtClean="0"/>
              <a:t>Bild als stummer Impuls</a:t>
            </a:r>
          </a:p>
          <a:p>
            <a:pPr marL="174625"/>
            <a:r>
              <a:rPr lang="de-AT" sz="1600" dirty="0" smtClean="0"/>
              <a:t>Bild mit nonverbalem Impuls ....</a:t>
            </a:r>
          </a:p>
          <a:p>
            <a:pPr marL="174625"/>
            <a:r>
              <a:rPr lang="de-AT" sz="1600" dirty="0" smtClean="0"/>
              <a:t>Bild mit verbalem Impuls  ....</a:t>
            </a:r>
          </a:p>
          <a:p>
            <a:pPr marL="174625"/>
            <a:r>
              <a:rPr lang="de-AT" sz="1600" dirty="0" smtClean="0"/>
              <a:t>Bilder zu vorher aufgeworfenen Fragen  </a:t>
            </a:r>
            <a:endParaRPr lang="de-AT" sz="1600" dirty="0"/>
          </a:p>
          <a:p>
            <a:pPr marL="174625"/>
            <a:r>
              <a:rPr lang="de-AT" sz="1600" dirty="0" smtClean="0"/>
              <a:t>Bild(er) im Verbund mit anderen Medien</a:t>
            </a:r>
          </a:p>
          <a:p>
            <a:pPr marL="174625"/>
            <a:r>
              <a:rPr lang="de-AT" sz="1600" dirty="0" smtClean="0"/>
              <a:t>Anwenden erworbener Erkenntnisse auf dem Bild</a:t>
            </a:r>
          </a:p>
          <a:p>
            <a:pPr marL="174625"/>
            <a:r>
              <a:rPr lang="de-AT" sz="1600" dirty="0" smtClean="0"/>
              <a:t>Transfer auf andere ...Inhalte, Räume, Situationen....</a:t>
            </a:r>
            <a:endParaRPr lang="de-AT"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4294967295"/>
          </p:nvPr>
        </p:nvSpPr>
        <p:spPr>
          <a:xfrm>
            <a:off x="0" y="620713"/>
            <a:ext cx="8964488" cy="1800175"/>
          </a:xfrm>
        </p:spPr>
        <p:txBody>
          <a:bodyPr>
            <a:normAutofit/>
          </a:bodyPr>
          <a:lstStyle/>
          <a:p>
            <a:pPr algn="ctr">
              <a:buNone/>
            </a:pPr>
            <a:r>
              <a:rPr lang="de-AT" b="1" dirty="0" smtClean="0">
                <a:solidFill>
                  <a:schemeClr val="tx1"/>
                </a:solidFill>
              </a:rPr>
              <a:t>  </a:t>
            </a:r>
            <a:endParaRPr lang="de-AT" b="1" dirty="0">
              <a:solidFill>
                <a:schemeClr val="tx1"/>
              </a:solidFill>
            </a:endParaRPr>
          </a:p>
        </p:txBody>
      </p:sp>
      <p:sp>
        <p:nvSpPr>
          <p:cNvPr id="4" name="Textfeld 3"/>
          <p:cNvSpPr txBox="1"/>
          <p:nvPr/>
        </p:nvSpPr>
        <p:spPr>
          <a:xfrm>
            <a:off x="2699792" y="6237312"/>
            <a:ext cx="6192688" cy="307777"/>
          </a:xfrm>
          <a:prstGeom prst="rect">
            <a:avLst/>
          </a:prstGeom>
          <a:noFill/>
        </p:spPr>
        <p:txBody>
          <a:bodyPr wrap="square" rtlCol="0">
            <a:spAutoFit/>
          </a:bodyPr>
          <a:lstStyle/>
          <a:p>
            <a:r>
              <a:rPr lang="de-AT" sz="1400" i="1" dirty="0" smtClean="0">
                <a:hlinkClick r:id="rId2"/>
              </a:rPr>
              <a:t>   https://fachportal.ph-noe.ac.at/gwk/</a:t>
            </a:r>
            <a:r>
              <a:rPr lang="de-AT" sz="1400" i="1" dirty="0" smtClean="0"/>
              <a:t>            HLG                                </a:t>
            </a:r>
            <a:r>
              <a:rPr lang="de-AT" sz="1400" i="1" dirty="0" err="1" smtClean="0"/>
              <a:t>Ch</a:t>
            </a:r>
            <a:r>
              <a:rPr lang="de-AT" sz="1400" i="1" dirty="0" smtClean="0"/>
              <a:t>. Sitte 2023</a:t>
            </a:r>
            <a:endParaRPr lang="de-AT" sz="1400" i="1" dirty="0"/>
          </a:p>
        </p:txBody>
      </p:sp>
      <p:pic>
        <p:nvPicPr>
          <p:cNvPr id="1026" name="Picture 2"/>
          <p:cNvPicPr>
            <a:picLocks noChangeAspect="1" noChangeArrowheads="1"/>
          </p:cNvPicPr>
          <p:nvPr/>
        </p:nvPicPr>
        <p:blipFill>
          <a:blip r:embed="rId3" cstate="print"/>
          <a:srcRect/>
          <a:stretch>
            <a:fillRect/>
          </a:stretch>
        </p:blipFill>
        <p:spPr bwMode="auto">
          <a:xfrm>
            <a:off x="179512" y="6165304"/>
            <a:ext cx="1914525" cy="533400"/>
          </a:xfrm>
          <a:prstGeom prst="rect">
            <a:avLst/>
          </a:prstGeom>
          <a:noFill/>
          <a:ln w="9525">
            <a:noFill/>
            <a:miter lim="800000"/>
            <a:headEnd/>
            <a:tailEnd/>
          </a:ln>
        </p:spPr>
      </p:pic>
      <p:sp>
        <p:nvSpPr>
          <p:cNvPr id="5" name="Textfeld 4"/>
          <p:cNvSpPr txBox="1"/>
          <p:nvPr/>
        </p:nvSpPr>
        <p:spPr>
          <a:xfrm>
            <a:off x="1115616" y="1196752"/>
            <a:ext cx="3528392" cy="646331"/>
          </a:xfrm>
          <a:prstGeom prst="rect">
            <a:avLst/>
          </a:prstGeom>
          <a:noFill/>
        </p:spPr>
        <p:txBody>
          <a:bodyPr wrap="square" rtlCol="0">
            <a:spAutoFit/>
          </a:bodyPr>
          <a:lstStyle/>
          <a:p>
            <a:endParaRPr lang="de-AT" dirty="0" smtClean="0"/>
          </a:p>
          <a:p>
            <a:endParaRPr lang="de-AT" dirty="0"/>
          </a:p>
        </p:txBody>
      </p:sp>
      <p:sp>
        <p:nvSpPr>
          <p:cNvPr id="6" name="Textfeld 5"/>
          <p:cNvSpPr txBox="1"/>
          <p:nvPr/>
        </p:nvSpPr>
        <p:spPr>
          <a:xfrm>
            <a:off x="827584" y="692696"/>
            <a:ext cx="7416824" cy="1754326"/>
          </a:xfrm>
          <a:prstGeom prst="rect">
            <a:avLst/>
          </a:prstGeom>
          <a:noFill/>
        </p:spPr>
        <p:txBody>
          <a:bodyPr wrap="square" rtlCol="0">
            <a:spAutoFit/>
          </a:bodyPr>
          <a:lstStyle/>
          <a:p>
            <a:r>
              <a:rPr lang="de-AT" dirty="0" smtClean="0"/>
              <a:t>D i s k u s i o n   ---  </a:t>
            </a:r>
            <a:r>
              <a:rPr lang="de-AT" b="1" i="1" dirty="0" smtClean="0"/>
              <a:t>welche Methodenzugänge sehen sie hier ???</a:t>
            </a:r>
          </a:p>
          <a:p>
            <a:endParaRPr lang="de-AT" dirty="0" smtClean="0"/>
          </a:p>
          <a:p>
            <a:r>
              <a:rPr lang="de-AT" dirty="0" smtClean="0"/>
              <a:t>Einige Beispiele aus dem LV-</a:t>
            </a:r>
            <a:r>
              <a:rPr lang="de-AT" dirty="0" err="1" smtClean="0"/>
              <a:t>Moodleordner</a:t>
            </a:r>
            <a:r>
              <a:rPr lang="de-AT" dirty="0" smtClean="0"/>
              <a:t>  hier auf unserer </a:t>
            </a:r>
            <a:r>
              <a:rPr lang="de-AT" b="1" i="1" dirty="0" smtClean="0"/>
              <a:t>Link    B  </a:t>
            </a:r>
            <a:r>
              <a:rPr lang="de-AT" dirty="0" smtClean="0"/>
              <a:t>&gt;&gt;&gt;</a:t>
            </a:r>
          </a:p>
          <a:p>
            <a:r>
              <a:rPr lang="de-AT" dirty="0"/>
              <a:t> </a:t>
            </a:r>
            <a:r>
              <a:rPr lang="de-AT" dirty="0" smtClean="0"/>
              <a:t>          </a:t>
            </a:r>
            <a:r>
              <a:rPr lang="de-AT" i="1" dirty="0" smtClean="0"/>
              <a:t>(bitte umklappen... &gt;&gt;&gt;)</a:t>
            </a:r>
          </a:p>
          <a:p>
            <a:endParaRPr lang="de-AT" i="1" dirty="0" smtClean="0"/>
          </a:p>
          <a:p>
            <a:r>
              <a:rPr lang="de-AT" i="1" dirty="0" smtClean="0">
                <a:hlinkClick r:id="rId4"/>
              </a:rPr>
              <a:t>https://moodle.ph-noe.ac.at/ph-noe/mod/folder/view.php?id=86694</a:t>
            </a:r>
            <a:r>
              <a:rPr lang="de-AT" i="1" dirty="0" smtClean="0"/>
              <a:t> &gt;&gt;</a:t>
            </a:r>
            <a:endParaRPr lang="de-AT" i="1" dirty="0"/>
          </a:p>
        </p:txBody>
      </p:sp>
      <p:sp>
        <p:nvSpPr>
          <p:cNvPr id="7" name="Textfeld 6"/>
          <p:cNvSpPr txBox="1"/>
          <p:nvPr/>
        </p:nvSpPr>
        <p:spPr>
          <a:xfrm>
            <a:off x="899592" y="3619476"/>
            <a:ext cx="7920880" cy="1200329"/>
          </a:xfrm>
          <a:prstGeom prst="rect">
            <a:avLst/>
          </a:prstGeom>
          <a:noFill/>
        </p:spPr>
        <p:txBody>
          <a:bodyPr wrap="square" rtlCol="0">
            <a:spAutoFit/>
          </a:bodyPr>
          <a:lstStyle/>
          <a:p>
            <a:r>
              <a:rPr lang="de-AT" dirty="0" smtClean="0"/>
              <a:t> </a:t>
            </a:r>
          </a:p>
          <a:p>
            <a:r>
              <a:rPr lang="de-AT" dirty="0" smtClean="0"/>
              <a:t>aus online-GW-Didaktik PH-Linz </a:t>
            </a:r>
          </a:p>
          <a:p>
            <a:r>
              <a:rPr lang="de-AT" dirty="0" smtClean="0"/>
              <a:t>Einem reichhaltigem  Bilderordner hier:  </a:t>
            </a:r>
          </a:p>
          <a:p>
            <a:r>
              <a:rPr lang="de-AT" i="1" dirty="0" smtClean="0">
                <a:hlinkClick r:id="rId5"/>
              </a:rPr>
              <a:t>https://gwb.schule.at/course/view.php?id=757#</a:t>
            </a:r>
            <a:r>
              <a:rPr lang="de-AT" b="1" i="1" dirty="0" smtClean="0">
                <a:hlinkClick r:id="rId5"/>
              </a:rPr>
              <a:t>section-4</a:t>
            </a:r>
            <a:r>
              <a:rPr lang="de-AT" i="1" dirty="0" smtClean="0"/>
              <a:t>       &gt;&gt;&gt;&gt;</a:t>
            </a:r>
            <a:r>
              <a:rPr lang="de-AT" dirty="0" smtClean="0"/>
              <a:t> </a:t>
            </a:r>
            <a:endParaRPr lang="de-AT"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4294967295"/>
          </p:nvPr>
        </p:nvSpPr>
        <p:spPr>
          <a:xfrm>
            <a:off x="0" y="620713"/>
            <a:ext cx="8964488" cy="1800175"/>
          </a:xfrm>
        </p:spPr>
        <p:txBody>
          <a:bodyPr>
            <a:normAutofit/>
          </a:bodyPr>
          <a:lstStyle/>
          <a:p>
            <a:pPr algn="ctr">
              <a:buNone/>
            </a:pPr>
            <a:r>
              <a:rPr lang="de-AT" b="1" dirty="0" smtClean="0">
                <a:solidFill>
                  <a:schemeClr val="tx1"/>
                </a:solidFill>
              </a:rPr>
              <a:t>  </a:t>
            </a:r>
            <a:endParaRPr lang="de-AT" b="1" dirty="0">
              <a:solidFill>
                <a:schemeClr val="tx1"/>
              </a:solidFill>
            </a:endParaRPr>
          </a:p>
        </p:txBody>
      </p:sp>
      <p:sp>
        <p:nvSpPr>
          <p:cNvPr id="4" name="Textfeld 3"/>
          <p:cNvSpPr txBox="1"/>
          <p:nvPr/>
        </p:nvSpPr>
        <p:spPr>
          <a:xfrm>
            <a:off x="2699792" y="6237312"/>
            <a:ext cx="6192688" cy="307777"/>
          </a:xfrm>
          <a:prstGeom prst="rect">
            <a:avLst/>
          </a:prstGeom>
          <a:noFill/>
        </p:spPr>
        <p:txBody>
          <a:bodyPr wrap="square" rtlCol="0">
            <a:spAutoFit/>
          </a:bodyPr>
          <a:lstStyle/>
          <a:p>
            <a:r>
              <a:rPr lang="de-AT" sz="1400" i="1" dirty="0" smtClean="0">
                <a:hlinkClick r:id="rId2"/>
              </a:rPr>
              <a:t>   https://fachportal.ph-noe.ac.at/gwk/</a:t>
            </a:r>
            <a:r>
              <a:rPr lang="de-AT" sz="1400" i="1" dirty="0" smtClean="0"/>
              <a:t>            HLG                                </a:t>
            </a:r>
            <a:r>
              <a:rPr lang="de-AT" sz="1400" i="1" dirty="0" err="1" smtClean="0"/>
              <a:t>Ch</a:t>
            </a:r>
            <a:r>
              <a:rPr lang="de-AT" sz="1400" i="1" dirty="0" smtClean="0"/>
              <a:t>. Sitte 2023</a:t>
            </a:r>
            <a:endParaRPr lang="de-AT" sz="1400" i="1" dirty="0"/>
          </a:p>
        </p:txBody>
      </p:sp>
      <p:pic>
        <p:nvPicPr>
          <p:cNvPr id="1026" name="Picture 2"/>
          <p:cNvPicPr>
            <a:picLocks noChangeAspect="1" noChangeArrowheads="1"/>
          </p:cNvPicPr>
          <p:nvPr/>
        </p:nvPicPr>
        <p:blipFill>
          <a:blip r:embed="rId3" cstate="print"/>
          <a:srcRect/>
          <a:stretch>
            <a:fillRect/>
          </a:stretch>
        </p:blipFill>
        <p:spPr bwMode="auto">
          <a:xfrm>
            <a:off x="179512" y="6165304"/>
            <a:ext cx="1914525" cy="533400"/>
          </a:xfrm>
          <a:prstGeom prst="rect">
            <a:avLst/>
          </a:prstGeom>
          <a:noFill/>
          <a:ln w="9525">
            <a:noFill/>
            <a:miter lim="800000"/>
            <a:headEnd/>
            <a:tailEnd/>
          </a:ln>
        </p:spPr>
      </p:pic>
      <p:sp>
        <p:nvSpPr>
          <p:cNvPr id="5" name="Textfeld 4"/>
          <p:cNvSpPr txBox="1"/>
          <p:nvPr/>
        </p:nvSpPr>
        <p:spPr>
          <a:xfrm>
            <a:off x="1115616" y="1196752"/>
            <a:ext cx="3528392" cy="646331"/>
          </a:xfrm>
          <a:prstGeom prst="rect">
            <a:avLst/>
          </a:prstGeom>
          <a:noFill/>
        </p:spPr>
        <p:txBody>
          <a:bodyPr wrap="square" rtlCol="0">
            <a:spAutoFit/>
          </a:bodyPr>
          <a:lstStyle/>
          <a:p>
            <a:endParaRPr lang="de-AT" dirty="0" smtClean="0"/>
          </a:p>
          <a:p>
            <a:endParaRPr lang="de-AT" dirty="0"/>
          </a:p>
        </p:txBody>
      </p:sp>
      <p:sp>
        <p:nvSpPr>
          <p:cNvPr id="6" name="Textfeld 5"/>
          <p:cNvSpPr txBox="1"/>
          <p:nvPr/>
        </p:nvSpPr>
        <p:spPr>
          <a:xfrm>
            <a:off x="251520" y="2348880"/>
            <a:ext cx="8892480" cy="2031325"/>
          </a:xfrm>
          <a:prstGeom prst="rect">
            <a:avLst/>
          </a:prstGeom>
          <a:noFill/>
        </p:spPr>
        <p:txBody>
          <a:bodyPr wrap="square" rtlCol="0">
            <a:spAutoFit/>
          </a:bodyPr>
          <a:lstStyle/>
          <a:p>
            <a:pPr marL="174625" indent="-174625"/>
            <a:r>
              <a:rPr lang="de-AT" dirty="0" smtClean="0"/>
              <a:t>4. </a:t>
            </a:r>
            <a:r>
              <a:rPr lang="de-AT" b="1" dirty="0" smtClean="0"/>
              <a:t>Ein Bild deuten</a:t>
            </a:r>
            <a:r>
              <a:rPr lang="de-AT" dirty="0" smtClean="0"/>
              <a:t>...      </a:t>
            </a:r>
            <a:r>
              <a:rPr lang="de-AT" i="1" dirty="0" smtClean="0"/>
              <a:t>"Interpretiere die Bildinhalte und belege, wie und warum du zu diesen Entscheidungen gekommen bist"</a:t>
            </a:r>
            <a:endParaRPr lang="de-AT" dirty="0" smtClean="0"/>
          </a:p>
          <a:p>
            <a:pPr marL="263525" indent="-263525"/>
            <a:r>
              <a:rPr lang="de-AT" dirty="0" smtClean="0"/>
              <a:t>5</a:t>
            </a:r>
            <a:r>
              <a:rPr lang="de-AT" b="1" dirty="0" smtClean="0"/>
              <a:t>. über ein Bild sprechen...    </a:t>
            </a:r>
            <a:r>
              <a:rPr lang="de-AT" dirty="0" smtClean="0"/>
              <a:t>   </a:t>
            </a:r>
            <a:r>
              <a:rPr lang="de-AT" i="1" dirty="0" smtClean="0"/>
              <a:t>"Tausche dich mit deinem Mitschüler über das Bild aus. Dabei erfährst du, wie andere über das Bild denken und wie sie das Bild sehen. Das Gespräch ergänzt deine eigene Sichtweise„ ...</a:t>
            </a:r>
            <a:endParaRPr lang="de-AT" dirty="0" smtClean="0"/>
          </a:p>
          <a:p>
            <a:pPr marL="174625" indent="-174625"/>
            <a:r>
              <a:rPr lang="de-AT" dirty="0" smtClean="0"/>
              <a:t>6. </a:t>
            </a:r>
            <a:r>
              <a:rPr lang="de-AT" b="1" dirty="0" smtClean="0"/>
              <a:t>mit einem Bild arbeiten</a:t>
            </a:r>
            <a:r>
              <a:rPr lang="de-AT" dirty="0" smtClean="0"/>
              <a:t>...     </a:t>
            </a:r>
            <a:r>
              <a:rPr lang="de-AT" i="1" dirty="0" smtClean="0"/>
              <a:t>Trage weitergehende Informationen auf der Basis des Bildes zusammen..." (erstelle eine Skizze...Bilderreihe..Glieder in...)</a:t>
            </a:r>
            <a:endParaRPr lang="de-AT" dirty="0"/>
          </a:p>
        </p:txBody>
      </p:sp>
      <p:sp>
        <p:nvSpPr>
          <p:cNvPr id="7" name="Textfeld 6"/>
          <p:cNvSpPr txBox="1"/>
          <p:nvPr/>
        </p:nvSpPr>
        <p:spPr>
          <a:xfrm>
            <a:off x="323528" y="260648"/>
            <a:ext cx="8820472" cy="2308324"/>
          </a:xfrm>
          <a:prstGeom prst="rect">
            <a:avLst/>
          </a:prstGeom>
          <a:noFill/>
        </p:spPr>
        <p:txBody>
          <a:bodyPr wrap="square" rtlCol="0">
            <a:spAutoFit/>
          </a:bodyPr>
          <a:lstStyle/>
          <a:p>
            <a:pPr algn="ctr"/>
            <a:r>
              <a:rPr lang="de-AT" dirty="0" smtClean="0"/>
              <a:t>aus: </a:t>
            </a:r>
            <a:r>
              <a:rPr lang="de-AT" dirty="0" err="1" smtClean="0"/>
              <a:t>gh</a:t>
            </a:r>
            <a:r>
              <a:rPr lang="de-AT" dirty="0" smtClean="0"/>
              <a:t> 253/</a:t>
            </a:r>
            <a:r>
              <a:rPr lang="de-AT" b="1" dirty="0" smtClean="0"/>
              <a:t>254 - </a:t>
            </a:r>
            <a:r>
              <a:rPr lang="de-AT" dirty="0" smtClean="0"/>
              <a:t>beigelegte </a:t>
            </a:r>
            <a:r>
              <a:rPr lang="de-AT" b="1" dirty="0" smtClean="0"/>
              <a:t>"Bausteinkärtchen" </a:t>
            </a:r>
            <a:r>
              <a:rPr lang="de-AT" sz="1600" i="1" dirty="0" smtClean="0"/>
              <a:t>(von</a:t>
            </a:r>
            <a:r>
              <a:rPr lang="de-AT" sz="1600" b="1" i="1" dirty="0" smtClean="0"/>
              <a:t> </a:t>
            </a:r>
            <a:r>
              <a:rPr lang="de-AT" sz="1600" i="1" dirty="0" smtClean="0"/>
              <a:t>M. </a:t>
            </a:r>
            <a:r>
              <a:rPr lang="de-AT" sz="1600" i="1" dirty="0" err="1" smtClean="0"/>
              <a:t>Reuschenbach</a:t>
            </a:r>
            <a:r>
              <a:rPr lang="de-AT" sz="1600" b="1" i="1" dirty="0" smtClean="0"/>
              <a:t>)</a:t>
            </a:r>
            <a:r>
              <a:rPr lang="de-AT" b="1" dirty="0" smtClean="0"/>
              <a:t>   </a:t>
            </a:r>
            <a:endParaRPr lang="de-AT" dirty="0" smtClean="0"/>
          </a:p>
          <a:p>
            <a:r>
              <a:rPr lang="de-AT" dirty="0" smtClean="0"/>
              <a:t>1</a:t>
            </a:r>
            <a:r>
              <a:rPr lang="de-AT" b="1" dirty="0" smtClean="0"/>
              <a:t>. Ein Bild auf sich wirken lassen...</a:t>
            </a:r>
          </a:p>
          <a:p>
            <a:r>
              <a:rPr lang="de-AT" dirty="0" smtClean="0"/>
              <a:t>    </a:t>
            </a:r>
            <a:r>
              <a:rPr lang="de-AT" i="1" dirty="0" smtClean="0"/>
              <a:t>ZIEL: "Lasse das Bild auf dich wirken und nimm Eindrücke aus dem Bild mit" ...</a:t>
            </a:r>
            <a:endParaRPr lang="de-AT" dirty="0" smtClean="0"/>
          </a:p>
          <a:p>
            <a:pPr marL="174625" indent="-174625"/>
            <a:r>
              <a:rPr lang="de-AT" dirty="0" smtClean="0"/>
              <a:t>2. </a:t>
            </a:r>
            <a:r>
              <a:rPr lang="de-AT" b="1" dirty="0" smtClean="0"/>
              <a:t>Ein Bild entdecken... </a:t>
            </a:r>
            <a:r>
              <a:rPr lang="de-AT" dirty="0" smtClean="0"/>
              <a:t>   "</a:t>
            </a:r>
            <a:r>
              <a:rPr lang="de-AT" i="1" dirty="0" smtClean="0"/>
              <a:t>Betrachte das Bild genau; identifiziere Einzelheiten, die man auf den ersten Blick n i c h t  wahrnimmt" ...</a:t>
            </a:r>
            <a:endParaRPr lang="de-AT" dirty="0" smtClean="0"/>
          </a:p>
          <a:p>
            <a:pPr marL="174625" indent="-174625"/>
            <a:r>
              <a:rPr lang="de-AT" dirty="0" smtClean="0"/>
              <a:t>3</a:t>
            </a:r>
            <a:r>
              <a:rPr lang="de-AT" b="1" dirty="0" smtClean="0"/>
              <a:t>. Die Art des Bildes bestimmen</a:t>
            </a:r>
            <a:r>
              <a:rPr lang="de-AT" dirty="0" smtClean="0"/>
              <a:t>...         </a:t>
            </a:r>
            <a:r>
              <a:rPr lang="de-AT" i="1" dirty="0" smtClean="0"/>
              <a:t>"Bestimme welche Art Bilder du betrachtest &amp; aus welcher Perspektive die Bilder aufgenommen worden sind..."</a:t>
            </a:r>
            <a:endParaRPr lang="de-AT" dirty="0" smtClean="0"/>
          </a:p>
          <a:p>
            <a:endParaRPr lang="de-AT" dirty="0"/>
          </a:p>
        </p:txBody>
      </p:sp>
      <p:sp>
        <p:nvSpPr>
          <p:cNvPr id="8" name="Textfeld 7"/>
          <p:cNvSpPr txBox="1"/>
          <p:nvPr/>
        </p:nvSpPr>
        <p:spPr>
          <a:xfrm>
            <a:off x="251520" y="4365104"/>
            <a:ext cx="8892480" cy="1615827"/>
          </a:xfrm>
          <a:prstGeom prst="rect">
            <a:avLst/>
          </a:prstGeom>
          <a:noFill/>
        </p:spPr>
        <p:txBody>
          <a:bodyPr wrap="square" rtlCol="0">
            <a:spAutoFit/>
          </a:bodyPr>
          <a:lstStyle/>
          <a:p>
            <a:r>
              <a:rPr lang="de-AT" dirty="0" smtClean="0"/>
              <a:t>7. </a:t>
            </a:r>
            <a:r>
              <a:rPr lang="de-AT" b="1" dirty="0" smtClean="0"/>
              <a:t>Bilder vergleichen</a:t>
            </a:r>
            <a:r>
              <a:rPr lang="de-AT" dirty="0" smtClean="0"/>
              <a:t>...  "</a:t>
            </a:r>
            <a:r>
              <a:rPr lang="de-AT" i="1" dirty="0" smtClean="0"/>
              <a:t>hinsichtlich .....</a:t>
            </a:r>
            <a:r>
              <a:rPr lang="de-AT" i="1" dirty="0" err="1" smtClean="0"/>
              <a:t>xy</a:t>
            </a:r>
            <a:r>
              <a:rPr lang="de-AT" i="1" dirty="0" smtClean="0"/>
              <a:t>....Sachverhaltes„... K o n t r a s t i e r e n ...</a:t>
            </a:r>
            <a:r>
              <a:rPr lang="de-AT" i="1" dirty="0" err="1" smtClean="0"/>
              <a:t>zB</a:t>
            </a:r>
            <a:r>
              <a:rPr lang="de-AT" i="1" dirty="0" smtClean="0"/>
              <a:t>...</a:t>
            </a:r>
          </a:p>
          <a:p>
            <a:endParaRPr lang="de-AT" sz="300" dirty="0" smtClean="0"/>
          </a:p>
          <a:p>
            <a:r>
              <a:rPr lang="de-AT" dirty="0" smtClean="0"/>
              <a:t>8. </a:t>
            </a:r>
            <a:r>
              <a:rPr lang="de-AT" b="1" dirty="0" smtClean="0"/>
              <a:t>Ein Bild beurteilen</a:t>
            </a:r>
            <a:r>
              <a:rPr lang="de-AT" dirty="0" smtClean="0"/>
              <a:t>... "</a:t>
            </a:r>
            <a:r>
              <a:rPr lang="de-AT" i="1" dirty="0" smtClean="0"/>
              <a:t>Bewerte die Aussagekraft bezüglich... Begründe deine Bewertung...„</a:t>
            </a:r>
          </a:p>
          <a:p>
            <a:endParaRPr lang="de-AT" sz="300" dirty="0" smtClean="0"/>
          </a:p>
          <a:p>
            <a:r>
              <a:rPr lang="de-AT" dirty="0" smtClean="0"/>
              <a:t>9</a:t>
            </a:r>
            <a:r>
              <a:rPr lang="de-AT" b="1" dirty="0" smtClean="0"/>
              <a:t>. Ein Bild auswählen</a:t>
            </a:r>
            <a:r>
              <a:rPr lang="de-AT" dirty="0" smtClean="0"/>
              <a:t>... </a:t>
            </a:r>
            <a:r>
              <a:rPr lang="de-AT" i="1" dirty="0" smtClean="0"/>
              <a:t>"Suche B. aus...und begründe warum du es dafür geeignet findest..</a:t>
            </a:r>
          </a:p>
          <a:p>
            <a:endParaRPr lang="de-AT" sz="300" dirty="0" smtClean="0"/>
          </a:p>
          <a:p>
            <a:r>
              <a:rPr lang="de-AT" dirty="0" smtClean="0"/>
              <a:t>10. Ein Bild für eine Präsentation verwenden...     "</a:t>
            </a:r>
            <a:r>
              <a:rPr lang="de-AT" i="1" dirty="0" smtClean="0"/>
              <a:t>suche es so aus, dass es deinen Vortrag optimal unterstützt...Quelle?...Text dazu?...worauf kommt es an?“</a:t>
            </a:r>
            <a:endParaRPr lang="de-AT"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1+#ppt_w/2"/>
                                          </p:val>
                                        </p:tav>
                                        <p:tav tm="100000">
                                          <p:val>
                                            <p:strVal val="#ppt_x"/>
                                          </p:val>
                                        </p:tav>
                                      </p:tavLst>
                                    </p:anim>
                                    <p:anim calcmode="lin" valueType="num">
                                      <p:cBhvr additive="base">
                                        <p:cTn id="8" dur="2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2000" fill="hold"/>
                                        <p:tgtEl>
                                          <p:spTgt spid="8"/>
                                        </p:tgtEl>
                                        <p:attrNameLst>
                                          <p:attrName>ppt_x</p:attrName>
                                        </p:attrNameLst>
                                      </p:cBhvr>
                                      <p:tavLst>
                                        <p:tav tm="0">
                                          <p:val>
                                            <p:strVal val="1+#ppt_w/2"/>
                                          </p:val>
                                        </p:tav>
                                        <p:tav tm="100000">
                                          <p:val>
                                            <p:strVal val="#ppt_x"/>
                                          </p:val>
                                        </p:tav>
                                      </p:tavLst>
                                    </p:anim>
                                    <p:anim calcmode="lin" valueType="num">
                                      <p:cBhvr additive="base">
                                        <p:cTn id="14" dur="2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4294967295"/>
          </p:nvPr>
        </p:nvSpPr>
        <p:spPr>
          <a:xfrm>
            <a:off x="0" y="620713"/>
            <a:ext cx="8964488" cy="1800175"/>
          </a:xfrm>
        </p:spPr>
        <p:txBody>
          <a:bodyPr>
            <a:normAutofit/>
          </a:bodyPr>
          <a:lstStyle/>
          <a:p>
            <a:pPr algn="ctr">
              <a:buNone/>
            </a:pPr>
            <a:r>
              <a:rPr lang="de-AT" b="1" dirty="0" smtClean="0">
                <a:solidFill>
                  <a:schemeClr val="tx1"/>
                </a:solidFill>
              </a:rPr>
              <a:t>  </a:t>
            </a:r>
            <a:endParaRPr lang="de-AT" b="1" dirty="0">
              <a:solidFill>
                <a:schemeClr val="tx1"/>
              </a:solidFill>
            </a:endParaRPr>
          </a:p>
        </p:txBody>
      </p:sp>
      <p:sp>
        <p:nvSpPr>
          <p:cNvPr id="4" name="Textfeld 3"/>
          <p:cNvSpPr txBox="1"/>
          <p:nvPr/>
        </p:nvSpPr>
        <p:spPr>
          <a:xfrm>
            <a:off x="2699792" y="6237312"/>
            <a:ext cx="6192688" cy="307777"/>
          </a:xfrm>
          <a:prstGeom prst="rect">
            <a:avLst/>
          </a:prstGeom>
          <a:noFill/>
        </p:spPr>
        <p:txBody>
          <a:bodyPr wrap="square" rtlCol="0">
            <a:spAutoFit/>
          </a:bodyPr>
          <a:lstStyle/>
          <a:p>
            <a:r>
              <a:rPr lang="de-AT" sz="1400" i="1" dirty="0" smtClean="0">
                <a:hlinkClick r:id="rId2"/>
              </a:rPr>
              <a:t>   https://fachportal.ph-noe.ac.at/gwk/</a:t>
            </a:r>
            <a:r>
              <a:rPr lang="de-AT" sz="1400" i="1" dirty="0" smtClean="0"/>
              <a:t>            HLG                                </a:t>
            </a:r>
            <a:r>
              <a:rPr lang="de-AT" sz="1400" i="1" dirty="0" err="1" smtClean="0"/>
              <a:t>Ch</a:t>
            </a:r>
            <a:r>
              <a:rPr lang="de-AT" sz="1400" i="1" dirty="0" smtClean="0"/>
              <a:t>. Sitte 2023</a:t>
            </a:r>
            <a:endParaRPr lang="de-AT" sz="1400" i="1" dirty="0"/>
          </a:p>
        </p:txBody>
      </p:sp>
      <p:pic>
        <p:nvPicPr>
          <p:cNvPr id="1026" name="Picture 2"/>
          <p:cNvPicPr>
            <a:picLocks noChangeAspect="1" noChangeArrowheads="1"/>
          </p:cNvPicPr>
          <p:nvPr/>
        </p:nvPicPr>
        <p:blipFill>
          <a:blip r:embed="rId3" cstate="print"/>
          <a:srcRect/>
          <a:stretch>
            <a:fillRect/>
          </a:stretch>
        </p:blipFill>
        <p:spPr bwMode="auto">
          <a:xfrm>
            <a:off x="179512" y="6165304"/>
            <a:ext cx="1914525" cy="533400"/>
          </a:xfrm>
          <a:prstGeom prst="rect">
            <a:avLst/>
          </a:prstGeom>
          <a:noFill/>
          <a:ln w="9525">
            <a:noFill/>
            <a:miter lim="800000"/>
            <a:headEnd/>
            <a:tailEnd/>
          </a:ln>
        </p:spPr>
      </p:pic>
      <p:sp>
        <p:nvSpPr>
          <p:cNvPr id="5" name="Textfeld 4"/>
          <p:cNvSpPr txBox="1"/>
          <p:nvPr/>
        </p:nvSpPr>
        <p:spPr>
          <a:xfrm>
            <a:off x="1115616" y="1196752"/>
            <a:ext cx="3528392" cy="646331"/>
          </a:xfrm>
          <a:prstGeom prst="rect">
            <a:avLst/>
          </a:prstGeom>
          <a:noFill/>
        </p:spPr>
        <p:txBody>
          <a:bodyPr wrap="square" rtlCol="0">
            <a:spAutoFit/>
          </a:bodyPr>
          <a:lstStyle/>
          <a:p>
            <a:endParaRPr lang="de-AT" dirty="0" smtClean="0"/>
          </a:p>
          <a:p>
            <a:endParaRPr lang="de-AT" dirty="0"/>
          </a:p>
        </p:txBody>
      </p:sp>
      <p:sp>
        <p:nvSpPr>
          <p:cNvPr id="6" name="Textfeld 5"/>
          <p:cNvSpPr txBox="1"/>
          <p:nvPr/>
        </p:nvSpPr>
        <p:spPr>
          <a:xfrm>
            <a:off x="683568" y="476672"/>
            <a:ext cx="8460432" cy="1754326"/>
          </a:xfrm>
          <a:prstGeom prst="rect">
            <a:avLst/>
          </a:prstGeom>
          <a:noFill/>
        </p:spPr>
        <p:txBody>
          <a:bodyPr wrap="square" rtlCol="0">
            <a:spAutoFit/>
          </a:bodyPr>
          <a:lstStyle/>
          <a:p>
            <a:r>
              <a:rPr lang="de-AT" i="1" dirty="0" smtClean="0"/>
              <a:t>Erg. </a:t>
            </a:r>
            <a:r>
              <a:rPr lang="de-AT" i="1" dirty="0" err="1" smtClean="0"/>
              <a:t>Ch.S</a:t>
            </a:r>
            <a:r>
              <a:rPr lang="de-AT" i="1" dirty="0" smtClean="0"/>
              <a:t>.</a:t>
            </a:r>
          </a:p>
          <a:p>
            <a:endParaRPr lang="de-AT" dirty="0"/>
          </a:p>
          <a:p>
            <a:r>
              <a:rPr lang="de-AT" dirty="0" smtClean="0"/>
              <a:t>Eine </a:t>
            </a:r>
            <a:r>
              <a:rPr lang="de-AT" b="1" dirty="0" err="1" smtClean="0"/>
              <a:t>BildGESCHICHTE</a:t>
            </a:r>
            <a:r>
              <a:rPr lang="de-AT" dirty="0" smtClean="0"/>
              <a:t> verbalisieren (...Brief /kurzen Zeitungsbericht schreiben...</a:t>
            </a:r>
            <a:r>
              <a:rPr lang="de-AT" i="1" dirty="0" smtClean="0"/>
              <a:t>= D 2.Kl</a:t>
            </a:r>
            <a:r>
              <a:rPr lang="de-AT" dirty="0" smtClean="0"/>
              <a:t>.</a:t>
            </a:r>
          </a:p>
          <a:p>
            <a:endParaRPr lang="de-AT" dirty="0" smtClean="0"/>
          </a:p>
          <a:p>
            <a:r>
              <a:rPr lang="de-AT" dirty="0" smtClean="0"/>
              <a:t>Eine mit Menschen abgebildete </a:t>
            </a:r>
            <a:r>
              <a:rPr lang="de-AT" b="1" dirty="0" smtClean="0"/>
              <a:t>Situation....in einen Dialog </a:t>
            </a:r>
            <a:r>
              <a:rPr lang="de-AT" dirty="0" smtClean="0"/>
              <a:t>bringen -ev mit </a:t>
            </a:r>
          </a:p>
          <a:p>
            <a:endParaRPr lang="de-AT" dirty="0"/>
          </a:p>
        </p:txBody>
      </p:sp>
      <p:sp>
        <p:nvSpPr>
          <p:cNvPr id="7" name="Ovale Legende 6"/>
          <p:cNvSpPr/>
          <p:nvPr/>
        </p:nvSpPr>
        <p:spPr>
          <a:xfrm>
            <a:off x="7956376" y="1412776"/>
            <a:ext cx="864096" cy="432048"/>
          </a:xfrm>
          <a:prstGeom prst="wedgeEllipseCallout">
            <a:avLst>
              <a:gd name="adj1" fmla="val -70119"/>
              <a:gd name="adj2" fmla="val 5148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8" name="Textfeld 7"/>
          <p:cNvSpPr txBox="1"/>
          <p:nvPr/>
        </p:nvSpPr>
        <p:spPr>
          <a:xfrm>
            <a:off x="899592" y="4581128"/>
            <a:ext cx="8244408" cy="1231106"/>
          </a:xfrm>
          <a:prstGeom prst="rect">
            <a:avLst/>
          </a:prstGeom>
          <a:noFill/>
        </p:spPr>
        <p:txBody>
          <a:bodyPr wrap="square" rtlCol="0">
            <a:spAutoFit/>
          </a:bodyPr>
          <a:lstStyle/>
          <a:p>
            <a:r>
              <a:rPr lang="de-AT" i="1" dirty="0" smtClean="0"/>
              <a:t>Ergänzend</a:t>
            </a:r>
            <a:r>
              <a:rPr lang="de-AT" dirty="0" smtClean="0"/>
              <a:t> können sie sich die </a:t>
            </a:r>
            <a:r>
              <a:rPr lang="de-AT" dirty="0"/>
              <a:t>B</a:t>
            </a:r>
            <a:r>
              <a:rPr lang="de-AT" dirty="0" smtClean="0"/>
              <a:t>eispiele die VOGLER (2010) bringt noch ansehen</a:t>
            </a:r>
          </a:p>
          <a:p>
            <a:pPr marL="989013"/>
            <a:r>
              <a:rPr lang="de-AT" sz="1400" dirty="0" smtClean="0">
                <a:hlinkClick r:id="rId4"/>
              </a:rPr>
              <a:t>https://www.gw-unterricht.at/images/pdf/gwu_117_052_066_sek_ii_vogler.pdf</a:t>
            </a:r>
            <a:r>
              <a:rPr lang="de-AT" sz="1400" dirty="0" smtClean="0"/>
              <a:t> (ev. nur S. 56-61)</a:t>
            </a:r>
          </a:p>
          <a:p>
            <a:pPr marL="989013"/>
            <a:endParaRPr lang="de-AT" sz="1400" dirty="0"/>
          </a:p>
          <a:p>
            <a:pPr marL="989013" indent="-989013"/>
            <a:r>
              <a:rPr lang="de-AT" sz="1400" dirty="0" smtClean="0"/>
              <a:t>    TIPP:  auch im durchaus artverwandten Fach </a:t>
            </a:r>
            <a:r>
              <a:rPr lang="de-AT" sz="1400" b="1" dirty="0" smtClean="0"/>
              <a:t>Geschichte &amp; </a:t>
            </a:r>
            <a:r>
              <a:rPr lang="de-AT" sz="1400" b="1" dirty="0" err="1" smtClean="0"/>
              <a:t>Pol.Bildung</a:t>
            </a:r>
            <a:r>
              <a:rPr lang="de-AT" sz="1400" b="1" dirty="0" smtClean="0"/>
              <a:t> </a:t>
            </a:r>
            <a:r>
              <a:rPr lang="de-AT" sz="1400" dirty="0" smtClean="0"/>
              <a:t>arbeiten sie mit Bildern – manches...</a:t>
            </a:r>
          </a:p>
          <a:p>
            <a:pPr marL="989013"/>
            <a:r>
              <a:rPr lang="de-AT" sz="1400" dirty="0" smtClean="0">
                <a:hlinkClick r:id="rId5"/>
              </a:rPr>
              <a:t>www.politik-lernen.at/dl/orNMJMJKomoLKJqx4KJK/edpol_2011_diagnoseaufgaben_web_pdf</a:t>
            </a:r>
            <a:endParaRPr lang="de-AT" sz="1400" dirty="0"/>
          </a:p>
        </p:txBody>
      </p:sp>
      <p:sp>
        <p:nvSpPr>
          <p:cNvPr id="9" name="Textfeld 8"/>
          <p:cNvSpPr txBox="1"/>
          <p:nvPr/>
        </p:nvSpPr>
        <p:spPr>
          <a:xfrm>
            <a:off x="683568" y="2132856"/>
            <a:ext cx="8460432" cy="2462213"/>
          </a:xfrm>
          <a:prstGeom prst="rect">
            <a:avLst/>
          </a:prstGeom>
          <a:noFill/>
        </p:spPr>
        <p:txBody>
          <a:bodyPr wrap="square" rtlCol="0">
            <a:spAutoFit/>
          </a:bodyPr>
          <a:lstStyle/>
          <a:p>
            <a:pPr marL="363538" indent="-363538"/>
            <a:r>
              <a:rPr lang="de-AT" dirty="0" smtClean="0"/>
              <a:t>Aus </a:t>
            </a:r>
            <a:r>
              <a:rPr lang="de-AT" b="1" dirty="0" smtClean="0"/>
              <a:t>Bildpuzzleteilen</a:t>
            </a:r>
            <a:r>
              <a:rPr lang="de-AT" dirty="0" smtClean="0"/>
              <a:t> ein solches wieder zusammensetzen  (</a:t>
            </a:r>
            <a:r>
              <a:rPr lang="de-AT" dirty="0" err="1" smtClean="0"/>
              <a:t>ev</a:t>
            </a:r>
            <a:r>
              <a:rPr lang="de-AT" dirty="0" smtClean="0"/>
              <a:t> mit 2,3 zusätzlichen „falschen“ nicht dazu passenden Puzzleteilen)</a:t>
            </a:r>
          </a:p>
          <a:p>
            <a:endParaRPr lang="de-AT" dirty="0" smtClean="0"/>
          </a:p>
          <a:p>
            <a:r>
              <a:rPr lang="de-AT" dirty="0" smtClean="0"/>
              <a:t>Aus einer </a:t>
            </a:r>
            <a:r>
              <a:rPr lang="de-AT" b="1" dirty="0" smtClean="0"/>
              <a:t>Bildreihe ein falsch eingeordnetes </a:t>
            </a:r>
            <a:r>
              <a:rPr lang="de-AT" dirty="0" smtClean="0"/>
              <a:t>identifizieren („</a:t>
            </a:r>
            <a:r>
              <a:rPr lang="de-AT" dirty="0" err="1" smtClean="0"/>
              <a:t>Aussenseitermethode</a:t>
            </a:r>
            <a:r>
              <a:rPr lang="de-AT" dirty="0" smtClean="0"/>
              <a:t>“)</a:t>
            </a:r>
          </a:p>
          <a:p>
            <a:endParaRPr lang="de-AT" dirty="0" smtClean="0"/>
          </a:p>
          <a:p>
            <a:r>
              <a:rPr lang="de-AT" dirty="0" smtClean="0"/>
              <a:t>Ein Bild in der Mitte eines A-4 Blattes-quer als so vorgegebenen </a:t>
            </a:r>
            <a:r>
              <a:rPr lang="de-AT" b="1" dirty="0" smtClean="0"/>
              <a:t>Ausschnitt ergänzen</a:t>
            </a:r>
          </a:p>
          <a:p>
            <a:endParaRPr lang="de-AT" sz="1000" dirty="0" smtClean="0"/>
          </a:p>
          <a:p>
            <a:r>
              <a:rPr lang="de-AT" dirty="0" smtClean="0"/>
              <a:t>. . .   u.a.m...</a:t>
            </a:r>
          </a:p>
          <a:p>
            <a:endParaRPr lang="de-AT"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000" fill="hold"/>
                                        <p:tgtEl>
                                          <p:spTgt spid="9"/>
                                        </p:tgtEl>
                                        <p:attrNameLst>
                                          <p:attrName>ppt_x</p:attrName>
                                        </p:attrNameLst>
                                      </p:cBhvr>
                                      <p:tavLst>
                                        <p:tav tm="0">
                                          <p:val>
                                            <p:strVal val="1+#ppt_w/2"/>
                                          </p:val>
                                        </p:tav>
                                        <p:tav tm="100000">
                                          <p:val>
                                            <p:strVal val="#ppt_x"/>
                                          </p:val>
                                        </p:tav>
                                      </p:tavLst>
                                    </p:anim>
                                    <p:anim calcmode="lin" valueType="num">
                                      <p:cBhvr additive="base">
                                        <p:cTn id="8" dur="2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p:cNvSpPr/>
          <p:nvPr/>
        </p:nvSpPr>
        <p:spPr>
          <a:xfrm>
            <a:off x="467544" y="548680"/>
            <a:ext cx="8064896" cy="93610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3" name="Untertitel 2"/>
          <p:cNvSpPr>
            <a:spLocks noGrp="1"/>
          </p:cNvSpPr>
          <p:nvPr>
            <p:ph type="subTitle" idx="4294967295"/>
          </p:nvPr>
        </p:nvSpPr>
        <p:spPr>
          <a:xfrm>
            <a:off x="0" y="620713"/>
            <a:ext cx="8964488" cy="1800175"/>
          </a:xfrm>
        </p:spPr>
        <p:txBody>
          <a:bodyPr>
            <a:normAutofit/>
          </a:bodyPr>
          <a:lstStyle/>
          <a:p>
            <a:pPr algn="ctr">
              <a:buNone/>
            </a:pPr>
            <a:r>
              <a:rPr lang="de-AT" b="1" dirty="0" smtClean="0">
                <a:solidFill>
                  <a:schemeClr val="tx1"/>
                </a:solidFill>
              </a:rPr>
              <a:t>  </a:t>
            </a:r>
            <a:endParaRPr lang="de-AT" b="1" dirty="0">
              <a:solidFill>
                <a:schemeClr val="tx1"/>
              </a:solidFill>
            </a:endParaRPr>
          </a:p>
        </p:txBody>
      </p:sp>
      <p:sp>
        <p:nvSpPr>
          <p:cNvPr id="4" name="Textfeld 3"/>
          <p:cNvSpPr txBox="1"/>
          <p:nvPr/>
        </p:nvSpPr>
        <p:spPr>
          <a:xfrm>
            <a:off x="2699792" y="6237312"/>
            <a:ext cx="6192688" cy="307777"/>
          </a:xfrm>
          <a:prstGeom prst="rect">
            <a:avLst/>
          </a:prstGeom>
          <a:noFill/>
        </p:spPr>
        <p:txBody>
          <a:bodyPr wrap="square" rtlCol="0">
            <a:spAutoFit/>
          </a:bodyPr>
          <a:lstStyle/>
          <a:p>
            <a:r>
              <a:rPr lang="de-AT" sz="1400" i="1" dirty="0" smtClean="0">
                <a:hlinkClick r:id="rId2"/>
              </a:rPr>
              <a:t>   https://fachportal.ph-noe.ac.at/gwk/</a:t>
            </a:r>
            <a:r>
              <a:rPr lang="de-AT" sz="1400" i="1" dirty="0" smtClean="0"/>
              <a:t>            HLG                                </a:t>
            </a:r>
            <a:r>
              <a:rPr lang="de-AT" sz="1400" i="1" dirty="0" err="1" smtClean="0"/>
              <a:t>Ch</a:t>
            </a:r>
            <a:r>
              <a:rPr lang="de-AT" sz="1400" i="1" dirty="0" smtClean="0"/>
              <a:t>. Sitte 2023</a:t>
            </a:r>
            <a:endParaRPr lang="de-AT" sz="1400" i="1" dirty="0"/>
          </a:p>
        </p:txBody>
      </p:sp>
      <p:pic>
        <p:nvPicPr>
          <p:cNvPr id="1026" name="Picture 2"/>
          <p:cNvPicPr>
            <a:picLocks noChangeAspect="1" noChangeArrowheads="1"/>
          </p:cNvPicPr>
          <p:nvPr/>
        </p:nvPicPr>
        <p:blipFill>
          <a:blip r:embed="rId3" cstate="print"/>
          <a:srcRect/>
          <a:stretch>
            <a:fillRect/>
          </a:stretch>
        </p:blipFill>
        <p:spPr bwMode="auto">
          <a:xfrm>
            <a:off x="179512" y="6165304"/>
            <a:ext cx="1914525" cy="533400"/>
          </a:xfrm>
          <a:prstGeom prst="rect">
            <a:avLst/>
          </a:prstGeom>
          <a:noFill/>
          <a:ln w="9525">
            <a:noFill/>
            <a:miter lim="800000"/>
            <a:headEnd/>
            <a:tailEnd/>
          </a:ln>
        </p:spPr>
      </p:pic>
      <p:sp>
        <p:nvSpPr>
          <p:cNvPr id="5" name="Textfeld 4"/>
          <p:cNvSpPr txBox="1"/>
          <p:nvPr/>
        </p:nvSpPr>
        <p:spPr>
          <a:xfrm>
            <a:off x="1115616" y="1196752"/>
            <a:ext cx="3528392" cy="646331"/>
          </a:xfrm>
          <a:prstGeom prst="rect">
            <a:avLst/>
          </a:prstGeom>
          <a:noFill/>
        </p:spPr>
        <p:txBody>
          <a:bodyPr wrap="square" rtlCol="0">
            <a:spAutoFit/>
          </a:bodyPr>
          <a:lstStyle/>
          <a:p>
            <a:endParaRPr lang="de-AT" dirty="0" smtClean="0"/>
          </a:p>
          <a:p>
            <a:endParaRPr lang="de-AT" dirty="0"/>
          </a:p>
        </p:txBody>
      </p:sp>
      <p:sp>
        <p:nvSpPr>
          <p:cNvPr id="6" name="Textfeld 5"/>
          <p:cNvSpPr txBox="1"/>
          <p:nvPr/>
        </p:nvSpPr>
        <p:spPr>
          <a:xfrm>
            <a:off x="467544" y="548680"/>
            <a:ext cx="8064896" cy="923330"/>
          </a:xfrm>
          <a:prstGeom prst="rect">
            <a:avLst/>
          </a:prstGeom>
          <a:noFill/>
        </p:spPr>
        <p:txBody>
          <a:bodyPr wrap="square" rtlCol="0">
            <a:spAutoFit/>
          </a:bodyPr>
          <a:lstStyle/>
          <a:p>
            <a:pPr algn="ctr"/>
            <a:r>
              <a:rPr lang="de-AT" b="1" dirty="0" smtClean="0"/>
              <a:t>W A S   T U N , wenn ihr Schulbuch das  gerade    N I C H T   nicht bringt und  Bilder nur    ILLUSTRATIV   anbietet?</a:t>
            </a:r>
          </a:p>
          <a:p>
            <a:pPr algn="r"/>
            <a:r>
              <a:rPr lang="de-AT" i="1" dirty="0" smtClean="0"/>
              <a:t>= „</a:t>
            </a:r>
            <a:r>
              <a:rPr lang="de-AT" i="1" dirty="0" err="1" smtClean="0"/>
              <a:t>tunigt</a:t>
            </a:r>
            <a:r>
              <a:rPr lang="de-AT" i="1" dirty="0" smtClean="0"/>
              <a:t> von Buchmaterial“</a:t>
            </a:r>
            <a:r>
              <a:rPr lang="de-AT" dirty="0" smtClean="0"/>
              <a:t> – einfache Tipps mit methodischem Mehrwert ....</a:t>
            </a:r>
            <a:endParaRPr lang="de-AT" dirty="0"/>
          </a:p>
        </p:txBody>
      </p:sp>
      <p:sp>
        <p:nvSpPr>
          <p:cNvPr id="8" name="Textfeld 7"/>
          <p:cNvSpPr txBox="1"/>
          <p:nvPr/>
        </p:nvSpPr>
        <p:spPr>
          <a:xfrm>
            <a:off x="395536" y="1628800"/>
            <a:ext cx="8748464" cy="1661993"/>
          </a:xfrm>
          <a:prstGeom prst="rect">
            <a:avLst/>
          </a:prstGeom>
          <a:noFill/>
        </p:spPr>
        <p:txBody>
          <a:bodyPr wrap="square" rtlCol="0">
            <a:spAutoFit/>
          </a:bodyPr>
          <a:lstStyle/>
          <a:p>
            <a:pPr algn="ctr"/>
            <a:r>
              <a:rPr lang="de-AT" i="1" dirty="0" smtClean="0"/>
              <a:t>Wie schon beim Arbeitsblatt in der letzten Einheit:</a:t>
            </a:r>
          </a:p>
          <a:p>
            <a:pPr algn="ctr"/>
            <a:r>
              <a:rPr lang="de-AT" i="1" dirty="0" smtClean="0"/>
              <a:t> „entlasten sie die verbale Kommunikationsebene“ –</a:t>
            </a:r>
          </a:p>
          <a:p>
            <a:pPr algn="ctr"/>
            <a:endParaRPr lang="de-AT" sz="800" i="1" dirty="0" smtClean="0"/>
          </a:p>
          <a:p>
            <a:pPr marL="342900" indent="-342900">
              <a:buAutoNum type="arabicPeriod"/>
            </a:pPr>
            <a:r>
              <a:rPr lang="de-AT" dirty="0" err="1" smtClean="0"/>
              <a:t>einfachst</a:t>
            </a:r>
            <a:r>
              <a:rPr lang="de-AT" dirty="0" smtClean="0"/>
              <a:t>:  </a:t>
            </a:r>
            <a:r>
              <a:rPr lang="de-AT" b="1" dirty="0" smtClean="0"/>
              <a:t>knicken sie die Buchseite </a:t>
            </a:r>
            <a:r>
              <a:rPr lang="de-AT" dirty="0" smtClean="0"/>
              <a:t>mit dem Foto/Bild(aber auch bei Karten) – so bekommen sie halbiert eine rechte und linke Bildhälfte – das erleichtert das Reden darüber (+ </a:t>
            </a:r>
            <a:r>
              <a:rPr lang="de-AT" dirty="0" err="1" smtClean="0"/>
              <a:t>ev</a:t>
            </a:r>
            <a:r>
              <a:rPr lang="de-AT" dirty="0" smtClean="0"/>
              <a:t> in der Mitte mit leichtem (sic!) waagrechten Bleistiftstrich es vierteln...</a:t>
            </a:r>
            <a:endParaRPr lang="de-AT" sz="400" dirty="0"/>
          </a:p>
        </p:txBody>
      </p:sp>
      <p:sp>
        <p:nvSpPr>
          <p:cNvPr id="9" name="Textfeld 8"/>
          <p:cNvSpPr txBox="1"/>
          <p:nvPr/>
        </p:nvSpPr>
        <p:spPr>
          <a:xfrm>
            <a:off x="395536" y="3212976"/>
            <a:ext cx="8748464" cy="1261884"/>
          </a:xfrm>
          <a:prstGeom prst="rect">
            <a:avLst/>
          </a:prstGeom>
          <a:noFill/>
        </p:spPr>
        <p:txBody>
          <a:bodyPr wrap="square" rtlCol="0">
            <a:spAutoFit/>
          </a:bodyPr>
          <a:lstStyle/>
          <a:p>
            <a:pPr marL="342900" indent="-342900">
              <a:buAutoNum type="arabicPeriod"/>
            </a:pPr>
            <a:endParaRPr lang="de-AT" sz="400" dirty="0" smtClean="0"/>
          </a:p>
          <a:p>
            <a:pPr marL="342900" indent="-342900"/>
            <a:r>
              <a:rPr lang="de-AT" b="1" dirty="0" smtClean="0"/>
              <a:t>2.  Kopieren/scannen sie das Bild </a:t>
            </a:r>
            <a:r>
              <a:rPr lang="de-AT" dirty="0" smtClean="0"/>
              <a:t>aus d. SB </a:t>
            </a:r>
            <a:r>
              <a:rPr lang="de-AT" b="1" dirty="0" smtClean="0"/>
              <a:t>für ein Arbeitsblatt</a:t>
            </a:r>
            <a:r>
              <a:rPr lang="de-AT" dirty="0" smtClean="0"/>
              <a:t>...</a:t>
            </a:r>
            <a:r>
              <a:rPr lang="de-AT" i="1" dirty="0" smtClean="0"/>
              <a:t>.(s/w - im Buch farbig)</a:t>
            </a:r>
          </a:p>
          <a:p>
            <a:pPr marL="4763" indent="20638"/>
            <a:r>
              <a:rPr lang="de-AT" dirty="0" smtClean="0"/>
              <a:t>       a) &gt;&gt;    </a:t>
            </a:r>
            <a:r>
              <a:rPr lang="de-AT" dirty="0" err="1" smtClean="0"/>
              <a:t>kleinermaschigeres</a:t>
            </a:r>
            <a:r>
              <a:rPr lang="de-AT" dirty="0" smtClean="0"/>
              <a:t> Raster als oben gezeigt darüber legen....</a:t>
            </a:r>
          </a:p>
          <a:p>
            <a:pPr marL="538163" indent="-149225">
              <a:buAutoNum type="alphaLcParenR" startAt="2"/>
            </a:pPr>
            <a:r>
              <a:rPr lang="de-AT" dirty="0" smtClean="0"/>
              <a:t> Vom Rand </a:t>
            </a:r>
            <a:r>
              <a:rPr lang="de-AT" dirty="0" err="1" smtClean="0"/>
              <a:t>sg</a:t>
            </a:r>
            <a:r>
              <a:rPr lang="de-AT" dirty="0" smtClean="0"/>
              <a:t>. Ordner (Pfeile mit Nr. u/od. Buchstaben) zeichnen ( zum Identifizieren, Vergleichen....Bzw  auch nur  am AB  e i g e n e  / vergleichende (?) FRAGEN stellen....</a:t>
            </a:r>
          </a:p>
        </p:txBody>
      </p:sp>
      <p:sp>
        <p:nvSpPr>
          <p:cNvPr id="10" name="Textfeld 9"/>
          <p:cNvSpPr txBox="1"/>
          <p:nvPr/>
        </p:nvSpPr>
        <p:spPr>
          <a:xfrm>
            <a:off x="395536" y="4437112"/>
            <a:ext cx="8748464" cy="861774"/>
          </a:xfrm>
          <a:prstGeom prst="rect">
            <a:avLst/>
          </a:prstGeom>
          <a:noFill/>
        </p:spPr>
        <p:txBody>
          <a:bodyPr wrap="square" rtlCol="0">
            <a:spAutoFit/>
          </a:bodyPr>
          <a:lstStyle/>
          <a:p>
            <a:pPr marL="366713" indent="-342900">
              <a:buAutoNum type="arabicPeriod" startAt="3"/>
              <a:tabLst>
                <a:tab pos="363538" algn="l"/>
              </a:tabLst>
            </a:pPr>
            <a:r>
              <a:rPr lang="de-AT" b="1" dirty="0" smtClean="0"/>
              <a:t>Strukturlinienskizze</a:t>
            </a:r>
            <a:r>
              <a:rPr lang="de-AT" dirty="0" smtClean="0"/>
              <a:t>  auf AB (dazu oder alleine ...  &gt;&gt;&gt;   mit  s.o. ) -  </a:t>
            </a:r>
            <a:r>
              <a:rPr lang="de-AT" sz="1600" dirty="0" smtClean="0"/>
              <a:t>kann man u.U. mit dem Handy und der dort für </a:t>
            </a:r>
            <a:r>
              <a:rPr lang="de-AT" sz="1600" dirty="0" err="1" smtClean="0"/>
              <a:t>jpg</a:t>
            </a:r>
            <a:r>
              <a:rPr lang="de-AT" sz="1600" dirty="0" smtClean="0"/>
              <a:t> möglichen PDF-Funktion leicht machen – wenn man kein </a:t>
            </a:r>
            <a:r>
              <a:rPr lang="de-AT" sz="1600" dirty="0" err="1" smtClean="0"/>
              <a:t>BildebearbeitungsPRG</a:t>
            </a:r>
            <a:r>
              <a:rPr lang="de-AT" sz="1600" dirty="0" smtClean="0"/>
              <a:t>  nutzen möchte</a:t>
            </a:r>
            <a:endParaRPr lang="de-AT" dirty="0"/>
          </a:p>
        </p:txBody>
      </p:sp>
      <p:sp>
        <p:nvSpPr>
          <p:cNvPr id="11" name="Textfeld 10"/>
          <p:cNvSpPr txBox="1"/>
          <p:nvPr/>
        </p:nvSpPr>
        <p:spPr>
          <a:xfrm>
            <a:off x="395536" y="5373216"/>
            <a:ext cx="8748464" cy="646331"/>
          </a:xfrm>
          <a:prstGeom prst="rect">
            <a:avLst/>
          </a:prstGeom>
          <a:noFill/>
        </p:spPr>
        <p:txBody>
          <a:bodyPr wrap="square" rtlCol="0">
            <a:spAutoFit/>
          </a:bodyPr>
          <a:lstStyle/>
          <a:p>
            <a:pPr marL="363538" indent="-363538"/>
            <a:r>
              <a:rPr lang="de-AT" sz="1600" dirty="0" smtClean="0"/>
              <a:t>4.  </a:t>
            </a:r>
            <a:r>
              <a:rPr lang="de-AT" b="1" dirty="0" smtClean="0"/>
              <a:t>einzelne Teile </a:t>
            </a:r>
            <a:r>
              <a:rPr lang="de-AT" dirty="0" smtClean="0"/>
              <a:t>aus dem Bild  (Quadrate?)  </a:t>
            </a:r>
            <a:r>
              <a:rPr lang="de-AT" b="1" dirty="0" smtClean="0"/>
              <a:t>herauskopieren</a:t>
            </a:r>
            <a:r>
              <a:rPr lang="de-AT" dirty="0" smtClean="0"/>
              <a:t> und am Bild mit  Kästchen/Kreisen </a:t>
            </a:r>
            <a:r>
              <a:rPr lang="de-AT" b="1" dirty="0" smtClean="0"/>
              <a:t>zuordnen</a:t>
            </a:r>
            <a:r>
              <a:rPr lang="de-AT" dirty="0" smtClean="0"/>
              <a:t> lassen ....</a:t>
            </a:r>
            <a:r>
              <a:rPr lang="de-AT" dirty="0" err="1" smtClean="0"/>
              <a:t>ev</a:t>
            </a:r>
            <a:r>
              <a:rPr lang="de-AT" dirty="0" smtClean="0"/>
              <a:t> diese dann </a:t>
            </a:r>
            <a:r>
              <a:rPr lang="de-AT" dirty="0" err="1" smtClean="0"/>
              <a:t>einrdnend</a:t>
            </a:r>
            <a:r>
              <a:rPr lang="de-AT" dirty="0" smtClean="0"/>
              <a:t> erläutern/vergleichen....</a:t>
            </a:r>
            <a:endParaRPr lang="de-AT"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000" fill="hold"/>
                                        <p:tgtEl>
                                          <p:spTgt spid="9"/>
                                        </p:tgtEl>
                                        <p:attrNameLst>
                                          <p:attrName>ppt_x</p:attrName>
                                        </p:attrNameLst>
                                      </p:cBhvr>
                                      <p:tavLst>
                                        <p:tav tm="0">
                                          <p:val>
                                            <p:strVal val="0-#ppt_w/2"/>
                                          </p:val>
                                        </p:tav>
                                        <p:tav tm="100000">
                                          <p:val>
                                            <p:strVal val="#ppt_x"/>
                                          </p:val>
                                        </p:tav>
                                      </p:tavLst>
                                    </p:anim>
                                    <p:anim calcmode="lin" valueType="num">
                                      <p:cBhvr additive="base">
                                        <p:cTn id="8" dur="2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2000" fill="hold"/>
                                        <p:tgtEl>
                                          <p:spTgt spid="10"/>
                                        </p:tgtEl>
                                        <p:attrNameLst>
                                          <p:attrName>ppt_x</p:attrName>
                                        </p:attrNameLst>
                                      </p:cBhvr>
                                      <p:tavLst>
                                        <p:tav tm="0">
                                          <p:val>
                                            <p:strVal val="0-#ppt_w/2"/>
                                          </p:val>
                                        </p:tav>
                                        <p:tav tm="100000">
                                          <p:val>
                                            <p:strVal val="#ppt_x"/>
                                          </p:val>
                                        </p:tav>
                                      </p:tavLst>
                                    </p:anim>
                                    <p:anim calcmode="lin" valueType="num">
                                      <p:cBhvr additive="base">
                                        <p:cTn id="14" dur="2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1000" fill="hold"/>
                                        <p:tgtEl>
                                          <p:spTgt spid="11"/>
                                        </p:tgtEl>
                                        <p:attrNameLst>
                                          <p:attrName>ppt_x</p:attrName>
                                        </p:attrNameLst>
                                      </p:cBhvr>
                                      <p:tavLst>
                                        <p:tav tm="0">
                                          <p:val>
                                            <p:strVal val="#ppt_x"/>
                                          </p:val>
                                        </p:tav>
                                        <p:tav tm="100000">
                                          <p:val>
                                            <p:strVal val="#ppt_x"/>
                                          </p:val>
                                        </p:tav>
                                      </p:tavLst>
                                    </p:anim>
                                    <p:anim calcmode="lin" valueType="num">
                                      <p:cBhvr additive="base">
                                        <p:cTn id="20"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p:cNvSpPr/>
          <p:nvPr/>
        </p:nvSpPr>
        <p:spPr>
          <a:xfrm>
            <a:off x="827584" y="1268760"/>
            <a:ext cx="7128792" cy="1152128"/>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3" name="Untertitel 2"/>
          <p:cNvSpPr>
            <a:spLocks noGrp="1"/>
          </p:cNvSpPr>
          <p:nvPr>
            <p:ph type="subTitle" idx="4294967295"/>
          </p:nvPr>
        </p:nvSpPr>
        <p:spPr>
          <a:xfrm>
            <a:off x="0" y="620713"/>
            <a:ext cx="8964488" cy="1800175"/>
          </a:xfrm>
        </p:spPr>
        <p:txBody>
          <a:bodyPr>
            <a:normAutofit/>
          </a:bodyPr>
          <a:lstStyle/>
          <a:p>
            <a:pPr algn="ctr">
              <a:buNone/>
            </a:pPr>
            <a:r>
              <a:rPr lang="de-AT" b="1" dirty="0" smtClean="0">
                <a:solidFill>
                  <a:schemeClr val="tx1"/>
                </a:solidFill>
              </a:rPr>
              <a:t>  </a:t>
            </a:r>
            <a:endParaRPr lang="de-AT" b="1" dirty="0">
              <a:solidFill>
                <a:schemeClr val="tx1"/>
              </a:solidFill>
            </a:endParaRPr>
          </a:p>
        </p:txBody>
      </p:sp>
      <p:sp>
        <p:nvSpPr>
          <p:cNvPr id="4" name="Textfeld 3"/>
          <p:cNvSpPr txBox="1"/>
          <p:nvPr/>
        </p:nvSpPr>
        <p:spPr>
          <a:xfrm>
            <a:off x="2699792" y="6237312"/>
            <a:ext cx="6192688" cy="307777"/>
          </a:xfrm>
          <a:prstGeom prst="rect">
            <a:avLst/>
          </a:prstGeom>
          <a:noFill/>
        </p:spPr>
        <p:txBody>
          <a:bodyPr wrap="square" rtlCol="0">
            <a:spAutoFit/>
          </a:bodyPr>
          <a:lstStyle/>
          <a:p>
            <a:r>
              <a:rPr lang="de-AT" sz="1400" i="1" dirty="0" smtClean="0">
                <a:hlinkClick r:id="rId2"/>
              </a:rPr>
              <a:t>   https://fachportal.ph-noe.ac.at/gwk/</a:t>
            </a:r>
            <a:r>
              <a:rPr lang="de-AT" sz="1400" i="1" dirty="0" smtClean="0"/>
              <a:t>            HLG                                </a:t>
            </a:r>
            <a:r>
              <a:rPr lang="de-AT" sz="1400" i="1" dirty="0" err="1" smtClean="0"/>
              <a:t>Ch</a:t>
            </a:r>
            <a:r>
              <a:rPr lang="de-AT" sz="1400" i="1" dirty="0" smtClean="0"/>
              <a:t>. Sitte 2023</a:t>
            </a:r>
            <a:endParaRPr lang="de-AT" sz="1400" i="1" dirty="0"/>
          </a:p>
        </p:txBody>
      </p:sp>
      <p:pic>
        <p:nvPicPr>
          <p:cNvPr id="1026" name="Picture 2"/>
          <p:cNvPicPr>
            <a:picLocks noChangeAspect="1" noChangeArrowheads="1"/>
          </p:cNvPicPr>
          <p:nvPr/>
        </p:nvPicPr>
        <p:blipFill>
          <a:blip r:embed="rId3" cstate="print"/>
          <a:srcRect/>
          <a:stretch>
            <a:fillRect/>
          </a:stretch>
        </p:blipFill>
        <p:spPr bwMode="auto">
          <a:xfrm>
            <a:off x="179512" y="6165304"/>
            <a:ext cx="1914525" cy="533400"/>
          </a:xfrm>
          <a:prstGeom prst="rect">
            <a:avLst/>
          </a:prstGeom>
          <a:noFill/>
          <a:ln w="9525">
            <a:noFill/>
            <a:miter lim="800000"/>
            <a:headEnd/>
            <a:tailEnd/>
          </a:ln>
        </p:spPr>
      </p:pic>
      <p:sp>
        <p:nvSpPr>
          <p:cNvPr id="5" name="Textfeld 4"/>
          <p:cNvSpPr txBox="1"/>
          <p:nvPr/>
        </p:nvSpPr>
        <p:spPr>
          <a:xfrm>
            <a:off x="1115616" y="1196752"/>
            <a:ext cx="3528392" cy="646331"/>
          </a:xfrm>
          <a:prstGeom prst="rect">
            <a:avLst/>
          </a:prstGeom>
          <a:noFill/>
        </p:spPr>
        <p:txBody>
          <a:bodyPr wrap="square" rtlCol="0">
            <a:spAutoFit/>
          </a:bodyPr>
          <a:lstStyle/>
          <a:p>
            <a:endParaRPr lang="de-AT" dirty="0" smtClean="0"/>
          </a:p>
          <a:p>
            <a:endParaRPr lang="de-AT" dirty="0"/>
          </a:p>
        </p:txBody>
      </p:sp>
      <p:sp>
        <p:nvSpPr>
          <p:cNvPr id="6" name="Textfeld 5"/>
          <p:cNvSpPr txBox="1"/>
          <p:nvPr/>
        </p:nvSpPr>
        <p:spPr>
          <a:xfrm>
            <a:off x="827584" y="692696"/>
            <a:ext cx="7416824" cy="1754326"/>
          </a:xfrm>
          <a:prstGeom prst="rect">
            <a:avLst/>
          </a:prstGeom>
          <a:noFill/>
        </p:spPr>
        <p:txBody>
          <a:bodyPr wrap="square" rtlCol="0">
            <a:spAutoFit/>
          </a:bodyPr>
          <a:lstStyle/>
          <a:p>
            <a:r>
              <a:rPr lang="de-AT" dirty="0" smtClean="0"/>
              <a:t>D i s k u s i o n   ---  </a:t>
            </a:r>
            <a:r>
              <a:rPr lang="de-AT" b="1" i="1" dirty="0" smtClean="0"/>
              <a:t>welche Methodenzugänge sehen sie hier ???</a:t>
            </a:r>
          </a:p>
          <a:p>
            <a:endParaRPr lang="de-AT" dirty="0" smtClean="0"/>
          </a:p>
          <a:p>
            <a:r>
              <a:rPr lang="de-AT" dirty="0" smtClean="0"/>
              <a:t>Einige Beispiele aus dem LV-</a:t>
            </a:r>
            <a:r>
              <a:rPr lang="de-AT" dirty="0" err="1" smtClean="0"/>
              <a:t>Moodleordner</a:t>
            </a:r>
            <a:r>
              <a:rPr lang="de-AT" dirty="0" smtClean="0"/>
              <a:t> &gt;  dort auf unserer </a:t>
            </a:r>
            <a:r>
              <a:rPr lang="de-AT" b="1" i="1" dirty="0" smtClean="0"/>
              <a:t>Link    B  </a:t>
            </a:r>
            <a:r>
              <a:rPr lang="de-AT" dirty="0" smtClean="0"/>
              <a:t>&gt;&gt;&gt;</a:t>
            </a:r>
          </a:p>
          <a:p>
            <a:r>
              <a:rPr lang="de-AT" dirty="0"/>
              <a:t> </a:t>
            </a:r>
            <a:r>
              <a:rPr lang="de-AT" dirty="0" smtClean="0"/>
              <a:t>          </a:t>
            </a:r>
            <a:r>
              <a:rPr lang="de-AT" i="1" dirty="0" smtClean="0"/>
              <a:t>(bitte umklappen... &gt;&gt;&gt;)</a:t>
            </a:r>
          </a:p>
          <a:p>
            <a:endParaRPr lang="de-AT" i="1" dirty="0" smtClean="0"/>
          </a:p>
          <a:p>
            <a:r>
              <a:rPr lang="de-AT" i="1" dirty="0" smtClean="0">
                <a:hlinkClick r:id="rId4"/>
              </a:rPr>
              <a:t>https://moodle.ph-noe.ac.at/ph-noe/mod/folder/view.php?id=86694</a:t>
            </a:r>
            <a:r>
              <a:rPr lang="de-AT" i="1" dirty="0" smtClean="0"/>
              <a:t> &gt;&gt;</a:t>
            </a:r>
            <a:endParaRPr lang="de-AT" i="1" dirty="0"/>
          </a:p>
        </p:txBody>
      </p:sp>
      <p:sp>
        <p:nvSpPr>
          <p:cNvPr id="7" name="Textfeld 6"/>
          <p:cNvSpPr txBox="1"/>
          <p:nvPr/>
        </p:nvSpPr>
        <p:spPr>
          <a:xfrm>
            <a:off x="611560" y="3619476"/>
            <a:ext cx="8532440" cy="1477328"/>
          </a:xfrm>
          <a:prstGeom prst="rect">
            <a:avLst/>
          </a:prstGeom>
          <a:noFill/>
        </p:spPr>
        <p:txBody>
          <a:bodyPr wrap="square" rtlCol="0">
            <a:spAutoFit/>
          </a:bodyPr>
          <a:lstStyle/>
          <a:p>
            <a:r>
              <a:rPr lang="de-AT" i="1" dirty="0" smtClean="0"/>
              <a:t>Später dann sehen wir hier hinein auf die weiteren sehr vielfältigen Methodenbeispiele :  </a:t>
            </a:r>
          </a:p>
          <a:p>
            <a:endParaRPr lang="de-AT" dirty="0" smtClean="0"/>
          </a:p>
          <a:p>
            <a:r>
              <a:rPr lang="de-AT" dirty="0" smtClean="0"/>
              <a:t>auf </a:t>
            </a:r>
            <a:r>
              <a:rPr lang="de-AT" i="1" dirty="0" smtClean="0"/>
              <a:t>online-GW-Didaktik PH-Linz </a:t>
            </a:r>
          </a:p>
          <a:p>
            <a:r>
              <a:rPr lang="de-AT" dirty="0" smtClean="0"/>
              <a:t>In einem reichhaltigem  Bilderordner hier:  </a:t>
            </a:r>
          </a:p>
          <a:p>
            <a:r>
              <a:rPr lang="de-AT" i="1" dirty="0" smtClean="0">
                <a:hlinkClick r:id="rId5"/>
              </a:rPr>
              <a:t>https://gwb.schule.at/course/view.php?id=757#</a:t>
            </a:r>
            <a:r>
              <a:rPr lang="de-AT" b="1" i="1" dirty="0" smtClean="0">
                <a:hlinkClick r:id="rId5"/>
              </a:rPr>
              <a:t>section-4</a:t>
            </a:r>
            <a:r>
              <a:rPr lang="de-AT" i="1" dirty="0" smtClean="0"/>
              <a:t>       &gt;&gt;&gt;&gt;</a:t>
            </a:r>
            <a:r>
              <a:rPr lang="de-AT" dirty="0" smtClean="0"/>
              <a:t> </a:t>
            </a:r>
            <a:endParaRPr lang="de-AT"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20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anim calcmode="lin" valueType="num">
                                      <p:cBhvr additive="base">
                                        <p:cTn id="11" dur="20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7">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anim calcmode="lin" valueType="num">
                                      <p:cBhvr additive="base">
                                        <p:cTn id="15" dur="20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16" dur="2000" fill="hold"/>
                                        <p:tgtEl>
                                          <p:spTgt spid="7">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 calcmode="lin" valueType="num">
                                      <p:cBhvr additive="base">
                                        <p:cTn id="19" dur="20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1800</Words>
  <Application>Microsoft Office PowerPoint</Application>
  <PresentationFormat>Bildschirmpräsentation (4:3)</PresentationFormat>
  <Paragraphs>274</Paragraphs>
  <Slides>26</Slides>
  <Notes>0</Notes>
  <HiddenSlides>0</HiddenSlides>
  <MMClips>0</MMClips>
  <ScaleCrop>false</ScaleCrop>
  <HeadingPairs>
    <vt:vector size="4" baseType="variant">
      <vt:variant>
        <vt:lpstr>Design</vt:lpstr>
      </vt:variant>
      <vt:variant>
        <vt:i4>1</vt:i4>
      </vt:variant>
      <vt:variant>
        <vt:lpstr>Folientitel</vt:lpstr>
      </vt:variant>
      <vt:variant>
        <vt:i4>26</vt:i4>
      </vt:variant>
    </vt:vector>
  </HeadingPairs>
  <TitlesOfParts>
    <vt:vector size="27" baseType="lpstr">
      <vt:lpstr>Larissa-Design</vt:lpstr>
      <vt:lpstr>Folie 1</vt:lpstr>
      <vt:lpstr>Folie 2</vt:lpstr>
      <vt:lpstr>Folie 3</vt:lpstr>
      <vt:lpstr>Folie 4</vt:lpstr>
      <vt:lpstr>Folie 5</vt:lpstr>
      <vt:lpstr>Folie 6</vt:lpstr>
      <vt:lpstr>Folie 7</vt:lpstr>
      <vt:lpstr>Folie 8</vt:lpstr>
      <vt:lpstr>Folie 9</vt:lpstr>
      <vt:lpstr>Folie 10</vt:lpstr>
      <vt:lpstr>Folie 11</vt:lpstr>
      <vt:lpstr>Folie 12</vt:lpstr>
      <vt:lpstr>Folie 13</vt:lpstr>
      <vt:lpstr>Folie 14</vt:lpstr>
      <vt:lpstr>Folie 15</vt:lpstr>
      <vt:lpstr>Folie 16</vt:lpstr>
      <vt:lpstr>Folie 17</vt:lpstr>
      <vt:lpstr>Folie 18</vt:lpstr>
      <vt:lpstr>Folie 19</vt:lpstr>
      <vt:lpstr>Folie 20</vt:lpstr>
      <vt:lpstr>Folie 21</vt:lpstr>
      <vt:lpstr>Folie 22</vt:lpstr>
      <vt:lpstr>Folie 23</vt:lpstr>
      <vt:lpstr>Folie 24</vt:lpstr>
      <vt:lpstr>Folie 25</vt:lpstr>
      <vt:lpstr>Folie 26</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Kerstin Sitte</dc:creator>
  <cp:lastModifiedBy>Kerstin Sitte</cp:lastModifiedBy>
  <cp:revision>99</cp:revision>
  <dcterms:created xsi:type="dcterms:W3CDTF">2023-04-23T08:08:35Z</dcterms:created>
  <dcterms:modified xsi:type="dcterms:W3CDTF">2023-05-14T12:20:35Z</dcterms:modified>
</cp:coreProperties>
</file>