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0" r:id="rId4"/>
    <p:sldId id="271" r:id="rId5"/>
    <p:sldId id="272" r:id="rId6"/>
    <p:sldId id="273" r:id="rId7"/>
    <p:sldId id="274" r:id="rId8"/>
    <p:sldId id="277" r:id="rId9"/>
    <p:sldId id="275" r:id="rId10"/>
    <p:sldId id="276" r:id="rId11"/>
    <p:sldId id="259" r:id="rId12"/>
    <p:sldId id="263" r:id="rId13"/>
    <p:sldId id="258" r:id="rId14"/>
    <p:sldId id="262" r:id="rId15"/>
    <p:sldId id="260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BBC3-53C3-4B63-90EC-5AC349F82C5D}" type="datetimeFigureOut">
              <a:rPr lang="de-AT" smtClean="0"/>
              <a:pPr/>
              <a:t>23.05.2023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F8C0-AD8E-4FAC-A34F-9A6B17F27DF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wb.schule.at/pluginfile.php/66916/mod_resource/content/1/GW_Lehrplan_2023_Verordnung_layoutiert_V11.pdf" TargetMode="External"/><Relationship Id="rId5" Type="http://schemas.openxmlformats.org/officeDocument/2006/relationships/hyperlink" Target="https://gwb.schule.at/pluginfile.php/64392/mod_resource/content/1/Seite233-247_Gegen%C3%BCberstellung%20%E2%80%93%20Der%20GW-Lehrplan%201985_86%20und%20der%20GW-Lehrplan%202000%20im%20Vergleich.pdf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fachportal.ph-noe.ac.at/gwk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fachportal.ph-noe.ac.at/gwk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gi2.hoelzel.at/_flip/abgw3_bb/html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chportal.ph-noe.ac.at/fileadmin/gwk/BestPractice/maukGRUPPENPUZZLE_mitMM_CM.pd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wb.schule.at/pluginfile.php/64377/mod_resource/content/1/Seite76-89_Didaktische%20Spiel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 flipV="1">
            <a:off x="467544" y="1484784"/>
            <a:ext cx="83529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4046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i="1" dirty="0" smtClean="0"/>
              <a:t>Die zwei Themenbereiche heute:</a:t>
            </a:r>
            <a:endParaRPr lang="de-AT" sz="2000" b="1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539552" y="147913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/>
              <a:t>a</a:t>
            </a:r>
            <a:r>
              <a:rPr lang="de-AT" sz="2000" b="1" dirty="0" smtClean="0"/>
              <a:t>llein – zu zweit – in Gruppen (+ </a:t>
            </a:r>
            <a:r>
              <a:rPr lang="de-AT" sz="2000" b="1" dirty="0" err="1" smtClean="0"/>
              <a:t>did</a:t>
            </a:r>
            <a:r>
              <a:rPr lang="de-AT" sz="2000" b="1" dirty="0" smtClean="0"/>
              <a:t>. Spiele)  :  Sozialformen des Unterrichts</a:t>
            </a:r>
            <a:endParaRPr lang="de-AT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3085224"/>
            <a:ext cx="8136904" cy="41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Unterrichtsplanung   4. Klasse / 8. Schulstufe</a:t>
            </a:r>
            <a:endParaRPr lang="de-AT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105273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A</a:t>
            </a:r>
            <a:endParaRPr lang="de-AT" sz="20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27089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B</a:t>
            </a:r>
            <a:endParaRPr lang="de-AT" sz="2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40770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Für beide </a:t>
            </a:r>
            <a:r>
              <a:rPr lang="de-AT" dirty="0"/>
              <a:t>B</a:t>
            </a:r>
            <a:r>
              <a:rPr lang="de-AT" dirty="0" smtClean="0"/>
              <a:t>ereiche stehen wieder auf der </a:t>
            </a:r>
            <a:r>
              <a:rPr lang="de-AT" dirty="0" err="1" smtClean="0"/>
              <a:t>Moodleseite</a:t>
            </a:r>
            <a:r>
              <a:rPr lang="de-AT" dirty="0" smtClean="0"/>
              <a:t> konkrete Unterrichtsbeispiele zur Diskussion (und Anregung)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53" y="764704"/>
            <a:ext cx="8475219" cy="29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Legende 11"/>
          <p:cNvSpPr/>
          <p:nvPr/>
        </p:nvSpPr>
        <p:spPr>
          <a:xfrm>
            <a:off x="179512" y="4941168"/>
            <a:ext cx="6264696" cy="1152128"/>
          </a:xfrm>
          <a:prstGeom prst="wedgeEllipseCallout">
            <a:avLst>
              <a:gd name="adj1" fmla="val 63458"/>
              <a:gd name="adj2" fmla="val -56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9807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39552" y="476672"/>
            <a:ext cx="86044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B :      Z i e l   </a:t>
            </a:r>
            <a:r>
              <a:rPr lang="de-AT" b="1" dirty="0" smtClean="0"/>
              <a:t>dieser Einheit ist  in diesem Abschnitt wieder</a:t>
            </a:r>
          </a:p>
          <a:p>
            <a:endParaRPr lang="de-AT" sz="1000" b="1" dirty="0" smtClean="0"/>
          </a:p>
          <a:p>
            <a:r>
              <a:rPr lang="de-AT" dirty="0" smtClean="0"/>
              <a:t>in einem </a:t>
            </a:r>
            <a:r>
              <a:rPr lang="de-AT" b="1" dirty="0" smtClean="0"/>
              <a:t>VERGLEICH</a:t>
            </a:r>
            <a:r>
              <a:rPr lang="de-AT" dirty="0" smtClean="0"/>
              <a:t>  der noch geltenden, auslaufenden </a:t>
            </a:r>
            <a:r>
              <a:rPr lang="de-AT" b="1" dirty="0" smtClean="0"/>
              <a:t>LP 2000 GW</a:t>
            </a:r>
            <a:r>
              <a:rPr lang="de-AT" dirty="0" smtClean="0"/>
              <a:t>-Inhalte/Ziele</a:t>
            </a:r>
          </a:p>
          <a:p>
            <a:r>
              <a:rPr lang="de-AT" dirty="0" smtClean="0"/>
              <a:t>     und</a:t>
            </a:r>
          </a:p>
          <a:p>
            <a:r>
              <a:rPr lang="de-AT" dirty="0" smtClean="0"/>
              <a:t>der  neuen Strukturierung der Österreichklasse der S I im </a:t>
            </a:r>
            <a:r>
              <a:rPr lang="de-AT" b="1" dirty="0" smtClean="0"/>
              <a:t>Lehrplan 2023 </a:t>
            </a:r>
            <a:r>
              <a:rPr lang="de-AT" b="1" dirty="0" err="1" smtClean="0"/>
              <a:t>GwB</a:t>
            </a:r>
            <a:r>
              <a:rPr lang="de-AT" dirty="0" smtClean="0"/>
              <a:t> </a:t>
            </a:r>
          </a:p>
          <a:p>
            <a:r>
              <a:rPr lang="de-AT" dirty="0" smtClean="0"/>
              <a:t>     gerade auch</a:t>
            </a:r>
          </a:p>
          <a:p>
            <a:r>
              <a:rPr lang="de-AT" dirty="0" smtClean="0"/>
              <a:t>Aspekte einer </a:t>
            </a:r>
            <a:r>
              <a:rPr lang="de-AT" b="1" dirty="0" smtClean="0"/>
              <a:t>flexiblen Unterrichtsplanung</a:t>
            </a:r>
            <a:r>
              <a:rPr lang="de-AT" dirty="0" smtClean="0"/>
              <a:t> anzusprechen </a:t>
            </a:r>
          </a:p>
          <a:p>
            <a:r>
              <a:rPr lang="de-AT" dirty="0" smtClean="0"/>
              <a:t>      und </a:t>
            </a:r>
          </a:p>
          <a:p>
            <a:r>
              <a:rPr lang="de-AT" b="1" dirty="0" smtClean="0"/>
              <a:t>Möglichkeiten zu diskutieren</a:t>
            </a:r>
            <a:r>
              <a:rPr lang="de-AT" dirty="0" smtClean="0"/>
              <a:t>, wie sie damit für eine, ihrer jeweiligen Klassensituation angepassten Planung und Unterricht vorgehen könnten</a:t>
            </a:r>
          </a:p>
          <a:p>
            <a:endParaRPr lang="de-AT" sz="1000" dirty="0" smtClean="0"/>
          </a:p>
          <a:p>
            <a:pPr marL="627063"/>
            <a:r>
              <a:rPr lang="de-AT" dirty="0" smtClean="0"/>
              <a:t>Dabei werden - wie in jeder Einheit - auch diverse methodische Zugänge aus G </a:t>
            </a:r>
            <a:r>
              <a:rPr lang="de-AT" dirty="0" err="1" smtClean="0"/>
              <a:t>u.W</a:t>
            </a:r>
            <a:r>
              <a:rPr lang="de-AT" dirty="0" smtClean="0"/>
              <a:t> für die dritte Klasse in den Materialien der LV-</a:t>
            </a:r>
            <a:r>
              <a:rPr lang="de-AT" dirty="0" err="1" smtClean="0"/>
              <a:t>Moodelseite</a:t>
            </a:r>
            <a:r>
              <a:rPr lang="de-AT" dirty="0" smtClean="0"/>
              <a:t> besprochen  &gt;&gt;&gt;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4149080"/>
            <a:ext cx="82089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Die </a:t>
            </a:r>
            <a:r>
              <a:rPr lang="de-AT" b="1" dirty="0" smtClean="0"/>
              <a:t>4. Klasse „NEU“-LP2023  </a:t>
            </a:r>
            <a:r>
              <a:rPr lang="de-AT" dirty="0" smtClean="0"/>
              <a:t>wird erst ab Herbst </a:t>
            </a:r>
            <a:r>
              <a:rPr lang="de-AT" b="1" dirty="0" smtClean="0"/>
              <a:t>2026</a:t>
            </a:r>
            <a:r>
              <a:rPr lang="de-AT" dirty="0" smtClean="0"/>
              <a:t>  gelten.</a:t>
            </a:r>
          </a:p>
          <a:p>
            <a:r>
              <a:rPr lang="de-AT" dirty="0" smtClean="0"/>
              <a:t>Wir beschäftigen uns daher v e r g l e i  c h e n d   mit dem LP-</a:t>
            </a:r>
            <a:r>
              <a:rPr lang="de-AT" dirty="0" err="1" smtClean="0"/>
              <a:t>Txt</a:t>
            </a:r>
            <a:r>
              <a:rPr lang="de-AT" dirty="0" smtClean="0"/>
              <a:t> aus 2000.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83568" y="501317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     Sie werden  sehen, dass es einige Unterschiede gibt, </a:t>
            </a:r>
          </a:p>
          <a:p>
            <a:r>
              <a:rPr lang="de-AT" i="1" dirty="0" smtClean="0"/>
              <a:t>aber auch im LP 2023   flexible GEWICHTUNGS &amp;   </a:t>
            </a:r>
          </a:p>
          <a:p>
            <a:r>
              <a:rPr lang="de-AT" i="1" dirty="0" smtClean="0"/>
              <a:t>   REIHUNGSMÖGLICHKEITEN für ihren Unterricht gibt!</a:t>
            </a:r>
            <a:endParaRPr lang="de-AT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979712" y="4581128"/>
            <a:ext cx="1872208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Wolkenförmige Legende 10"/>
          <p:cNvSpPr/>
          <p:nvPr/>
        </p:nvSpPr>
        <p:spPr>
          <a:xfrm>
            <a:off x="6228184" y="188640"/>
            <a:ext cx="2160240" cy="720080"/>
          </a:xfrm>
          <a:prstGeom prst="cloudCallout">
            <a:avLst>
              <a:gd name="adj1" fmla="val -78894"/>
              <a:gd name="adj2" fmla="val 24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</a:p>
          <a:p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47667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7030A0"/>
                </a:solidFill>
              </a:rPr>
              <a:t>Zur Erinnerung  </a:t>
            </a:r>
            <a:r>
              <a:rPr lang="de-AT" b="1" dirty="0" smtClean="0"/>
              <a:t>und um ihnen zu zeigen, </a:t>
            </a:r>
          </a:p>
          <a:p>
            <a:r>
              <a:rPr lang="de-AT" b="1" dirty="0" smtClean="0"/>
              <a:t>dass sie hier durchaus flexibel in der Fülle navigieren können:</a:t>
            </a:r>
            <a:endParaRPr lang="de-AT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1412776"/>
            <a:ext cx="87484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7030A0"/>
                </a:solidFill>
              </a:rPr>
              <a:t>1. </a:t>
            </a:r>
            <a:r>
              <a:rPr lang="de-AT" b="1" dirty="0" smtClean="0"/>
              <a:t>Verbindlich sind die  KOMPETENZBEREICHE </a:t>
            </a:r>
            <a:r>
              <a:rPr lang="de-AT" dirty="0" smtClean="0"/>
              <a:t>( =  die  4 Themen der 3. Klasse  ) &gt;&gt;&gt; aus ihnen ergibt sich das, was SIE in IHRER Klasse daraus für die Leistungsfeststellung postulieren</a:t>
            </a:r>
          </a:p>
          <a:p>
            <a:endParaRPr lang="de-AT" sz="500" dirty="0" smtClean="0"/>
          </a:p>
          <a:p>
            <a:r>
              <a:rPr lang="de-AT" dirty="0" smtClean="0"/>
              <a:t>     (Anm.:  wenn die Normstundentafel schulautonom verändert wird – </a:t>
            </a:r>
          </a:p>
          <a:p>
            <a:r>
              <a:rPr lang="de-AT" dirty="0" smtClean="0"/>
              <a:t>                   sprich 3. Kl. mit nur 1  </a:t>
            </a:r>
            <a:r>
              <a:rPr lang="de-AT" dirty="0" err="1" smtClean="0"/>
              <a:t>WoSt</a:t>
            </a:r>
            <a:r>
              <a:rPr lang="de-AT" dirty="0" smtClean="0"/>
              <a:t> (sic!)</a:t>
            </a:r>
          </a:p>
          <a:p>
            <a:r>
              <a:rPr lang="de-AT" dirty="0" smtClean="0"/>
              <a:t>              dann  </a:t>
            </a:r>
            <a:r>
              <a:rPr lang="de-AT" dirty="0" err="1" smtClean="0"/>
              <a:t>müss</a:t>
            </a:r>
            <a:r>
              <a:rPr lang="de-AT" dirty="0" smtClean="0"/>
              <a:t>(t)en sie schulautonom eine Lehrplanvariation vorlegen,</a:t>
            </a:r>
          </a:p>
          <a:p>
            <a:r>
              <a:rPr lang="de-AT" dirty="0" smtClean="0"/>
              <a:t>                    also: Ziele aus einer ...in eine andere Klasse verschieben</a:t>
            </a:r>
          </a:p>
          <a:p>
            <a:r>
              <a:rPr lang="de-AT" dirty="0" smtClean="0"/>
              <a:t>              oder  ....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3861048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AT" sz="2000" b="1" dirty="0" smtClean="0">
                <a:solidFill>
                  <a:srgbClr val="7030A0"/>
                </a:solidFill>
              </a:rPr>
              <a:t>2.</a:t>
            </a:r>
            <a:r>
              <a:rPr lang="de-AT" dirty="0" smtClean="0">
                <a:solidFill>
                  <a:srgbClr val="7030A0"/>
                </a:solidFill>
              </a:rPr>
              <a:t> </a:t>
            </a:r>
            <a:r>
              <a:rPr lang="de-AT" dirty="0" smtClean="0"/>
              <a:t>...Sie sind kraft ihrer Lehrerkompetenz </a:t>
            </a:r>
            <a:r>
              <a:rPr lang="de-AT" b="1" dirty="0" smtClean="0"/>
              <a:t>berechtigt die ZIELE </a:t>
            </a:r>
            <a:r>
              <a:rPr lang="de-AT" dirty="0" smtClean="0"/>
              <a:t>des LP (2000 &amp; 2023!)</a:t>
            </a:r>
          </a:p>
          <a:p>
            <a:pPr marL="342900" indent="-342900"/>
            <a:r>
              <a:rPr lang="de-AT" dirty="0" smtClean="0"/>
              <a:t>     a)  nicht nur</a:t>
            </a:r>
            <a:r>
              <a:rPr lang="de-AT" b="1" dirty="0" smtClean="0"/>
              <a:t> inhaltlich auszufüllen</a:t>
            </a:r>
            <a:r>
              <a:rPr lang="de-AT" dirty="0" smtClean="0"/>
              <a:t>, (  &gt;&gt;&gt;   </a:t>
            </a:r>
            <a:r>
              <a:rPr lang="de-AT" sz="1600" dirty="0" smtClean="0"/>
              <a:t>jedes Schulbuch bietet ihnen mitunter andere)</a:t>
            </a:r>
            <a:r>
              <a:rPr lang="de-AT" dirty="0" smtClean="0"/>
              <a:t> </a:t>
            </a:r>
          </a:p>
          <a:p>
            <a:pPr marL="342900" indent="-342900"/>
            <a:endParaRPr lang="de-AT" sz="500" dirty="0" smtClean="0"/>
          </a:p>
          <a:p>
            <a:pPr marL="342900" indent="-342900"/>
            <a:r>
              <a:rPr lang="de-AT" dirty="0" smtClean="0"/>
              <a:t>     b) sondern</a:t>
            </a:r>
            <a:r>
              <a:rPr lang="de-AT" b="1" dirty="0" smtClean="0"/>
              <a:t> auch zu gewichten </a:t>
            </a:r>
          </a:p>
          <a:p>
            <a:pPr marL="342900" indent="-342900"/>
            <a:r>
              <a:rPr lang="de-AT" sz="500" b="1" dirty="0" smtClean="0"/>
              <a:t>     </a:t>
            </a:r>
          </a:p>
          <a:p>
            <a:pPr marL="342900" indent="-342900"/>
            <a:r>
              <a:rPr lang="de-AT" b="1" dirty="0" smtClean="0"/>
              <a:t>     </a:t>
            </a:r>
            <a:r>
              <a:rPr lang="de-AT" dirty="0" smtClean="0"/>
              <a:t>c) sie können auch die Themen u Ziele in einer </a:t>
            </a:r>
            <a:r>
              <a:rPr lang="de-AT" b="1" dirty="0" smtClean="0"/>
              <a:t>anderen Reihenfolge bzw gemischt (zusammengezogen) </a:t>
            </a:r>
            <a:r>
              <a:rPr lang="de-AT" dirty="0" smtClean="0"/>
              <a:t>  für ihren Unterricht in ihrer Jahresplanung hineinsetzen!</a:t>
            </a:r>
          </a:p>
          <a:p>
            <a:pPr marL="342900" indent="-342900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332656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Vergl. 1. Einheit!</a:t>
            </a:r>
            <a:endParaRPr lang="de-AT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777875"/>
            <a:ext cx="904875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755576" y="260648"/>
            <a:ext cx="7920880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2496"/>
            <a:ext cx="3600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83568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LP 2000                                         im Vergleich mit                         LP 2023   4. Klasse</a:t>
            </a:r>
          </a:p>
          <a:p>
            <a:r>
              <a:rPr lang="de-AT" sz="1200" b="1" dirty="0" smtClean="0"/>
              <a:t>Aus</a:t>
            </a:r>
            <a:r>
              <a:rPr lang="de-AT" b="1" dirty="0" smtClean="0"/>
              <a:t>  </a:t>
            </a:r>
            <a:r>
              <a:rPr lang="de-AT" sz="1200" dirty="0" smtClean="0">
                <a:hlinkClick r:id="rId5"/>
              </a:rPr>
              <a:t>https://gwb.schule.at/pluginfile.php/64392/mod_resource/content/1/Seite233-247_Gegen%C3%BCberstellung%20%E2%80%93%20Der%20GW-Lehrplan%201985_86%20und%20der%20GW-</a:t>
            </a:r>
            <a:r>
              <a:rPr lang="de-AT" sz="1200" b="1" dirty="0" smtClean="0">
                <a:hlinkClick r:id="rId5"/>
              </a:rPr>
              <a:t>Lehrplan</a:t>
            </a:r>
            <a:r>
              <a:rPr lang="de-AT" sz="1200" dirty="0" smtClean="0">
                <a:hlinkClick r:id="rId5"/>
              </a:rPr>
              <a:t>%20</a:t>
            </a:r>
            <a:r>
              <a:rPr lang="de-AT" sz="1200" b="1" dirty="0" smtClean="0">
                <a:hlinkClick r:id="rId5"/>
              </a:rPr>
              <a:t>200</a:t>
            </a:r>
            <a:r>
              <a:rPr lang="de-AT" sz="1200" dirty="0" smtClean="0">
                <a:hlinkClick r:id="rId5"/>
              </a:rPr>
              <a:t>0%20im%20Vergleich.pdf</a:t>
            </a:r>
            <a:endParaRPr lang="de-AT" sz="1200" dirty="0" smtClean="0"/>
          </a:p>
          <a:p>
            <a:pPr algn="r"/>
            <a:r>
              <a:rPr lang="de-AT" sz="1200" dirty="0" smtClean="0">
                <a:hlinkClick r:id="rId6"/>
              </a:rPr>
              <a:t>https://gwb.schule.at/pluginfile.php/66916/mod_resource/content/1/GW_</a:t>
            </a:r>
            <a:r>
              <a:rPr lang="de-AT" sz="1200" b="1" dirty="0" smtClean="0">
                <a:hlinkClick r:id="rId6"/>
              </a:rPr>
              <a:t>Lehrplan_2023_</a:t>
            </a:r>
            <a:r>
              <a:rPr lang="de-AT" sz="1200" dirty="0" smtClean="0">
                <a:hlinkClick r:id="rId6"/>
              </a:rPr>
              <a:t>Verordnung_layoutiert_V11.pdf</a:t>
            </a:r>
            <a:r>
              <a:rPr lang="de-AT" sz="1200" b="1" dirty="0" smtClean="0"/>
              <a:t> </a:t>
            </a:r>
            <a:endParaRPr lang="de-AT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340768"/>
            <a:ext cx="52494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564904"/>
            <a:ext cx="52569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29350" y="3573016"/>
            <a:ext cx="53351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25152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66170"/>
            <a:ext cx="5273799" cy="12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53285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6864" y="332656"/>
            <a:ext cx="53976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5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954782"/>
            <a:ext cx="3562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815308"/>
            <a:ext cx="3514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251520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3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872" y="3783310"/>
            <a:ext cx="5181600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3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0100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73435"/>
            <a:ext cx="342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268760"/>
            <a:ext cx="3190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628800"/>
            <a:ext cx="3438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640335"/>
            <a:ext cx="3457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737323"/>
            <a:ext cx="3419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95536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539552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R E S Ü M E </a:t>
            </a:r>
            <a:r>
              <a:rPr lang="de-AT" dirty="0" err="1" smtClean="0"/>
              <a:t>E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836712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AT" dirty="0" smtClean="0"/>
              <a:t>Im Vergleich sind im LP23       der 2. und 3. Kompetenzbereich (Thema) </a:t>
            </a:r>
          </a:p>
          <a:p>
            <a:pPr marL="342900" indent="-342900"/>
            <a:r>
              <a:rPr lang="de-AT" i="1" dirty="0" smtClean="0"/>
              <a:t>                                                    (</a:t>
            </a:r>
            <a:r>
              <a:rPr lang="de-AT" b="1" i="1" dirty="0" smtClean="0"/>
              <a:t>Europa-EU  </a:t>
            </a:r>
            <a:r>
              <a:rPr lang="de-AT" b="1" dirty="0" smtClean="0"/>
              <a:t>  bzw   </a:t>
            </a:r>
            <a:r>
              <a:rPr lang="de-AT" b="1" i="1" dirty="0" smtClean="0"/>
              <a:t>Entwicklung in einer globalisierten Welt)</a:t>
            </a:r>
          </a:p>
          <a:p>
            <a:pPr marL="342900" indent="-342900"/>
            <a:r>
              <a:rPr lang="de-AT" b="1" dirty="0" smtClean="0"/>
              <a:t>       die wohl am </a:t>
            </a:r>
            <a:r>
              <a:rPr lang="de-AT" b="1" dirty="0" smtClean="0"/>
              <a:t>b r e i t e s t e n   angelegten,</a:t>
            </a:r>
            <a:r>
              <a:rPr lang="de-AT" dirty="0" smtClean="0"/>
              <a:t>   d.h. für ihre Planung..... ???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18448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2. aufgrund des GSPB-Unterricht hat es sich in der PRAXIS sinnvoll erwiesen, </a:t>
            </a:r>
          </a:p>
          <a:p>
            <a:r>
              <a:rPr lang="de-AT" dirty="0" smtClean="0"/>
              <a:t>     </a:t>
            </a:r>
            <a:r>
              <a:rPr lang="de-AT" b="1" dirty="0" smtClean="0"/>
              <a:t>diese beiden zu tauschen </a:t>
            </a:r>
            <a:r>
              <a:rPr lang="de-AT" dirty="0" smtClean="0"/>
              <a:t>– also erst Global und dann EU-Europa!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2564904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3. Bei </a:t>
            </a:r>
            <a:r>
              <a:rPr lang="de-AT" dirty="0" smtClean="0"/>
              <a:t>   R </a:t>
            </a:r>
            <a:r>
              <a:rPr lang="de-AT" dirty="0" smtClean="0"/>
              <a:t>e d u k t i o n    auf 1 </a:t>
            </a:r>
            <a:r>
              <a:rPr lang="de-AT" dirty="0" err="1" smtClean="0"/>
              <a:t>WoSt</a:t>
            </a:r>
            <a:r>
              <a:rPr lang="de-AT" dirty="0" smtClean="0"/>
              <a:t>. </a:t>
            </a:r>
            <a:r>
              <a:rPr lang="de-AT" dirty="0" smtClean="0"/>
              <a:t>   machte </a:t>
            </a:r>
            <a:r>
              <a:rPr lang="de-AT" dirty="0" smtClean="0"/>
              <a:t>es Sinn </a:t>
            </a:r>
          </a:p>
          <a:p>
            <a:r>
              <a:rPr lang="de-AT" dirty="0" smtClean="0"/>
              <a:t>                            den 4.11  „</a:t>
            </a:r>
            <a:r>
              <a:rPr lang="de-AT" i="1" dirty="0" smtClean="0"/>
              <a:t>Das eigene Ich in einer vernetzten Welt</a:t>
            </a:r>
            <a:r>
              <a:rPr lang="de-AT" dirty="0" smtClean="0"/>
              <a:t>“  </a:t>
            </a:r>
            <a:r>
              <a:rPr lang="de-AT" b="1" dirty="0" smtClean="0"/>
              <a:t>nach BO </a:t>
            </a:r>
            <a:r>
              <a:rPr lang="de-AT" dirty="0" smtClean="0"/>
              <a:t>auszulagern</a:t>
            </a:r>
          </a:p>
          <a:p>
            <a:r>
              <a:rPr lang="de-AT" dirty="0" smtClean="0"/>
              <a:t> </a:t>
            </a:r>
            <a:r>
              <a:rPr lang="de-AT" dirty="0" smtClean="0"/>
              <a:t>                   </a:t>
            </a:r>
            <a:r>
              <a:rPr lang="de-AT" dirty="0" err="1" smtClean="0"/>
              <a:t>detto</a:t>
            </a:r>
            <a:r>
              <a:rPr lang="de-AT" dirty="0" smtClean="0"/>
              <a:t> auch den 1. Kompetenzbereich integriert in den 2.u 3  </a:t>
            </a:r>
            <a:r>
              <a:rPr lang="de-AT" dirty="0" err="1" smtClean="0"/>
              <a:t>KBmit</a:t>
            </a:r>
            <a:r>
              <a:rPr lang="de-AT" dirty="0" smtClean="0"/>
              <a:t> einzubauen</a:t>
            </a:r>
          </a:p>
          <a:p>
            <a:r>
              <a:rPr lang="de-AT" dirty="0" smtClean="0"/>
              <a:t> </a:t>
            </a:r>
            <a:r>
              <a:rPr lang="de-AT" dirty="0" smtClean="0"/>
              <a:t>                               dort aber  straffer d.h. weniger vielfältige/tiefere </a:t>
            </a:r>
            <a:r>
              <a:rPr lang="de-AT" dirty="0" smtClean="0"/>
              <a:t>B</a:t>
            </a:r>
            <a:r>
              <a:rPr lang="de-AT" dirty="0" smtClean="0"/>
              <a:t>eispiele !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3789040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4. Das </a:t>
            </a:r>
            <a:r>
              <a:rPr lang="de-AT" b="1" dirty="0" smtClean="0"/>
              <a:t>Ziel in Thema 2 aus 2000 „...ausgewählte Staaten“ </a:t>
            </a:r>
            <a:r>
              <a:rPr lang="de-AT" dirty="0" smtClean="0"/>
              <a:t>(in der Regel waren das USA u.a. </a:t>
            </a:r>
            <a:r>
              <a:rPr lang="de-AT" dirty="0" err="1" smtClean="0"/>
              <a:t>zB</a:t>
            </a:r>
            <a:r>
              <a:rPr lang="de-AT" dirty="0" smtClean="0"/>
              <a:t> China.... )  kann 2023 etwa bei 4.1. schon eingebunden werden bzw danach fortführend/wiederaufnehmend bei 4.8 u/od. 4. 8  bzw. </a:t>
            </a:r>
            <a:r>
              <a:rPr lang="de-AT" dirty="0" err="1" smtClean="0"/>
              <a:t>zT</a:t>
            </a:r>
            <a:r>
              <a:rPr lang="de-AT" dirty="0" smtClean="0"/>
              <a:t>. 4.9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48691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5. Aus LP 2000 Thema 2 &amp; 4 „Weltwirtschaft“ findet man wieder</a:t>
            </a:r>
          </a:p>
          <a:p>
            <a:r>
              <a:rPr lang="de-AT" dirty="0" smtClean="0"/>
              <a:t>               in LP2023  bei  4.10, 4.9 dem man  4.3 aber auch </a:t>
            </a:r>
            <a:r>
              <a:rPr lang="de-AT" dirty="0" err="1" smtClean="0"/>
              <a:t>zT</a:t>
            </a:r>
            <a:r>
              <a:rPr lang="de-AT" dirty="0" smtClean="0"/>
              <a:t> 4.2  anhängen kann 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90872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Diskussion</a:t>
            </a:r>
          </a:p>
          <a:p>
            <a:endParaRPr lang="de-AT" sz="2000" dirty="0" smtClean="0"/>
          </a:p>
          <a:p>
            <a:r>
              <a:rPr lang="de-AT" sz="2000" dirty="0" smtClean="0"/>
              <a:t>Sehen sie aus ihrer Praxis   Probleme ?</a:t>
            </a:r>
            <a:endParaRPr lang="de-A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39552" y="548680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Neben der </a:t>
            </a:r>
            <a:r>
              <a:rPr lang="de-AT" sz="2000" b="1" dirty="0" smtClean="0"/>
              <a:t>Einzelarbeit </a:t>
            </a:r>
            <a:r>
              <a:rPr lang="de-AT" dirty="0" smtClean="0"/>
              <a:t>  </a:t>
            </a:r>
          </a:p>
          <a:p>
            <a:r>
              <a:rPr lang="de-AT" dirty="0" smtClean="0"/>
              <a:t>                    (wenn es über längere Phasen geht auch – gesteuerte </a:t>
            </a:r>
            <a:r>
              <a:rPr lang="de-AT" b="1" dirty="0" smtClean="0"/>
              <a:t>– Freiarbeit </a:t>
            </a:r>
            <a:r>
              <a:rPr lang="de-AT" dirty="0" smtClean="0"/>
              <a:t>bei der</a:t>
            </a:r>
          </a:p>
          <a:p>
            <a:r>
              <a:rPr lang="de-AT" dirty="0" smtClean="0"/>
              <a:t>                      </a:t>
            </a:r>
            <a:r>
              <a:rPr lang="de-AT" dirty="0" err="1" smtClean="0"/>
              <a:t>SuS</a:t>
            </a:r>
            <a:r>
              <a:rPr lang="de-AT" dirty="0" smtClean="0"/>
              <a:t>  einen Arbeitsplan abarbeiten)  ist die</a:t>
            </a:r>
          </a:p>
          <a:p>
            <a:endParaRPr lang="de-AT" sz="800" dirty="0" smtClean="0"/>
          </a:p>
          <a:p>
            <a:r>
              <a:rPr lang="de-AT" sz="2000" b="1" dirty="0" smtClean="0"/>
              <a:t>PARTNERARBEIT  </a:t>
            </a:r>
            <a:r>
              <a:rPr lang="de-AT" dirty="0" smtClean="0"/>
              <a:t>eine der am häufigsten u. einfach zu organisierenden Sozialformen 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71600" y="22048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Vorteil: 1. sie nutzen den üblichen „Schülerreflex“ zum Nachbarn zu schauen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1043608" y="2708920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2. Sie können unterschiedlich „starke“ </a:t>
            </a:r>
            <a:r>
              <a:rPr lang="de-AT" dirty="0" err="1" smtClean="0"/>
              <a:t>SuS</a:t>
            </a:r>
            <a:r>
              <a:rPr lang="de-AT" dirty="0" smtClean="0"/>
              <a:t>  kombinieren - &gt; Hilfen untereinander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1115616" y="321297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3. Sie können u.U.  unterschiedliche Materialien v e r g l e i c h e n  lassen....</a:t>
            </a:r>
          </a:p>
          <a:p>
            <a:r>
              <a:rPr lang="de-AT" dirty="0" smtClean="0"/>
              <a:t>                             od.  „Pro-Contra“ Argumente formulieren lassen.....                                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1043608" y="3933056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4. aber die Partnerarbeit auch als erste Vorstufe  </a:t>
            </a:r>
            <a:r>
              <a:rPr lang="de-AT" sz="1600" dirty="0" smtClean="0"/>
              <a:t>(übungsmäßig/organisatorisch)</a:t>
            </a:r>
          </a:p>
          <a:p>
            <a:r>
              <a:rPr lang="de-AT" dirty="0" smtClean="0"/>
              <a:t>                    für eine GRUPPENARBEIT  danach – etwa weiterer Austausch dort nutzen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GRUPPENARBEIT  </a:t>
            </a:r>
          </a:p>
          <a:p>
            <a:r>
              <a:rPr lang="de-AT" sz="2000" b="1" dirty="0" smtClean="0"/>
              <a:t>und ihre Variationen:</a:t>
            </a:r>
            <a:endParaRPr lang="de-AT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8867" y="2504306"/>
            <a:ext cx="4581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341" y="1016521"/>
            <a:ext cx="4791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/>
        </p:nvCxnSpPr>
        <p:spPr>
          <a:xfrm flipH="1" flipV="1">
            <a:off x="1115616" y="1196752"/>
            <a:ext cx="72008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1835696" y="1268760"/>
            <a:ext cx="864096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5400000">
            <a:off x="181230" y="3022503"/>
            <a:ext cx="344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Zunehmende Komplexität</a:t>
            </a:r>
            <a:endParaRPr lang="de-AT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4486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404664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W I E   ?</a:t>
            </a:r>
            <a:endParaRPr lang="de-AT" dirty="0" smtClean="0"/>
          </a:p>
          <a:p>
            <a:endParaRPr lang="de-AT" b="1" dirty="0" smtClean="0"/>
          </a:p>
          <a:p>
            <a:pPr marL="342900" indent="-342900">
              <a:buAutoNum type="arabicPeriod"/>
            </a:pPr>
            <a:r>
              <a:rPr lang="de-AT" dirty="0" smtClean="0"/>
              <a:t>Die einfachste  Variante ist, jeweils die vordere Bankreihe  umdrehen lassen </a:t>
            </a:r>
          </a:p>
          <a:p>
            <a:pPr marL="342900" indent="-342900"/>
            <a:r>
              <a:rPr lang="de-AT" dirty="0" smtClean="0"/>
              <a:t>       wobei  </a:t>
            </a:r>
            <a:r>
              <a:rPr lang="de-AT" sz="1900" b="1" dirty="0" smtClean="0"/>
              <a:t>VIERERGRUPPEN  sinnvoll </a:t>
            </a:r>
            <a:r>
              <a:rPr lang="de-AT" dirty="0" smtClean="0"/>
              <a:t>sind -  maximal aber   6  </a:t>
            </a:r>
            <a:r>
              <a:rPr lang="de-AT" dirty="0" err="1" smtClean="0"/>
              <a:t>SuS</a:t>
            </a:r>
            <a:r>
              <a:rPr lang="de-AT" dirty="0" smtClean="0"/>
              <a:t> –</a:t>
            </a:r>
          </a:p>
          <a:p>
            <a:pPr marL="342900" indent="-342900"/>
            <a:r>
              <a:rPr lang="de-AT" dirty="0" smtClean="0"/>
              <a:t>                                                   wobei sie bei schwächeren </a:t>
            </a:r>
            <a:r>
              <a:rPr lang="de-AT" dirty="0" err="1" smtClean="0"/>
              <a:t>SuS</a:t>
            </a:r>
            <a:r>
              <a:rPr lang="de-AT" dirty="0" smtClean="0"/>
              <a:t> ruhig je einen mehr setzen</a:t>
            </a:r>
          </a:p>
          <a:p>
            <a:pPr marL="342900" indent="-342900"/>
            <a:endParaRPr lang="de-AT" sz="800" dirty="0" smtClean="0"/>
          </a:p>
          <a:p>
            <a:pPr marL="342900" indent="-342900"/>
            <a:r>
              <a:rPr lang="de-AT" dirty="0" smtClean="0"/>
              <a:t>       Geübtere Klassen  kann man auch freie Gruppen wählen lassen</a:t>
            </a:r>
          </a:p>
          <a:p>
            <a:pPr marL="342900" indent="-342900"/>
            <a:r>
              <a:rPr lang="de-AT" dirty="0" smtClean="0"/>
              <a:t>                                                                                                </a:t>
            </a:r>
            <a:r>
              <a:rPr lang="de-AT" i="1" dirty="0" smtClean="0"/>
              <a:t>&gt;&gt;  Achtung auf : </a:t>
            </a:r>
            <a:r>
              <a:rPr lang="de-AT" i="1" dirty="0" err="1" smtClean="0"/>
              <a:t>Aussenseiter</a:t>
            </a:r>
            <a:r>
              <a:rPr lang="de-AT" i="1" dirty="0" smtClean="0"/>
              <a:t>!</a:t>
            </a:r>
          </a:p>
          <a:p>
            <a:pPr marL="342900" indent="-342900"/>
            <a:r>
              <a:rPr lang="de-AT" dirty="0" smtClean="0"/>
              <a:t>       bzw. diesen das v o r h e r   ankündigen und so Zeit sparen, wenn sie am Stundenbeginn schon in Gruppen sitzen.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335699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de-AT" b="1" dirty="0" smtClean="0"/>
              <a:t>W i c h t i g  ist, </a:t>
            </a:r>
            <a:r>
              <a:rPr lang="de-AT" dirty="0" smtClean="0"/>
              <a:t>sich Gedanken zu machen über </a:t>
            </a:r>
            <a:r>
              <a:rPr lang="de-AT" b="1" dirty="0" smtClean="0"/>
              <a:t>eine E R T R A G S </a:t>
            </a:r>
            <a:r>
              <a:rPr lang="de-AT" b="1" dirty="0" err="1" smtClean="0"/>
              <a:t>S</a:t>
            </a:r>
            <a:r>
              <a:rPr lang="de-AT" b="1" dirty="0" smtClean="0"/>
              <a:t> I C H E R U N G</a:t>
            </a:r>
            <a:endParaRPr lang="de-AT" dirty="0" smtClean="0"/>
          </a:p>
          <a:p>
            <a:pPr marL="342900" indent="-342900"/>
            <a:r>
              <a:rPr lang="de-AT" dirty="0" smtClean="0"/>
              <a:t>                           Arbeitsblätter? Plakate ? Später PPTs?  Szenische Darstellung ? .....  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4293096"/>
            <a:ext cx="81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das ist insbesondere zu beachten, wenn es   a r b e i t s t e i l i g e     GA sind.</a:t>
            </a:r>
          </a:p>
          <a:p>
            <a:endParaRPr lang="de-AT" dirty="0" smtClean="0"/>
          </a:p>
          <a:p>
            <a:r>
              <a:rPr lang="de-AT" dirty="0" smtClean="0"/>
              <a:t>Hilfe kann aber sein, wenn man die Teile aus dem gemeinsamen Schulbuchseiten nimmt  &gt; </a:t>
            </a:r>
            <a:r>
              <a:rPr lang="de-AT" dirty="0" err="1" smtClean="0"/>
              <a:t>zB</a:t>
            </a:r>
            <a:r>
              <a:rPr lang="de-AT" dirty="0" smtClean="0"/>
              <a:t> ist solches etwa bei </a:t>
            </a:r>
            <a:r>
              <a:rPr lang="de-AT" i="1" dirty="0" smtClean="0">
                <a:hlinkClick r:id="rId4"/>
              </a:rPr>
              <a:t>ABENTEUER 3  am Anfang schon so</a:t>
            </a:r>
            <a:r>
              <a:rPr lang="de-AT" dirty="0" smtClean="0"/>
              <a:t> strukturiert!</a:t>
            </a:r>
          </a:p>
          <a:p>
            <a:r>
              <a:rPr lang="de-AT" dirty="0" smtClean="0"/>
              <a:t>(bzw:  TIPP:  sammeln sie am Schulende </a:t>
            </a:r>
            <a:r>
              <a:rPr lang="de-AT" dirty="0" err="1" smtClean="0"/>
              <a:t>ev</a:t>
            </a:r>
            <a:r>
              <a:rPr lang="de-AT" dirty="0" smtClean="0"/>
              <a:t> alte SB ein bevor sie SBs wechseln!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3326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SONDERFORMEN   :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83671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    </a:t>
            </a:r>
            <a:r>
              <a:rPr lang="de-AT" dirty="0" smtClean="0"/>
              <a:t>  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7776864" cy="45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1619672" y="53012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Kleinteilige  Fragen/Aufgaben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558011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Größere/komplexere &amp; übergreifende Fragestellung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2483768" y="332656"/>
            <a:ext cx="666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GRUPPENPUZZLE</a:t>
            </a:r>
            <a:r>
              <a:rPr lang="de-AT" b="1" dirty="0" smtClean="0"/>
              <a:t>  </a:t>
            </a:r>
            <a:r>
              <a:rPr lang="de-AT" sz="1600" dirty="0" smtClean="0"/>
              <a:t>(auch Partnerpuzzle...) vgl. auf </a:t>
            </a:r>
            <a:r>
              <a:rPr lang="de-AT" sz="1600" dirty="0" err="1" smtClean="0"/>
              <a:t>Moodlemat</a:t>
            </a:r>
            <a:r>
              <a:rPr lang="de-AT" sz="1600" dirty="0" smtClean="0"/>
              <a:t>. </a:t>
            </a:r>
            <a:r>
              <a:rPr lang="de-AT" sz="1600" dirty="0" err="1" smtClean="0"/>
              <a:t>Retzmann</a:t>
            </a:r>
            <a:r>
              <a:rPr lang="de-AT" sz="1600" dirty="0" smtClean="0"/>
              <a:t>                            </a:t>
            </a:r>
          </a:p>
          <a:p>
            <a:r>
              <a:rPr lang="de-AT" sz="1600" dirty="0" smtClean="0"/>
              <a:t>                                                                                            bzw </a:t>
            </a:r>
            <a:r>
              <a:rPr lang="de-AT" sz="1600" dirty="0" smtClean="0">
                <a:hlinkClick r:id="rId5"/>
              </a:rPr>
              <a:t>1.Kl. „Bauer“  </a:t>
            </a:r>
            <a:r>
              <a:rPr lang="de-AT" sz="1600" dirty="0" smtClean="0"/>
              <a:t>&gt;&gt; </a:t>
            </a:r>
            <a:r>
              <a:rPr lang="de-AT" sz="1600" b="1" dirty="0" smtClean="0"/>
              <a:t>   </a:t>
            </a:r>
            <a:r>
              <a:rPr lang="de-AT" sz="1600" dirty="0" smtClean="0"/>
              <a:t>    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STATIONENBETRIEB    </a:t>
            </a:r>
            <a:r>
              <a:rPr lang="de-AT" sz="2000" dirty="0" smtClean="0"/>
              <a:t>od. „LERNZIRKEL“    </a:t>
            </a:r>
            <a:r>
              <a:rPr lang="de-AT" sz="1600" dirty="0" smtClean="0"/>
              <a:t>= </a:t>
            </a:r>
            <a:r>
              <a:rPr lang="de-AT" sz="1600" i="1" dirty="0" smtClean="0"/>
              <a:t>geistige Variante zum </a:t>
            </a:r>
            <a:r>
              <a:rPr lang="de-AT" sz="1600" i="1" dirty="0" err="1" smtClean="0"/>
              <a:t>Circeltraining</a:t>
            </a:r>
            <a:r>
              <a:rPr lang="de-AT" sz="1600" i="1" dirty="0" smtClean="0"/>
              <a:t> !!</a:t>
            </a:r>
            <a:endParaRPr lang="de-AT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5327673" cy="56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436096" y="692696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SuS</a:t>
            </a:r>
            <a:r>
              <a:rPr lang="de-AT" dirty="0" smtClean="0"/>
              <a:t>  machen sich die Aufgaben zu eigen</a:t>
            </a:r>
          </a:p>
          <a:p>
            <a:r>
              <a:rPr lang="de-AT" dirty="0" err="1" smtClean="0"/>
              <a:t>SuS</a:t>
            </a:r>
            <a:r>
              <a:rPr lang="de-AT" dirty="0" smtClean="0"/>
              <a:t> empfinden Autonomie bei Bearbeitung</a:t>
            </a:r>
          </a:p>
          <a:p>
            <a:endParaRPr lang="de-AT" dirty="0" smtClean="0"/>
          </a:p>
          <a:p>
            <a:r>
              <a:rPr lang="de-AT" dirty="0" smtClean="0"/>
              <a:t>Bei   vielfältige Material-</a:t>
            </a:r>
          </a:p>
          <a:p>
            <a:r>
              <a:rPr lang="de-AT" dirty="0" smtClean="0"/>
              <a:t>und Methodenzugängen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5796136" y="2924944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S I E  müssen klären</a:t>
            </a:r>
          </a:p>
          <a:p>
            <a:r>
              <a:rPr lang="de-AT" i="1" dirty="0" smtClean="0"/>
              <a:t>ob eine Reihenfolge zwingend wäre</a:t>
            </a:r>
          </a:p>
          <a:p>
            <a:r>
              <a:rPr lang="de-AT" i="1" dirty="0" smtClean="0"/>
              <a:t>Oder</a:t>
            </a:r>
          </a:p>
          <a:p>
            <a:r>
              <a:rPr lang="de-AT" i="1" dirty="0" smtClean="0"/>
              <a:t>Ob freier Zugang</a:t>
            </a:r>
          </a:p>
          <a:p>
            <a:endParaRPr lang="de-AT" dirty="0" smtClean="0"/>
          </a:p>
          <a:p>
            <a:r>
              <a:rPr lang="de-AT" i="1" dirty="0" smtClean="0"/>
              <a:t>&gt;&gt;&gt;  das ist egal, wenn sie die Stationen v i r t u e </a:t>
            </a:r>
            <a:r>
              <a:rPr lang="de-AT" i="1" dirty="0" err="1" smtClean="0"/>
              <a:t>ll</a:t>
            </a:r>
            <a:r>
              <a:rPr lang="de-AT" i="1" dirty="0" smtClean="0"/>
              <a:t> gestaltet haben auf Plattform (notfalls auch nur PDF mit </a:t>
            </a:r>
            <a:r>
              <a:rPr lang="de-AT" i="1" dirty="0" err="1" smtClean="0"/>
              <a:t>Verlinkungen</a:t>
            </a:r>
            <a:r>
              <a:rPr lang="de-AT" i="1" dirty="0" smtClean="0"/>
              <a:t> zu den Aufgaben</a:t>
            </a:r>
            <a:endParaRPr lang="de-AT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5286375" cy="4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572000" y="530120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https://www2.klett.de/sixcms/list.php?page=lehrwerk_extra&amp;titelfamilie=&amp;extra=TERRA%20GWG%20Geographie%20Wirtschaft-Online&amp;modul=inhaltsammlung&amp;inhalt=klett71prod_1.c.124282.de&amp;kapitel=138098</a:t>
            </a:r>
            <a:endParaRPr lang="de-AT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47667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TIPPS für die STATIONEN</a:t>
            </a:r>
          </a:p>
          <a:p>
            <a:endParaRPr lang="de-AT" dirty="0" smtClean="0"/>
          </a:p>
          <a:p>
            <a:r>
              <a:rPr lang="de-AT" dirty="0" smtClean="0"/>
              <a:t>Verwenden sie verschiedene (gebrauchte) SCHULBÜCHER  /  </a:t>
            </a:r>
            <a:r>
              <a:rPr lang="de-AT" dirty="0" err="1" smtClean="0"/>
              <a:t>ev</a:t>
            </a:r>
            <a:r>
              <a:rPr lang="de-AT" dirty="0" smtClean="0"/>
              <a:t> Atlanten   (bzw versch. Atlaskarten -  </a:t>
            </a:r>
            <a:r>
              <a:rPr lang="de-AT" dirty="0" err="1" smtClean="0"/>
              <a:t>JugendSACHBUCHSeiten</a:t>
            </a:r>
            <a:r>
              <a:rPr lang="de-AT" dirty="0" smtClean="0"/>
              <a:t> ....</a:t>
            </a:r>
          </a:p>
          <a:p>
            <a:endParaRPr lang="de-AT" dirty="0" smtClean="0"/>
          </a:p>
          <a:p>
            <a:r>
              <a:rPr lang="de-AT" dirty="0" smtClean="0"/>
              <a:t>Verschiedene  </a:t>
            </a:r>
            <a:r>
              <a:rPr lang="de-AT" b="1" dirty="0" smtClean="0"/>
              <a:t>TEXTE   -     BILDER   -   KARTEN  -   </a:t>
            </a:r>
            <a:r>
              <a:rPr lang="de-AT" dirty="0" smtClean="0"/>
              <a:t>Puzzles ...</a:t>
            </a:r>
          </a:p>
          <a:p>
            <a:r>
              <a:rPr lang="de-AT" dirty="0" smtClean="0"/>
              <a:t>+  </a:t>
            </a:r>
            <a:r>
              <a:rPr lang="de-AT" dirty="0" err="1" smtClean="0"/>
              <a:t>virt.Material</a:t>
            </a:r>
            <a:r>
              <a:rPr lang="de-AT" dirty="0" smtClean="0"/>
              <a:t> :  über Laptop  oder   Handy  (QR Code auf Blatt)   - VIDEOS, </a:t>
            </a:r>
            <a:r>
              <a:rPr lang="de-AT" dirty="0" err="1" smtClean="0"/>
              <a:t>GEarth</a:t>
            </a:r>
            <a:r>
              <a:rPr lang="de-AT" dirty="0" smtClean="0"/>
              <a:t>....</a:t>
            </a:r>
          </a:p>
          <a:p>
            <a:pPr>
              <a:buFontTx/>
              <a:buChar char="-"/>
            </a:pPr>
            <a:endParaRPr lang="de-AT" dirty="0" smtClean="0"/>
          </a:p>
          <a:p>
            <a:pPr>
              <a:buFontTx/>
              <a:buChar char="-"/>
            </a:pPr>
            <a:r>
              <a:rPr lang="de-AT" dirty="0" smtClean="0"/>
              <a:t>Laufzettel um Stationen abzuhaken</a:t>
            </a:r>
          </a:p>
          <a:p>
            <a:pPr>
              <a:buFontTx/>
              <a:buChar char="-"/>
            </a:pPr>
            <a:r>
              <a:rPr lang="de-AT" dirty="0" smtClean="0"/>
              <a:t>Bzw    eine andere Ertragssicherung ?????</a:t>
            </a:r>
          </a:p>
          <a:p>
            <a:pPr>
              <a:buFontTx/>
              <a:buChar char="-"/>
            </a:pPr>
            <a:endParaRPr lang="de-AT" dirty="0" smtClean="0"/>
          </a:p>
          <a:p>
            <a:pPr>
              <a:buFontTx/>
              <a:buChar char="-"/>
            </a:pPr>
            <a:r>
              <a:rPr lang="de-AT" dirty="0" smtClean="0"/>
              <a:t> die  STATION braucht länger ? – machen sie 2  solcher  nebeneinander davon !</a:t>
            </a:r>
          </a:p>
          <a:p>
            <a:pPr>
              <a:buFontTx/>
              <a:buChar char="-"/>
            </a:pPr>
            <a:endParaRPr lang="de-AT" dirty="0" smtClean="0"/>
          </a:p>
          <a:p>
            <a:pPr>
              <a:buFontTx/>
              <a:buChar char="-"/>
            </a:pP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35730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54868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DIDAKTISCHE  SPIELE     </a:t>
            </a:r>
            <a:r>
              <a:rPr lang="de-AT" sz="1600" dirty="0" smtClean="0"/>
              <a:t> &gt;&gt;&gt; siehe Link auf </a:t>
            </a:r>
            <a:r>
              <a:rPr lang="de-AT" sz="1600" dirty="0" err="1" smtClean="0"/>
              <a:t>Moodle</a:t>
            </a:r>
            <a:r>
              <a:rPr lang="de-AT" sz="1600" dirty="0" smtClean="0"/>
              <a:t>   bzw </a:t>
            </a:r>
            <a:r>
              <a:rPr lang="de-AT" sz="1600" i="1" dirty="0" smtClean="0">
                <a:hlinkClick r:id="rId4"/>
              </a:rPr>
              <a:t>Grundsatzartikel 2001 </a:t>
            </a:r>
            <a:r>
              <a:rPr lang="de-AT" sz="1600" dirty="0" smtClean="0"/>
              <a:t>&gt;&gt;</a:t>
            </a:r>
            <a:endParaRPr lang="de-AT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10527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 o r m e n   </a:t>
            </a:r>
            <a:r>
              <a:rPr lang="de-AT" dirty="0" smtClean="0"/>
              <a:t>von Didaktischen Spielen:  </a:t>
            </a:r>
            <a:r>
              <a:rPr lang="de-AT" dirty="0" smtClean="0"/>
              <a:t> -    physisch in d. Klasse  oder auch virtuell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39552" y="1844824"/>
            <a:ext cx="8352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Lernspiel  &gt;&gt;  </a:t>
            </a:r>
            <a:r>
              <a:rPr lang="de-AT" dirty="0" err="1" smtClean="0"/>
              <a:t>zB</a:t>
            </a:r>
            <a:r>
              <a:rPr lang="de-AT" dirty="0" smtClean="0"/>
              <a:t>. Puzzles, Kartenspiele, Domino....</a:t>
            </a:r>
            <a:r>
              <a:rPr lang="de-AT" i="1" dirty="0" smtClean="0"/>
              <a:t>   &gt; siehe Beispiel bei Topographie&gt;&gt;</a:t>
            </a:r>
          </a:p>
          <a:p>
            <a:endParaRPr lang="de-AT" sz="1000" i="1" dirty="0" smtClean="0"/>
          </a:p>
          <a:p>
            <a:r>
              <a:rPr lang="de-AT" dirty="0" smtClean="0"/>
              <a:t>Rollenspiel  &gt; </a:t>
            </a:r>
            <a:r>
              <a:rPr lang="de-AT" i="1" dirty="0" smtClean="0"/>
              <a:t>in GW andere Aspekte als etwa in Sprache od. D...  &gt; wie sieht es mit</a:t>
            </a:r>
          </a:p>
          <a:p>
            <a:r>
              <a:rPr lang="de-AT" i="1" dirty="0" smtClean="0"/>
              <a:t> </a:t>
            </a:r>
            <a:r>
              <a:rPr lang="de-AT" i="1" dirty="0" smtClean="0"/>
              <a:t>                       Unterlagen für die Rollen aus? </a:t>
            </a:r>
            <a:r>
              <a:rPr lang="de-AT" i="1" dirty="0" err="1" smtClean="0"/>
              <a:t>zB</a:t>
            </a:r>
            <a:r>
              <a:rPr lang="de-AT" i="1" dirty="0" smtClean="0"/>
              <a:t>. Karten, Zahlen.... Vorinformationen</a:t>
            </a:r>
          </a:p>
          <a:p>
            <a:endParaRPr lang="de-AT" sz="500" i="1" dirty="0" smtClean="0"/>
          </a:p>
          <a:p>
            <a:r>
              <a:rPr lang="de-AT" dirty="0" smtClean="0"/>
              <a:t>Simulation</a:t>
            </a:r>
          </a:p>
          <a:p>
            <a:endParaRPr lang="de-AT" sz="1000" dirty="0" smtClean="0"/>
          </a:p>
          <a:p>
            <a:r>
              <a:rPr lang="de-AT" dirty="0" smtClean="0"/>
              <a:t>Entscheidungsspiel   </a:t>
            </a:r>
            <a:r>
              <a:rPr lang="de-AT" i="1" dirty="0" smtClean="0"/>
              <a:t> (besserer Ausdruck als Planspiel)</a:t>
            </a:r>
            <a:endParaRPr lang="de-AT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3861048"/>
            <a:ext cx="87484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 I N E  sehr einfach zu gestaltende Form ist </a:t>
            </a:r>
            <a:r>
              <a:rPr lang="de-AT" b="1" dirty="0" smtClean="0"/>
              <a:t>auf SPIELUNTERLAGE </a:t>
            </a:r>
            <a:r>
              <a:rPr lang="de-AT" sz="1600" b="1" dirty="0" smtClean="0"/>
              <a:t>(vgl. „Mensch-ärgere-dich)</a:t>
            </a:r>
          </a:p>
          <a:p>
            <a:r>
              <a:rPr lang="de-AT" sz="1600" dirty="0" smtClean="0"/>
              <a:t> </a:t>
            </a:r>
            <a:r>
              <a:rPr lang="de-AT" sz="1600" dirty="0" smtClean="0"/>
              <a:t>                                                                                  mit </a:t>
            </a:r>
            <a:r>
              <a:rPr lang="de-AT" sz="1600" b="1" dirty="0" smtClean="0"/>
              <a:t>ZUFALLSKARTEN</a:t>
            </a:r>
            <a:r>
              <a:rPr lang="de-AT" sz="1600" dirty="0" smtClean="0"/>
              <a:t>  </a:t>
            </a:r>
          </a:p>
          <a:p>
            <a:r>
              <a:rPr lang="de-AT" sz="1600" dirty="0" smtClean="0"/>
              <a:t> </a:t>
            </a:r>
            <a:r>
              <a:rPr lang="de-AT" sz="1600" dirty="0" smtClean="0"/>
              <a:t>                                                                                  </a:t>
            </a:r>
            <a:r>
              <a:rPr lang="de-AT" sz="1600" dirty="0" err="1" smtClean="0"/>
              <a:t>ev</a:t>
            </a:r>
            <a:r>
              <a:rPr lang="de-AT" sz="1600" dirty="0" smtClean="0"/>
              <a:t> + </a:t>
            </a:r>
            <a:r>
              <a:rPr lang="de-AT" sz="1600" b="1" dirty="0" smtClean="0"/>
              <a:t>FRAGENKARTEN</a:t>
            </a:r>
          </a:p>
          <a:p>
            <a:endParaRPr lang="de-AT" sz="1600" dirty="0" smtClean="0"/>
          </a:p>
          <a:p>
            <a:r>
              <a:rPr lang="de-AT" sz="1600" dirty="0" smtClean="0"/>
              <a:t>                                                siehe diverse </a:t>
            </a:r>
            <a:r>
              <a:rPr lang="de-AT" sz="1600" dirty="0" err="1" smtClean="0"/>
              <a:t>unterschiedl</a:t>
            </a:r>
            <a:r>
              <a:rPr lang="de-AT" sz="1600" dirty="0" smtClean="0"/>
              <a:t>. Schwere Beispiele auf dem LV-</a:t>
            </a:r>
            <a:r>
              <a:rPr lang="de-AT" sz="1600" dirty="0" err="1" smtClean="0"/>
              <a:t>Moodle</a:t>
            </a:r>
            <a:r>
              <a:rPr lang="de-AT" sz="1600" dirty="0" smtClean="0"/>
              <a:t> &gt;&gt;</a:t>
            </a:r>
            <a:endParaRPr lang="de-A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Office PowerPoint</Application>
  <PresentationFormat>Bildschirmpräsentation (4:3)</PresentationFormat>
  <Paragraphs>194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 Sitte</dc:creator>
  <cp:lastModifiedBy>Kerstin Sitte</cp:lastModifiedBy>
  <cp:revision>41</cp:revision>
  <dcterms:created xsi:type="dcterms:W3CDTF">2023-05-20T21:59:59Z</dcterms:created>
  <dcterms:modified xsi:type="dcterms:W3CDTF">2023-05-23T15:14:07Z</dcterms:modified>
</cp:coreProperties>
</file>