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59" r:id="rId5"/>
    <p:sldId id="273" r:id="rId6"/>
    <p:sldId id="260" r:id="rId7"/>
    <p:sldId id="261" r:id="rId8"/>
    <p:sldId id="274" r:id="rId9"/>
    <p:sldId id="272" r:id="rId10"/>
    <p:sldId id="276" r:id="rId11"/>
    <p:sldId id="277" r:id="rId12"/>
    <p:sldId id="278" r:id="rId13"/>
    <p:sldId id="279" r:id="rId14"/>
    <p:sldId id="263" r:id="rId15"/>
    <p:sldId id="268" r:id="rId16"/>
    <p:sldId id="269" r:id="rId17"/>
    <p:sldId id="270" r:id="rId18"/>
    <p:sldId id="275" r:id="rId19"/>
    <p:sldId id="266" r:id="rId20"/>
    <p:sldId id="262" r:id="rId21"/>
    <p:sldId id="265" r:id="rId22"/>
    <p:sldId id="264"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403C018-A1D6-4012-B751-EE53BCD10557}" type="datetimeFigureOut">
              <a:rPr lang="de-AT" smtClean="0"/>
              <a:pPr/>
              <a:t>26.03.2023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3C018-A1D6-4012-B751-EE53BCD10557}" type="datetimeFigureOut">
              <a:rPr lang="de-AT" smtClean="0"/>
              <a:pPr/>
              <a:t>26.03.2023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03E78-CBBB-4212-A620-6983A09D3580}"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fachportal.ph-noe.ac.at/gwk" TargetMode="External"/><Relationship Id="rId2" Type="http://schemas.openxmlformats.org/officeDocument/2006/relationships/hyperlink" Target="https://www.youtube.com/watch?v=33OKWqGre7I" TargetMode="Externa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hyperlink" Target="https://asset.klett.de/assets/a0053400/AFS_KombiAtlas.pdf" TargetMode="External"/><Relationship Id="rId10" Type="http://schemas.openxmlformats.org/officeDocument/2006/relationships/image" Target="../media/image5.png"/><Relationship Id="rId4" Type="http://schemas.openxmlformats.org/officeDocument/2006/relationships/hyperlink" Target="https://fachportal.ph-noe.ac.at/gwk/"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fachportal.ph-noe.ac.at/gwk" TargetMode="External"/><Relationship Id="rId7" Type="http://schemas.openxmlformats.org/officeDocument/2006/relationships/image" Target="../media/image18.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fachportal.ph-noe.ac.at/fileadmin/gwk/Forschung/Moeglichkeiten_Aufbau_Raumvorstellungen_Ch_Sitte_GWU_64_1996.pdf" TargetMode="External"/><Relationship Id="rId5" Type="http://schemas.openxmlformats.org/officeDocument/2006/relationships/image" Target="../media/image20.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web.archive.org/web/20181029141113/http:/www.geothek.at/index.php?id=1127"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gwb.schule.at/pluginfile.php/64408/mod_resource/content/1/Seite482-490_Topographie.pdf"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fachportal.ph-noe.ac.at/fileadmin/gwk/BestPractice/PuzzleVarianten_Ch_Sitte_PHnoe.pdf" TargetMode="External"/><Relationship Id="rId13" Type="http://schemas.openxmlformats.org/officeDocument/2006/relationships/hyperlink" Target="https://www.kompass.de/wanderkarte/" TargetMode="External"/><Relationship Id="rId3" Type="http://schemas.openxmlformats.org/officeDocument/2006/relationships/hyperlink" Target="https://fachportal.ph-noe.ac.at/gwk" TargetMode="External"/><Relationship Id="rId7" Type="http://schemas.openxmlformats.org/officeDocument/2006/relationships/hyperlink" Target="http://www.sushu.de/buckymap/fuller-sat_13.htm" TargetMode="External"/><Relationship Id="rId12" Type="http://schemas.openxmlformats.org/officeDocument/2006/relationships/hyperlink" Target="https://www.bergfex.at/" TargetMode="External"/><Relationship Id="rId17" Type="http://schemas.openxmlformats.org/officeDocument/2006/relationships/hyperlink" Target="https://gwb.schule.at/pluginfile.php/24909/mod_resource/content/1/ZEICHENSCHLUESSEL_FUER_DIE_OESTERREICHISCHE_KARTE_1_50_000_0.pdf" TargetMode="External"/><Relationship Id="rId2" Type="http://schemas.openxmlformats.org/officeDocument/2006/relationships/hyperlink" Target="https://fachportal.ph-noe.ac.at/gwk/" TargetMode="External"/><Relationship Id="rId16" Type="http://schemas.openxmlformats.org/officeDocument/2006/relationships/hyperlink" Target="https://maps.bev.gv.at/" TargetMode="External"/><Relationship Id="rId1" Type="http://schemas.openxmlformats.org/officeDocument/2006/relationships/slideLayout" Target="../slideLayouts/slideLayout7.xml"/><Relationship Id="rId6" Type="http://schemas.openxmlformats.org/officeDocument/2006/relationships/hyperlink" Target="https://moodle.ph-noe.ac.at/ph-noe/pluginfile.php/141865/mod_folder/content/0/1_Kap_2EntwChS_28082016.pdf?forcedownload=1" TargetMode="External"/><Relationship Id="rId11" Type="http://schemas.openxmlformats.org/officeDocument/2006/relationships/hyperlink" Target="https://www.opencyclemap.org/?zoom=12&amp;lat=47.53019&amp;lon=13.62453&amp;layers=B0000" TargetMode="External"/><Relationship Id="rId5" Type="http://schemas.openxmlformats.org/officeDocument/2006/relationships/hyperlink" Target="https://fachportal.ph-noe.ac.at/gwk/best-practice/unterrichtsideen" TargetMode="External"/><Relationship Id="rId15" Type="http://schemas.openxmlformats.org/officeDocument/2006/relationships/hyperlink" Target="https://www.bev.gv.at/Presse/Aktuelles/Austrian-Map-Online--Relaunch-der-&#214;sterreich-Karte-bringt-viele-neue-M&#246;glichkeiten-(20.12.2022).html" TargetMode="External"/><Relationship Id="rId10" Type="http://schemas.openxmlformats.org/officeDocument/2006/relationships/hyperlink" Target="https://gwb.schule.at/pluginfile.php/37903/mod_resource/content/1/Physische_KARTE_im_Kopf.pdf" TargetMode="External"/><Relationship Id="rId4" Type="http://schemas.openxmlformats.org/officeDocument/2006/relationships/image" Target="../media/image3.png"/><Relationship Id="rId9" Type="http://schemas.openxmlformats.org/officeDocument/2006/relationships/hyperlink" Target="https://web.archive.org/web/20181029135949/http:/fachportal.ph-noe.ac.at/fileadmin/gwk/BestPractice/Einfache_Kartenanwendungen_PG11_2005.pdf" TargetMode="External"/><Relationship Id="rId14" Type="http://schemas.openxmlformats.org/officeDocument/2006/relationships/hyperlink" Target="https://www.bev.gv.a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iXOjiVOM9I" TargetMode="External"/><Relationship Id="rId3" Type="http://schemas.openxmlformats.org/officeDocument/2006/relationships/hyperlink" Target="https://fachportal.ph-noe.ac.at/gwk" TargetMode="External"/><Relationship Id="rId7" Type="http://schemas.openxmlformats.org/officeDocument/2006/relationships/hyperlink" Target="https://www.youtube.com/watch?v=RJfQ8-M2-j0"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homepage.univie.ac.at/Christian.Sitte/FD/matkarto/Wirtschaftskarte_Tk_Atlas.pdf" TargetMode="External"/><Relationship Id="rId11" Type="http://schemas.openxmlformats.org/officeDocument/2006/relationships/hyperlink" Target="https://diercke.westermann.de/pro_und_kontra_einfuehrung" TargetMode="External"/><Relationship Id="rId5" Type="http://schemas.openxmlformats.org/officeDocument/2006/relationships/hyperlink" Target="https://homepage.univie.ac.at/Christian.Sitte/FD/matkarto/Karte_NO_USA_Kartenarbeitgh245_06.pdf" TargetMode="External"/><Relationship Id="rId10" Type="http://schemas.openxmlformats.org/officeDocument/2006/relationships/hyperlink" Target="http://homepage.univie.ac.at/Christian.Sitte/FD/matkarto/KARTENVERGLEICH_Dortmund_luw4.pdf" TargetMode="External"/><Relationship Id="rId4" Type="http://schemas.openxmlformats.org/officeDocument/2006/relationships/image" Target="../media/image3.png"/><Relationship Id="rId9" Type="http://schemas.openxmlformats.org/officeDocument/2006/relationships/hyperlink" Target="https://homepage.univie.ac.at/Christian.Sitte/FD/matkarto/Kartenvergleich_Duisburg1850.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fachportal.ph-noe.ac.at/gwk" TargetMode="External"/><Relationship Id="rId5" Type="http://schemas.openxmlformats.org/officeDocument/2006/relationships/hyperlink" Target="https://fachportal.ph-noe.ac.at/gwk/"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hyperlink" Target="https://fachportal.ph-noe.ac.at/gw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gwb.schule.at/pluginfile.php/64408/mod_resource/content/1/Seite482-490_Topographie.pdf"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www.edugroup.at/fileadmin/DAM/eduhi/data_dl/Lehrplan85_Geographie_und_Wirtschaftskunde_Kommentar.pdf" TargetMode="External"/><Relationship Id="rId5" Type="http://schemas.openxmlformats.org/officeDocument/2006/relationships/hyperlink" Target="https://gwb.schule.at/pluginfile.php/66916/mod_resource/content/1/GW_Lehrplan_2023_Verordnung_layoutiert_V11.pdf" TargetMode="External"/><Relationship Id="rId4" Type="http://schemas.openxmlformats.org/officeDocument/2006/relationships/hyperlink" Target="https://gwb.schule.at/course/view.php?id=152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7" Type="http://schemas.openxmlformats.org/officeDocument/2006/relationships/hyperlink" Target="http://fachportal.ph-noe.ac.at/fileadmin/gwk/Forschung/Lernrampe_orientieren_Sitte_Ch_in_WrSchrGeoundKarto_Bd20_2011.pdf"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fachportal.ph-noe.ac.at/fileadmin/gwk/Forschung/Moeglichkeiten_Aufbau_Raumvorstellungen_Ch_Sitte_GWU_64_1996.pdf" TargetMode="External"/><Relationship Id="rId5" Type="http://schemas.openxmlformats.org/officeDocument/2006/relationships/hyperlink" Target="https://fachportal.ph-noe.ac.at/gwk/best-practice/unterrichtsideen"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7" Type="http://schemas.openxmlformats.org/officeDocument/2006/relationships/hyperlink" Target="https://gwb.schule.at/pluginfile.php/32329/mod_resource/content/6/Wardenga_Ute_Raeume_der_Geographie_und_zu_Raumbegriffen_im_Unterricht_WN_120_2002.pdf"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fachportal.ph-noe.ac.at/sachunterricht/raum%20re.unten.%20ab%20M%204" TargetMode="External"/><Relationship Id="rId5" Type="http://schemas.openxmlformats.org/officeDocument/2006/relationships/hyperlink" Target="https://fachportal.ph-noe.ac.at/fileadmin/gwk/Forschung/RAUMBEGRIFFE_einfach_BEd_Dornhofer_2016_PHnoe.pdf"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a:stretch>
            <a:fillRect/>
          </a:stretch>
        </p:blipFill>
        <p:spPr bwMode="auto">
          <a:xfrm>
            <a:off x="2339752" y="955310"/>
            <a:ext cx="6804248" cy="2401840"/>
          </a:xfrm>
          <a:prstGeom prst="rect">
            <a:avLst/>
          </a:prstGeom>
          <a:noFill/>
          <a:ln w="9525">
            <a:noFill/>
            <a:miter lim="800000"/>
            <a:headEnd/>
            <a:tailEnd/>
          </a:ln>
        </p:spPr>
      </p:pic>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4"/>
              </a:rPr>
              <a:t>https://fachportal.ph-noe.ac.at/gwk/</a:t>
            </a:r>
            <a:endParaRPr lang="de-AT" sz="1200" dirty="0"/>
          </a:p>
        </p:txBody>
      </p:sp>
      <p:sp>
        <p:nvSpPr>
          <p:cNvPr id="5" name="Textfeld 4"/>
          <p:cNvSpPr txBox="1"/>
          <p:nvPr/>
        </p:nvSpPr>
        <p:spPr>
          <a:xfrm>
            <a:off x="467544" y="260648"/>
            <a:ext cx="5976664" cy="2954655"/>
          </a:xfrm>
          <a:prstGeom prst="rect">
            <a:avLst/>
          </a:prstGeom>
          <a:noFill/>
        </p:spPr>
        <p:txBody>
          <a:bodyPr wrap="square" rtlCol="0">
            <a:spAutoFit/>
          </a:bodyPr>
          <a:lstStyle/>
          <a:p>
            <a:r>
              <a:rPr lang="de-AT" sz="2800" b="1" dirty="0" smtClean="0"/>
              <a:t>Die Gretchenfrage mit der </a:t>
            </a:r>
          </a:p>
          <a:p>
            <a:r>
              <a:rPr lang="de-AT" sz="2800" b="1" dirty="0" smtClean="0"/>
              <a:t>Topographie </a:t>
            </a:r>
          </a:p>
          <a:p>
            <a:r>
              <a:rPr lang="de-AT" sz="2800" b="1" dirty="0" smtClean="0"/>
              <a:t>und </a:t>
            </a:r>
          </a:p>
          <a:p>
            <a:r>
              <a:rPr lang="de-AT" sz="2800" b="1" dirty="0" smtClean="0"/>
              <a:t>Karten /</a:t>
            </a:r>
          </a:p>
          <a:p>
            <a:r>
              <a:rPr lang="de-AT" sz="2800" dirty="0" smtClean="0"/>
              <a:t>„Geomedien“</a:t>
            </a:r>
          </a:p>
          <a:p>
            <a:r>
              <a:rPr lang="de-AT" sz="2800" dirty="0" smtClean="0"/>
              <a:t>LP 2023</a:t>
            </a:r>
          </a:p>
          <a:p>
            <a:endParaRPr lang="de-AT" dirty="0"/>
          </a:p>
        </p:txBody>
      </p:sp>
      <p:pic>
        <p:nvPicPr>
          <p:cNvPr id="1028" name="Picture 4">
            <a:hlinkClick r:id="rId5"/>
          </p:cNvPr>
          <p:cNvPicPr>
            <a:picLocks noChangeAspect="1" noChangeArrowheads="1"/>
          </p:cNvPicPr>
          <p:nvPr/>
        </p:nvPicPr>
        <p:blipFill>
          <a:blip r:embed="rId6" cstate="print"/>
          <a:srcRect/>
          <a:stretch>
            <a:fillRect/>
          </a:stretch>
        </p:blipFill>
        <p:spPr bwMode="auto">
          <a:xfrm>
            <a:off x="6086475" y="116632"/>
            <a:ext cx="3057525" cy="792088"/>
          </a:xfrm>
          <a:prstGeom prst="rect">
            <a:avLst/>
          </a:prstGeom>
          <a:noFill/>
          <a:ln w="9525">
            <a:noFill/>
            <a:miter lim="800000"/>
            <a:headEnd/>
            <a:tailEnd/>
          </a:ln>
        </p:spPr>
      </p:pic>
      <p:pic>
        <p:nvPicPr>
          <p:cNvPr id="1029" name="Picture 5">
            <a:hlinkClick r:id="rId7"/>
          </p:cNvPr>
          <p:cNvPicPr>
            <a:picLocks noChangeAspect="1" noChangeArrowheads="1"/>
          </p:cNvPicPr>
          <p:nvPr/>
        </p:nvPicPr>
        <p:blipFill>
          <a:blip r:embed="rId8" cstate="print"/>
          <a:srcRect/>
          <a:stretch>
            <a:fillRect/>
          </a:stretch>
        </p:blipFill>
        <p:spPr bwMode="auto">
          <a:xfrm>
            <a:off x="179512" y="6237312"/>
            <a:ext cx="648072" cy="410972"/>
          </a:xfrm>
          <a:prstGeom prst="rect">
            <a:avLst/>
          </a:prstGeom>
          <a:noFill/>
          <a:ln w="9525">
            <a:noFill/>
            <a:miter lim="800000"/>
            <a:headEnd/>
            <a:tailEnd/>
          </a:ln>
        </p:spPr>
      </p:pic>
      <p:pic>
        <p:nvPicPr>
          <p:cNvPr id="1030" name="Picture 6"/>
          <p:cNvPicPr>
            <a:picLocks noChangeAspect="1" noChangeArrowheads="1"/>
          </p:cNvPicPr>
          <p:nvPr/>
        </p:nvPicPr>
        <p:blipFill>
          <a:blip r:embed="rId9" cstate="print"/>
          <a:srcRect/>
          <a:stretch>
            <a:fillRect/>
          </a:stretch>
        </p:blipFill>
        <p:spPr bwMode="auto">
          <a:xfrm>
            <a:off x="7105900" y="3573016"/>
            <a:ext cx="2038100" cy="1872208"/>
          </a:xfrm>
          <a:prstGeom prst="rect">
            <a:avLst/>
          </a:prstGeom>
          <a:noFill/>
          <a:ln w="9525">
            <a:noFill/>
            <a:miter lim="800000"/>
            <a:headEnd/>
            <a:tailEnd/>
          </a:ln>
        </p:spPr>
      </p:pic>
      <p:pic>
        <p:nvPicPr>
          <p:cNvPr id="1031" name="Picture 7"/>
          <p:cNvPicPr>
            <a:picLocks noChangeAspect="1" noChangeArrowheads="1"/>
          </p:cNvPicPr>
          <p:nvPr/>
        </p:nvPicPr>
        <p:blipFill>
          <a:blip r:embed="rId10" cstate="print"/>
          <a:srcRect/>
          <a:stretch>
            <a:fillRect/>
          </a:stretch>
        </p:blipFill>
        <p:spPr bwMode="auto">
          <a:xfrm>
            <a:off x="1043608" y="3356992"/>
            <a:ext cx="4104456" cy="2866472"/>
          </a:xfrm>
          <a:prstGeom prst="rect">
            <a:avLst/>
          </a:prstGeom>
          <a:noFill/>
          <a:ln w="9525">
            <a:noFill/>
            <a:miter lim="800000"/>
            <a:headEnd/>
            <a:tailEnd/>
          </a:ln>
        </p:spPr>
      </p:pic>
      <p:pic>
        <p:nvPicPr>
          <p:cNvPr id="1032" name="Picture 8"/>
          <p:cNvPicPr>
            <a:picLocks noChangeAspect="1" noChangeArrowheads="1"/>
          </p:cNvPicPr>
          <p:nvPr/>
        </p:nvPicPr>
        <p:blipFill>
          <a:blip r:embed="rId11" cstate="print"/>
          <a:srcRect/>
          <a:stretch>
            <a:fillRect/>
          </a:stretch>
        </p:blipFill>
        <p:spPr bwMode="auto">
          <a:xfrm>
            <a:off x="5292080" y="3429000"/>
            <a:ext cx="1512168" cy="23568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ppt_x"/>
                                          </p:val>
                                        </p:tav>
                                        <p:tav tm="100000">
                                          <p:val>
                                            <p:strVal val="#ppt_x"/>
                                          </p:val>
                                        </p:tav>
                                      </p:tavLst>
                                    </p:anim>
                                    <p:anim calcmode="lin" valueType="num">
                                      <p:cBhvr additive="base">
                                        <p:cTn id="1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2000"/>
                                        <p:tgtEl>
                                          <p:spTgt spid="1030"/>
                                        </p:tgtEl>
                                      </p:cBhvr>
                                    </p:animEffect>
                                    <p:anim calcmode="lin" valueType="num">
                                      <p:cBhvr>
                                        <p:cTn id="20" dur="2000" fill="hold"/>
                                        <p:tgtEl>
                                          <p:spTgt spid="1030"/>
                                        </p:tgtEl>
                                        <p:attrNameLst>
                                          <p:attrName>ppt_x</p:attrName>
                                        </p:attrNameLst>
                                      </p:cBhvr>
                                      <p:tavLst>
                                        <p:tav tm="0">
                                          <p:val>
                                            <p:strVal val="#ppt_x"/>
                                          </p:val>
                                        </p:tav>
                                        <p:tav tm="100000">
                                          <p:val>
                                            <p:strVal val="#ppt_x"/>
                                          </p:val>
                                        </p:tav>
                                      </p:tavLst>
                                    </p:anim>
                                    <p:anim calcmode="lin" valueType="num">
                                      <p:cBhvr>
                                        <p:cTn id="21" dur="1800" decel="100000" fill="hold"/>
                                        <p:tgtEl>
                                          <p:spTgt spid="1030"/>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10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feil nach rechts 5"/>
          <p:cNvSpPr/>
          <p:nvPr/>
        </p:nvSpPr>
        <p:spPr>
          <a:xfrm>
            <a:off x="467544" y="188640"/>
            <a:ext cx="6912768" cy="10081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467544" y="404664"/>
            <a:ext cx="8208912" cy="384721"/>
          </a:xfrm>
          <a:prstGeom prst="rect">
            <a:avLst/>
          </a:prstGeom>
          <a:noFill/>
        </p:spPr>
        <p:txBody>
          <a:bodyPr wrap="square" rtlCol="0">
            <a:spAutoFit/>
          </a:bodyPr>
          <a:lstStyle/>
          <a:p>
            <a:r>
              <a:rPr lang="de-AT" sz="1900" b="1" i="1" dirty="0" smtClean="0"/>
              <a:t>Siehe BEISPIELE  die auf der </a:t>
            </a:r>
            <a:r>
              <a:rPr lang="de-AT" sz="1900" b="1" i="1" dirty="0" err="1" smtClean="0"/>
              <a:t>Moodleplattform</a:t>
            </a:r>
            <a:r>
              <a:rPr lang="de-AT" sz="1900" b="1" i="1" dirty="0" smtClean="0"/>
              <a:t> verlinkt sind </a:t>
            </a:r>
            <a:endParaRPr lang="de-AT" sz="1900" b="1" i="1" dirty="0"/>
          </a:p>
        </p:txBody>
      </p:sp>
      <p:sp>
        <p:nvSpPr>
          <p:cNvPr id="8" name="Textfeld 7"/>
          <p:cNvSpPr txBox="1"/>
          <p:nvPr/>
        </p:nvSpPr>
        <p:spPr>
          <a:xfrm>
            <a:off x="395536" y="1124744"/>
            <a:ext cx="8424936" cy="369332"/>
          </a:xfrm>
          <a:prstGeom prst="rect">
            <a:avLst/>
          </a:prstGeom>
          <a:noFill/>
        </p:spPr>
        <p:txBody>
          <a:bodyPr wrap="square" rtlCol="0">
            <a:spAutoFit/>
          </a:bodyPr>
          <a:lstStyle/>
          <a:p>
            <a:r>
              <a:rPr lang="de-AT" dirty="0" smtClean="0"/>
              <a:t>Hier noch 2 Aspekte:   </a:t>
            </a:r>
            <a:r>
              <a:rPr lang="de-AT" b="1" dirty="0" smtClean="0"/>
              <a:t>welche vorher angeführte Bedingung erfüllt diese Karte NICHT ?</a:t>
            </a:r>
            <a:endParaRPr lang="de-AT" dirty="0"/>
          </a:p>
        </p:txBody>
      </p:sp>
      <p:pic>
        <p:nvPicPr>
          <p:cNvPr id="1027" name="Picture 3"/>
          <p:cNvPicPr>
            <a:picLocks noChangeAspect="1" noChangeArrowheads="1"/>
          </p:cNvPicPr>
          <p:nvPr/>
        </p:nvPicPr>
        <p:blipFill>
          <a:blip r:embed="rId5" cstate="print"/>
          <a:srcRect/>
          <a:stretch>
            <a:fillRect/>
          </a:stretch>
        </p:blipFill>
        <p:spPr bwMode="auto">
          <a:xfrm>
            <a:off x="1838117" y="1700808"/>
            <a:ext cx="6320046" cy="3995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539552" y="404664"/>
            <a:ext cx="8280920" cy="400110"/>
          </a:xfrm>
          <a:prstGeom prst="rect">
            <a:avLst/>
          </a:prstGeom>
          <a:noFill/>
        </p:spPr>
        <p:txBody>
          <a:bodyPr wrap="square" rtlCol="0">
            <a:spAutoFit/>
          </a:bodyPr>
          <a:lstStyle/>
          <a:p>
            <a:r>
              <a:rPr lang="de-AT" sz="2000" b="1" dirty="0" smtClean="0"/>
              <a:t>Beispiel einfacher RAUM-SKIZZEN   </a:t>
            </a:r>
            <a:r>
              <a:rPr lang="de-AT" sz="2000" dirty="0" smtClean="0"/>
              <a:t>zu einem besserem Raumverständnis...</a:t>
            </a:r>
            <a:endParaRPr lang="de-AT" sz="2000" b="1" dirty="0"/>
          </a:p>
        </p:txBody>
      </p:sp>
      <p:pic>
        <p:nvPicPr>
          <p:cNvPr id="2050" name="Picture 2"/>
          <p:cNvPicPr>
            <a:picLocks noChangeAspect="1" noChangeArrowheads="1"/>
          </p:cNvPicPr>
          <p:nvPr/>
        </p:nvPicPr>
        <p:blipFill>
          <a:blip r:embed="rId5" cstate="print"/>
          <a:srcRect/>
          <a:stretch>
            <a:fillRect/>
          </a:stretch>
        </p:blipFill>
        <p:spPr bwMode="auto">
          <a:xfrm>
            <a:off x="683568" y="871539"/>
            <a:ext cx="5112568" cy="3412792"/>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5292080" y="3501008"/>
            <a:ext cx="3438525" cy="234315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5364088" y="2420888"/>
            <a:ext cx="3573760" cy="1164663"/>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3131840" y="4365104"/>
            <a:ext cx="2088232" cy="143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pic>
        <p:nvPicPr>
          <p:cNvPr id="3074" name="Picture 2" descr="H:\DORNERalt\1_Klasse_Material\Kartenzeichnen_welt.jpg"/>
          <p:cNvPicPr>
            <a:picLocks noChangeAspect="1" noChangeArrowheads="1"/>
          </p:cNvPicPr>
          <p:nvPr/>
        </p:nvPicPr>
        <p:blipFill>
          <a:blip r:embed="rId5" cstate="print"/>
          <a:srcRect/>
          <a:stretch>
            <a:fillRect/>
          </a:stretch>
        </p:blipFill>
        <p:spPr bwMode="auto">
          <a:xfrm>
            <a:off x="3923928" y="0"/>
            <a:ext cx="4921008" cy="6858000"/>
          </a:xfrm>
          <a:prstGeom prst="rect">
            <a:avLst/>
          </a:prstGeom>
          <a:noFill/>
        </p:spPr>
      </p:pic>
      <p:sp>
        <p:nvSpPr>
          <p:cNvPr id="5" name="Textfeld 4"/>
          <p:cNvSpPr txBox="1"/>
          <p:nvPr/>
        </p:nvSpPr>
        <p:spPr>
          <a:xfrm>
            <a:off x="467544" y="404664"/>
            <a:ext cx="3456384" cy="5909310"/>
          </a:xfrm>
          <a:prstGeom prst="rect">
            <a:avLst/>
          </a:prstGeom>
          <a:noFill/>
        </p:spPr>
        <p:txBody>
          <a:bodyPr wrap="square" rtlCol="0">
            <a:spAutoFit/>
          </a:bodyPr>
          <a:lstStyle/>
          <a:p>
            <a:r>
              <a:rPr lang="de-AT" sz="2000" b="1" dirty="0" smtClean="0"/>
              <a:t>Eine vielfältig einsetzbare </a:t>
            </a:r>
          </a:p>
          <a:p>
            <a:r>
              <a:rPr lang="de-AT" sz="2000" b="1" dirty="0" smtClean="0"/>
              <a:t>Weltkartenskizze:</a:t>
            </a:r>
          </a:p>
          <a:p>
            <a:endParaRPr lang="de-AT" dirty="0" smtClean="0"/>
          </a:p>
          <a:p>
            <a:r>
              <a:rPr lang="de-AT" dirty="0" smtClean="0"/>
              <a:t>A4....gefaltet (= </a:t>
            </a:r>
            <a:r>
              <a:rPr lang="de-AT" dirty="0" err="1" smtClean="0"/>
              <a:t>strichlierte</a:t>
            </a:r>
            <a:r>
              <a:rPr lang="de-AT" dirty="0" smtClean="0"/>
              <a:t> Linien)</a:t>
            </a:r>
          </a:p>
          <a:p>
            <a:endParaRPr lang="de-AT" dirty="0" smtClean="0"/>
          </a:p>
          <a:p>
            <a:r>
              <a:rPr lang="de-AT" dirty="0" smtClean="0"/>
              <a:t>Grobe (!) </a:t>
            </a:r>
            <a:r>
              <a:rPr lang="de-AT" dirty="0" err="1" smtClean="0"/>
              <a:t>geometr</a:t>
            </a:r>
            <a:r>
              <a:rPr lang="de-AT" dirty="0" smtClean="0"/>
              <a:t>. Figuren – die einigermaßen sogar die Größenverhältnisse andeuten</a:t>
            </a:r>
          </a:p>
          <a:p>
            <a:endParaRPr lang="de-AT" dirty="0" smtClean="0"/>
          </a:p>
          <a:p>
            <a:endParaRPr lang="de-AT" dirty="0" smtClean="0"/>
          </a:p>
          <a:p>
            <a:r>
              <a:rPr lang="de-AT" dirty="0" smtClean="0"/>
              <a:t>Mit Atlas oder anderer Kartengrundlage</a:t>
            </a:r>
          </a:p>
          <a:p>
            <a:r>
              <a:rPr lang="de-AT" dirty="0" smtClean="0"/>
              <a:t>d</a:t>
            </a:r>
            <a:r>
              <a:rPr lang="de-AT" dirty="0" smtClean="0"/>
              <a:t>ie Kontinente deutlicher zeichnen</a:t>
            </a:r>
          </a:p>
          <a:p>
            <a:r>
              <a:rPr lang="de-AT" dirty="0" smtClean="0"/>
              <a:t>&gt;&gt; es ist nicht intendiert die Exakt-</a:t>
            </a:r>
            <a:r>
              <a:rPr lang="de-AT" dirty="0" err="1" smtClean="0"/>
              <a:t>heit</a:t>
            </a:r>
            <a:r>
              <a:rPr lang="de-AT" dirty="0" smtClean="0"/>
              <a:t> des Atlasses zu kopieren, sondern typische Grundrisse und Lagebeziehungen</a:t>
            </a:r>
          </a:p>
          <a:p>
            <a:endParaRPr lang="de-AT" sz="900" dirty="0" smtClean="0"/>
          </a:p>
          <a:p>
            <a:r>
              <a:rPr lang="de-AT" sz="1250" i="1" dirty="0" smtClean="0"/>
              <a:t>Aus: </a:t>
            </a:r>
            <a:r>
              <a:rPr lang="de-AT" sz="1250" i="1" dirty="0" smtClean="0">
                <a:hlinkClick r:id="rId6"/>
              </a:rPr>
              <a:t>https://fachportal.ph-noe.ac.at/fileadmin/gwk/Forschung/Moeglichkeiten_Aufbau_Raumvorstellungen_Ch_Sitte_GWU_64_1996.pdf</a:t>
            </a:r>
            <a:endParaRPr lang="de-AT" sz="125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899592" y="1340768"/>
            <a:ext cx="7488832" cy="3785652"/>
          </a:xfrm>
          <a:prstGeom prst="rect">
            <a:avLst/>
          </a:prstGeom>
          <a:noFill/>
        </p:spPr>
        <p:txBody>
          <a:bodyPr wrap="square" rtlCol="0">
            <a:spAutoFit/>
          </a:bodyPr>
          <a:lstStyle/>
          <a:p>
            <a:r>
              <a:rPr lang="de-AT" sz="2000" dirty="0" smtClean="0"/>
              <a:t>Sehen wir uns das</a:t>
            </a:r>
          </a:p>
          <a:p>
            <a:r>
              <a:rPr lang="de-AT" sz="2000" dirty="0" smtClean="0"/>
              <a:t> </a:t>
            </a:r>
            <a:r>
              <a:rPr lang="de-AT" sz="2000" dirty="0" smtClean="0"/>
              <a:t>                                nun </a:t>
            </a:r>
            <a:r>
              <a:rPr lang="de-AT" sz="2000" b="1" dirty="0" smtClean="0"/>
              <a:t>im LEHRPLAN 2023</a:t>
            </a:r>
          </a:p>
          <a:p>
            <a:endParaRPr lang="de-AT" sz="2000" dirty="0" smtClean="0"/>
          </a:p>
          <a:p>
            <a:r>
              <a:rPr lang="de-AT" sz="2000" dirty="0" smtClean="0"/>
              <a:t>                                                          </a:t>
            </a:r>
            <a:r>
              <a:rPr lang="de-AT" sz="2000" b="1" dirty="0" smtClean="0"/>
              <a:t>und seinen ZIELEN  </a:t>
            </a:r>
            <a:r>
              <a:rPr lang="de-AT" sz="2000" dirty="0" smtClean="0"/>
              <a:t>jeweils einmal an</a:t>
            </a:r>
          </a:p>
          <a:p>
            <a:endParaRPr lang="de-AT" sz="2000" dirty="0" smtClean="0"/>
          </a:p>
          <a:p>
            <a:endParaRPr lang="de-AT" sz="2000" dirty="0" smtClean="0"/>
          </a:p>
          <a:p>
            <a:endParaRPr lang="de-AT" sz="2000" dirty="0" smtClean="0"/>
          </a:p>
          <a:p>
            <a:endParaRPr lang="de-AT" sz="2000" dirty="0" smtClean="0"/>
          </a:p>
          <a:p>
            <a:endParaRPr lang="de-AT" sz="2000" dirty="0" smtClean="0"/>
          </a:p>
          <a:p>
            <a:endParaRPr lang="de-AT" sz="2000" dirty="0" smtClean="0"/>
          </a:p>
          <a:p>
            <a:endParaRPr lang="de-AT" sz="2000" dirty="0" smtClean="0"/>
          </a:p>
          <a:p>
            <a:r>
              <a:rPr lang="de-AT" sz="2000" dirty="0" smtClean="0"/>
              <a:t>Wir werden später auf die 3. und 4. Klasse nochmal zurück kommen</a:t>
            </a:r>
            <a:endParaRPr lang="de-AT"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6" name="Textfeld 5"/>
          <p:cNvSpPr txBox="1"/>
          <p:nvPr/>
        </p:nvSpPr>
        <p:spPr>
          <a:xfrm>
            <a:off x="395536" y="692696"/>
            <a:ext cx="8748464" cy="646331"/>
          </a:xfrm>
          <a:prstGeom prst="rect">
            <a:avLst/>
          </a:prstGeom>
          <a:noFill/>
        </p:spPr>
        <p:txBody>
          <a:bodyPr wrap="square" rtlCol="0">
            <a:spAutoFit/>
          </a:bodyPr>
          <a:lstStyle/>
          <a:p>
            <a:pPr marL="263525" indent="-263525"/>
            <a:r>
              <a:rPr lang="de-AT" dirty="0" smtClean="0"/>
              <a:t>1.3  </a:t>
            </a:r>
            <a:r>
              <a:rPr lang="de-AT" dirty="0" err="1" smtClean="0"/>
              <a:t>persönl</a:t>
            </a:r>
            <a:r>
              <a:rPr lang="de-AT" dirty="0" smtClean="0"/>
              <a:t>. LEBEN beginnend in der Wohn-/Schulortgemeinde auf verschiedenen Maßstabsebenen mit Hilfe von Geomedien einordnen u. darstellen</a:t>
            </a:r>
            <a:r>
              <a:rPr lang="de-AT" i="1" dirty="0" smtClean="0"/>
              <a:t> (=</a:t>
            </a:r>
            <a:r>
              <a:rPr lang="de-AT" i="1" dirty="0" err="1" smtClean="0"/>
              <a:t>BuLand</a:t>
            </a:r>
            <a:r>
              <a:rPr lang="de-AT" i="1" dirty="0" smtClean="0"/>
              <a:t>-Ö-Europa)</a:t>
            </a:r>
            <a:endParaRPr lang="de-AT" dirty="0"/>
          </a:p>
        </p:txBody>
      </p:sp>
      <p:sp>
        <p:nvSpPr>
          <p:cNvPr id="7" name="Textfeld 6"/>
          <p:cNvSpPr txBox="1"/>
          <p:nvPr/>
        </p:nvSpPr>
        <p:spPr>
          <a:xfrm>
            <a:off x="395536" y="1412776"/>
            <a:ext cx="8748464" cy="369332"/>
          </a:xfrm>
          <a:prstGeom prst="rect">
            <a:avLst/>
          </a:prstGeom>
          <a:noFill/>
        </p:spPr>
        <p:txBody>
          <a:bodyPr wrap="square" rtlCol="0">
            <a:spAutoFit/>
          </a:bodyPr>
          <a:lstStyle/>
          <a:p>
            <a:r>
              <a:rPr lang="de-AT" dirty="0" smtClean="0"/>
              <a:t>1.4  </a:t>
            </a:r>
            <a:r>
              <a:rPr lang="de-AT" dirty="0" err="1" smtClean="0"/>
              <a:t>wesentl</a:t>
            </a:r>
            <a:r>
              <a:rPr lang="de-AT" dirty="0" smtClean="0"/>
              <a:t>. Charakteristika der </a:t>
            </a:r>
            <a:r>
              <a:rPr lang="de-AT" dirty="0" err="1" smtClean="0"/>
              <a:t>räuml</a:t>
            </a:r>
            <a:r>
              <a:rPr lang="de-AT" dirty="0" smtClean="0"/>
              <a:t>. Umwelt erheben, beschreiben u </a:t>
            </a:r>
            <a:r>
              <a:rPr lang="de-AT" dirty="0" err="1" smtClean="0"/>
              <a:t>individ</a:t>
            </a:r>
            <a:r>
              <a:rPr lang="de-AT" dirty="0" smtClean="0"/>
              <a:t>. bewerten</a:t>
            </a:r>
            <a:endParaRPr lang="de-AT" dirty="0"/>
          </a:p>
        </p:txBody>
      </p:sp>
      <p:sp>
        <p:nvSpPr>
          <p:cNvPr id="8" name="Textfeld 7"/>
          <p:cNvSpPr txBox="1"/>
          <p:nvPr/>
        </p:nvSpPr>
        <p:spPr>
          <a:xfrm>
            <a:off x="467544" y="1844824"/>
            <a:ext cx="8424936" cy="923330"/>
          </a:xfrm>
          <a:prstGeom prst="rect">
            <a:avLst/>
          </a:prstGeom>
          <a:noFill/>
        </p:spPr>
        <p:txBody>
          <a:bodyPr wrap="square" rtlCol="0">
            <a:spAutoFit/>
          </a:bodyPr>
          <a:lstStyle/>
          <a:p>
            <a:pPr marL="174625" indent="-174625"/>
            <a:r>
              <a:rPr lang="de-AT" dirty="0" smtClean="0"/>
              <a:t>1.6 soziale, </a:t>
            </a:r>
            <a:r>
              <a:rPr lang="de-AT" dirty="0" err="1" smtClean="0"/>
              <a:t>ökonom</a:t>
            </a:r>
            <a:r>
              <a:rPr lang="de-AT" dirty="0" smtClean="0"/>
              <a:t>. u. kulturelle ..Gemeinsamkeiten...Unterschiede im Zusammenhang mit Arbeiten, </a:t>
            </a:r>
            <a:r>
              <a:rPr lang="de-AT" b="1" dirty="0" smtClean="0"/>
              <a:t>Wohnen</a:t>
            </a:r>
            <a:r>
              <a:rPr lang="de-AT" dirty="0" smtClean="0"/>
              <a:t> u. Mobilität </a:t>
            </a:r>
            <a:r>
              <a:rPr lang="de-AT" b="1" dirty="0" smtClean="0">
                <a:solidFill>
                  <a:srgbClr val="7030A0"/>
                </a:solidFill>
              </a:rPr>
              <a:t>in weltweit ausgewählten Fallbeispielen </a:t>
            </a:r>
            <a:r>
              <a:rPr lang="de-AT" dirty="0" smtClean="0"/>
              <a:t>aus Zentren &amp; Peripherie </a:t>
            </a:r>
            <a:r>
              <a:rPr lang="de-AT" i="1" dirty="0" smtClean="0"/>
              <a:t>(Anm. =  Land/Stadt) </a:t>
            </a:r>
            <a:r>
              <a:rPr lang="de-AT" dirty="0" smtClean="0"/>
              <a:t>vergleichen und mit Geomedien lokalisieren</a:t>
            </a:r>
            <a:endParaRPr lang="de-AT" dirty="0"/>
          </a:p>
        </p:txBody>
      </p:sp>
      <p:sp>
        <p:nvSpPr>
          <p:cNvPr id="9" name="Textfeld 8"/>
          <p:cNvSpPr txBox="1"/>
          <p:nvPr/>
        </p:nvSpPr>
        <p:spPr>
          <a:xfrm>
            <a:off x="467544" y="2780928"/>
            <a:ext cx="8676456" cy="1477328"/>
          </a:xfrm>
          <a:prstGeom prst="rect">
            <a:avLst/>
          </a:prstGeom>
          <a:noFill/>
        </p:spPr>
        <p:txBody>
          <a:bodyPr wrap="square" rtlCol="0">
            <a:spAutoFit/>
          </a:bodyPr>
          <a:lstStyle/>
          <a:p>
            <a:pPr marL="174625" indent="-174625"/>
            <a:r>
              <a:rPr lang="de-AT" dirty="0" smtClean="0"/>
              <a:t>1.8  ausgehend von...Ernährungsgewohnheiten </a:t>
            </a:r>
            <a:r>
              <a:rPr lang="de-AT" b="1" dirty="0" smtClean="0"/>
              <a:t>(</a:t>
            </a:r>
            <a:r>
              <a:rPr lang="de-AT" b="1" dirty="0" err="1" smtClean="0"/>
              <a:t>land</a:t>
            </a:r>
            <a:r>
              <a:rPr lang="de-AT" b="1" dirty="0" smtClean="0"/>
              <a:t>)</a:t>
            </a:r>
            <a:r>
              <a:rPr lang="de-AT" b="1" dirty="0" err="1" smtClean="0"/>
              <a:t>wirtschaftl</a:t>
            </a:r>
            <a:r>
              <a:rPr lang="de-AT" b="1" dirty="0" smtClean="0"/>
              <a:t>. Produktion</a:t>
            </a:r>
            <a:r>
              <a:rPr lang="de-AT" dirty="0" smtClean="0"/>
              <a:t>, deren  </a:t>
            </a:r>
            <a:r>
              <a:rPr lang="de-AT" b="1" dirty="0" err="1" smtClean="0"/>
              <a:t>gesellschaftl</a:t>
            </a:r>
            <a:r>
              <a:rPr lang="de-AT" b="1" dirty="0" smtClean="0"/>
              <a:t>., wirtsch. und </a:t>
            </a:r>
            <a:r>
              <a:rPr lang="de-AT" b="1" dirty="0" err="1" smtClean="0"/>
              <a:t>naturräuml</a:t>
            </a:r>
            <a:r>
              <a:rPr lang="de-AT" b="1" dirty="0" smtClean="0"/>
              <a:t>. Bedingungen </a:t>
            </a:r>
            <a:r>
              <a:rPr lang="de-AT" dirty="0" smtClean="0"/>
              <a:t>sowie ...   Wandel                             </a:t>
            </a:r>
            <a:r>
              <a:rPr lang="de-AT" dirty="0" smtClean="0">
                <a:solidFill>
                  <a:srgbClr val="002060"/>
                </a:solidFill>
              </a:rPr>
              <a:t>an </a:t>
            </a:r>
            <a:r>
              <a:rPr lang="de-AT" b="1" dirty="0" smtClean="0">
                <a:solidFill>
                  <a:srgbClr val="7030A0"/>
                </a:solidFill>
              </a:rPr>
              <a:t>weltweit ausgewählten Fallbeispielen  </a:t>
            </a:r>
            <a:r>
              <a:rPr lang="de-AT" dirty="0" smtClean="0"/>
              <a:t>verorten u. vergleichen</a:t>
            </a:r>
          </a:p>
          <a:p>
            <a:pPr marL="174625" indent="-174625"/>
            <a:r>
              <a:rPr lang="de-AT" dirty="0" smtClean="0"/>
              <a:t>1.10  den </a:t>
            </a:r>
            <a:r>
              <a:rPr lang="de-AT" dirty="0" err="1" smtClean="0"/>
              <a:t>Einfluß</a:t>
            </a:r>
            <a:r>
              <a:rPr lang="de-AT" dirty="0" smtClean="0"/>
              <a:t> d. </a:t>
            </a:r>
            <a:r>
              <a:rPr lang="de-AT" b="1" dirty="0" smtClean="0"/>
              <a:t>Klima</a:t>
            </a:r>
            <a:r>
              <a:rPr lang="de-AT" dirty="0" smtClean="0"/>
              <a:t>wandels auf d. Erzeugung von ausreichenden...Nahrungsmitteln an Fallbeispielen erörtern </a:t>
            </a:r>
            <a:r>
              <a:rPr lang="de-AT" i="1" dirty="0" smtClean="0"/>
              <a:t>(Anm.: d.h. ausgewogenes Sachurteil, </a:t>
            </a:r>
            <a:r>
              <a:rPr lang="de-AT" i="1" dirty="0" err="1" smtClean="0"/>
              <a:t>versch.Standpunkte</a:t>
            </a:r>
            <a:r>
              <a:rPr lang="de-AT" i="1" dirty="0" smtClean="0"/>
              <a:t>...)</a:t>
            </a:r>
            <a:endParaRPr lang="de-AT" i="1" dirty="0"/>
          </a:p>
        </p:txBody>
      </p:sp>
      <p:sp>
        <p:nvSpPr>
          <p:cNvPr id="11" name="Textfeld 10"/>
          <p:cNvSpPr txBox="1"/>
          <p:nvPr/>
        </p:nvSpPr>
        <p:spPr>
          <a:xfrm>
            <a:off x="539552" y="4365104"/>
            <a:ext cx="8604448" cy="923330"/>
          </a:xfrm>
          <a:prstGeom prst="rect">
            <a:avLst/>
          </a:prstGeom>
          <a:noFill/>
        </p:spPr>
        <p:txBody>
          <a:bodyPr wrap="square" rtlCol="0">
            <a:spAutoFit/>
          </a:bodyPr>
          <a:lstStyle/>
          <a:p>
            <a:r>
              <a:rPr lang="de-AT" dirty="0" smtClean="0"/>
              <a:t>1.11  Wechselwirkungen v. </a:t>
            </a:r>
            <a:r>
              <a:rPr lang="de-AT" b="1" dirty="0" smtClean="0"/>
              <a:t>Naturereignissen</a:t>
            </a:r>
            <a:r>
              <a:rPr lang="de-AT" dirty="0" smtClean="0"/>
              <a:t>, Lebensqualität u Wirtschaften d. Menschen</a:t>
            </a:r>
          </a:p>
          <a:p>
            <a:r>
              <a:rPr lang="de-AT" b="1" dirty="0" smtClean="0">
                <a:solidFill>
                  <a:srgbClr val="7030A0"/>
                </a:solidFill>
              </a:rPr>
              <a:t>Anhand von Fallbeispielen  </a:t>
            </a:r>
            <a:r>
              <a:rPr lang="de-AT" dirty="0" smtClean="0"/>
              <a:t>beschreiben </a:t>
            </a:r>
            <a:r>
              <a:rPr lang="de-AT" i="1" dirty="0" smtClean="0"/>
              <a:t>( = K 1 fehlt: vergleichen = K2 ) </a:t>
            </a:r>
            <a:r>
              <a:rPr lang="de-AT" dirty="0" smtClean="0"/>
              <a:t>u. </a:t>
            </a:r>
            <a:r>
              <a:rPr lang="de-AT" dirty="0" err="1" smtClean="0"/>
              <a:t>erörten</a:t>
            </a:r>
            <a:r>
              <a:rPr lang="de-AT" dirty="0" smtClean="0"/>
              <a:t> </a:t>
            </a:r>
            <a:r>
              <a:rPr lang="de-AT" i="1" dirty="0" smtClean="0"/>
              <a:t>(= K 3)</a:t>
            </a:r>
          </a:p>
          <a:p>
            <a:r>
              <a:rPr lang="de-AT" dirty="0" smtClean="0"/>
              <a:t>1.12   untersch. Betroffenheit v. Menschen u Gesellschaften durch </a:t>
            </a:r>
            <a:r>
              <a:rPr lang="de-AT" b="1" dirty="0" smtClean="0"/>
              <a:t>Naturgefahren</a:t>
            </a:r>
            <a:r>
              <a:rPr lang="de-AT" dirty="0" smtClean="0"/>
              <a:t> ....</a:t>
            </a:r>
            <a:endParaRPr lang="de-AT" dirty="0"/>
          </a:p>
        </p:txBody>
      </p:sp>
      <p:sp>
        <p:nvSpPr>
          <p:cNvPr id="12" name="Textfeld 11"/>
          <p:cNvSpPr txBox="1"/>
          <p:nvPr/>
        </p:nvSpPr>
        <p:spPr>
          <a:xfrm>
            <a:off x="323528" y="5517232"/>
            <a:ext cx="8820472" cy="646331"/>
          </a:xfrm>
          <a:prstGeom prst="rect">
            <a:avLst/>
          </a:prstGeom>
          <a:noFill/>
        </p:spPr>
        <p:txBody>
          <a:bodyPr wrap="square" rtlCol="0">
            <a:spAutoFit/>
          </a:bodyPr>
          <a:lstStyle/>
          <a:p>
            <a:r>
              <a:rPr lang="de-AT" b="1" i="1" dirty="0" smtClean="0">
                <a:solidFill>
                  <a:srgbClr val="C00000"/>
                </a:solidFill>
              </a:rPr>
              <a:t>METHOISCH   f e h l t   </a:t>
            </a:r>
            <a:r>
              <a:rPr lang="de-AT" b="1" dirty="0" smtClean="0">
                <a:solidFill>
                  <a:srgbClr val="C00000"/>
                </a:solidFill>
              </a:rPr>
              <a:t>die nötige abschließende synoptische Zusammenfassung /wie 2000</a:t>
            </a:r>
          </a:p>
          <a:p>
            <a:r>
              <a:rPr lang="de-AT" b="1" dirty="0" smtClean="0">
                <a:solidFill>
                  <a:srgbClr val="C00000"/>
                </a:solidFill>
              </a:rPr>
              <a:t>                                         jeweils aufbauend/ wiederholend am Jahresende der 1. UND 2. </a:t>
            </a:r>
            <a:r>
              <a:rPr lang="de-AT" b="1" dirty="0" err="1" smtClean="0">
                <a:solidFill>
                  <a:srgbClr val="C00000"/>
                </a:solidFill>
              </a:rPr>
              <a:t>Kl</a:t>
            </a:r>
            <a:endParaRPr lang="de-AT" b="1" dirty="0">
              <a:solidFill>
                <a:srgbClr val="C00000"/>
              </a:solidFill>
            </a:endParaRPr>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12" name="Textfeld 11"/>
          <p:cNvSpPr txBox="1"/>
          <p:nvPr/>
        </p:nvSpPr>
        <p:spPr>
          <a:xfrm>
            <a:off x="323528" y="5517232"/>
            <a:ext cx="8820472" cy="646331"/>
          </a:xfrm>
          <a:prstGeom prst="rect">
            <a:avLst/>
          </a:prstGeom>
          <a:noFill/>
        </p:spPr>
        <p:txBody>
          <a:bodyPr wrap="square" rtlCol="0">
            <a:spAutoFit/>
          </a:bodyPr>
          <a:lstStyle/>
          <a:p>
            <a:r>
              <a:rPr lang="de-AT" b="1" i="1" dirty="0" smtClean="0">
                <a:solidFill>
                  <a:srgbClr val="C00000"/>
                </a:solidFill>
              </a:rPr>
              <a:t>METHOISCH   f e h l t   </a:t>
            </a:r>
            <a:r>
              <a:rPr lang="de-AT" b="1" dirty="0" smtClean="0">
                <a:solidFill>
                  <a:srgbClr val="C00000"/>
                </a:solidFill>
              </a:rPr>
              <a:t>die nötige abschließende synoptische Zusammenfassung /wie 2000</a:t>
            </a:r>
          </a:p>
          <a:p>
            <a:r>
              <a:rPr lang="de-AT" b="1" dirty="0" smtClean="0">
                <a:solidFill>
                  <a:srgbClr val="C00000"/>
                </a:solidFill>
              </a:rPr>
              <a:t>                                         jeweils aufbauend/ wiederholend am Jahresende der 1. UND 2. </a:t>
            </a:r>
            <a:r>
              <a:rPr lang="de-AT" b="1" dirty="0" err="1" smtClean="0">
                <a:solidFill>
                  <a:srgbClr val="C00000"/>
                </a:solidFill>
              </a:rPr>
              <a:t>Kl</a:t>
            </a:r>
            <a:endParaRPr lang="de-AT" b="1" dirty="0">
              <a:solidFill>
                <a:srgbClr val="C00000"/>
              </a:solidFill>
            </a:endParaRPr>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
        <p:nvSpPr>
          <p:cNvPr id="15" name="Textfeld 14"/>
          <p:cNvSpPr txBox="1"/>
          <p:nvPr/>
        </p:nvSpPr>
        <p:spPr>
          <a:xfrm>
            <a:off x="323528" y="908720"/>
            <a:ext cx="8640960" cy="923330"/>
          </a:xfrm>
          <a:prstGeom prst="rect">
            <a:avLst/>
          </a:prstGeom>
          <a:noFill/>
        </p:spPr>
        <p:txBody>
          <a:bodyPr wrap="square" rtlCol="0">
            <a:spAutoFit/>
          </a:bodyPr>
          <a:lstStyle/>
          <a:p>
            <a:r>
              <a:rPr lang="de-AT" dirty="0" smtClean="0"/>
              <a:t>2.2    die </a:t>
            </a:r>
            <a:r>
              <a:rPr lang="de-AT" b="1" dirty="0" smtClean="0"/>
              <a:t>ungleiche </a:t>
            </a:r>
            <a:r>
              <a:rPr lang="de-AT" b="1" dirty="0" err="1" smtClean="0"/>
              <a:t>räuml</a:t>
            </a:r>
            <a:r>
              <a:rPr lang="de-AT" b="1" dirty="0" smtClean="0"/>
              <a:t>. Verteilung von Ressourcen</a:t>
            </a:r>
          </a:p>
          <a:p>
            <a:pPr marL="450850"/>
            <a:r>
              <a:rPr lang="de-AT" dirty="0" smtClean="0"/>
              <a:t>mit Hilfe von Geomedien beschreiben</a:t>
            </a:r>
            <a:r>
              <a:rPr lang="de-AT" i="1" dirty="0" smtClean="0"/>
              <a:t> (</a:t>
            </a:r>
            <a:r>
              <a:rPr lang="de-AT" i="1" dirty="0" err="1" smtClean="0"/>
              <a:t>Anm</a:t>
            </a:r>
            <a:r>
              <a:rPr lang="de-AT" i="1" dirty="0" smtClean="0"/>
              <a:t>: = K 1) </a:t>
            </a:r>
            <a:r>
              <a:rPr lang="de-AT" dirty="0" smtClean="0"/>
              <a:t>..Nutzung, Wiederverwendung, Entsorgung analysieren </a:t>
            </a:r>
            <a:r>
              <a:rPr lang="de-AT" i="1" dirty="0" smtClean="0"/>
              <a:t>(= K 2 Sachverhalte untersuchen, Strukturen herausarbeiten)</a:t>
            </a:r>
            <a:endParaRPr lang="de-AT" dirty="0"/>
          </a:p>
        </p:txBody>
      </p:sp>
      <p:sp>
        <p:nvSpPr>
          <p:cNvPr id="16" name="Textfeld 15"/>
          <p:cNvSpPr txBox="1"/>
          <p:nvPr/>
        </p:nvSpPr>
        <p:spPr>
          <a:xfrm>
            <a:off x="395536" y="1916832"/>
            <a:ext cx="8496944" cy="646331"/>
          </a:xfrm>
          <a:prstGeom prst="rect">
            <a:avLst/>
          </a:prstGeom>
          <a:noFill/>
        </p:spPr>
        <p:txBody>
          <a:bodyPr wrap="square" rtlCol="0">
            <a:spAutoFit/>
          </a:bodyPr>
          <a:lstStyle/>
          <a:p>
            <a:pPr marL="363538" indent="-363538"/>
            <a:r>
              <a:rPr lang="de-AT" dirty="0" smtClean="0"/>
              <a:t>2.5  arbeitsteiliges u. spezialisiertes </a:t>
            </a:r>
            <a:r>
              <a:rPr lang="de-AT" b="1" dirty="0" smtClean="0"/>
              <a:t>Produzieren von Gütern </a:t>
            </a:r>
            <a:r>
              <a:rPr lang="de-AT" dirty="0" smtClean="0"/>
              <a:t>... Produktionsentscheidungen ... </a:t>
            </a:r>
            <a:r>
              <a:rPr lang="de-AT" i="1" dirty="0" smtClean="0"/>
              <a:t> (= u.a. Standortfaktoren) </a:t>
            </a:r>
            <a:r>
              <a:rPr lang="de-AT" dirty="0" smtClean="0"/>
              <a:t>beschreiben</a:t>
            </a:r>
            <a:r>
              <a:rPr lang="de-AT" i="1" dirty="0" smtClean="0"/>
              <a:t> (vergleichen ??)</a:t>
            </a:r>
            <a:endParaRPr lang="de-AT"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
        <p:nvSpPr>
          <p:cNvPr id="10" name="Textfeld 9"/>
          <p:cNvSpPr txBox="1"/>
          <p:nvPr/>
        </p:nvSpPr>
        <p:spPr>
          <a:xfrm>
            <a:off x="323528" y="692697"/>
            <a:ext cx="8820472" cy="1200329"/>
          </a:xfrm>
          <a:prstGeom prst="rect">
            <a:avLst/>
          </a:prstGeom>
          <a:noFill/>
        </p:spPr>
        <p:txBody>
          <a:bodyPr wrap="square" rtlCol="0">
            <a:spAutoFit/>
          </a:bodyPr>
          <a:lstStyle/>
          <a:p>
            <a:pPr marL="538163" indent="-538163"/>
            <a:r>
              <a:rPr lang="de-AT" dirty="0" smtClean="0"/>
              <a:t>3.15   Zentren u Peripherie Österreichs </a:t>
            </a:r>
            <a:r>
              <a:rPr lang="de-AT" b="1" dirty="0" smtClean="0"/>
              <a:t>abgrenzen</a:t>
            </a:r>
            <a:r>
              <a:rPr lang="de-AT" dirty="0" smtClean="0"/>
              <a:t> </a:t>
            </a:r>
            <a:r>
              <a:rPr lang="de-AT" i="1" dirty="0" smtClean="0"/>
              <a:t>(= K 2)</a:t>
            </a:r>
            <a:r>
              <a:rPr lang="de-AT" dirty="0" smtClean="0"/>
              <a:t>, in Geomedien verorten </a:t>
            </a:r>
            <a:r>
              <a:rPr lang="de-AT" i="1" dirty="0" smtClean="0"/>
              <a:t>(=K1) </a:t>
            </a:r>
            <a:r>
              <a:rPr lang="de-AT" dirty="0" smtClean="0"/>
              <a:t>und die Relativität jeder Abgrenzung erläutern </a:t>
            </a:r>
            <a:r>
              <a:rPr lang="de-AT" i="1" dirty="0" smtClean="0"/>
              <a:t>(= K 3)</a:t>
            </a:r>
          </a:p>
          <a:p>
            <a:pPr marL="363538" indent="-363538"/>
            <a:r>
              <a:rPr lang="de-AT" dirty="0" smtClean="0"/>
              <a:t>3.16 die </a:t>
            </a:r>
            <a:r>
              <a:rPr lang="de-AT" b="1" dirty="0" smtClean="0"/>
              <a:t>Gestaltung</a:t>
            </a:r>
            <a:r>
              <a:rPr lang="de-AT" dirty="0" smtClean="0"/>
              <a:t> v. zentralen u. peripheren Lebensräumen mit Hilfe v. originalen Begegnungen UND Geomedien vergleichen </a:t>
            </a:r>
            <a:r>
              <a:rPr lang="de-AT" i="1" dirty="0" smtClean="0"/>
              <a:t>(= K2)</a:t>
            </a:r>
            <a:r>
              <a:rPr lang="de-AT" dirty="0" smtClean="0"/>
              <a:t> u. deren Lebensqualität bewerten </a:t>
            </a:r>
            <a:r>
              <a:rPr lang="de-AT" i="1" dirty="0" smtClean="0"/>
              <a:t>(K3)</a:t>
            </a:r>
            <a:endParaRPr lang="de-AT" sz="1000" dirty="0" smtClean="0"/>
          </a:p>
        </p:txBody>
      </p:sp>
      <p:sp>
        <p:nvSpPr>
          <p:cNvPr id="17" name="Textfeld 16"/>
          <p:cNvSpPr txBox="1"/>
          <p:nvPr/>
        </p:nvSpPr>
        <p:spPr>
          <a:xfrm>
            <a:off x="323528" y="1988840"/>
            <a:ext cx="8820472" cy="369332"/>
          </a:xfrm>
          <a:prstGeom prst="rect">
            <a:avLst/>
          </a:prstGeom>
          <a:noFill/>
        </p:spPr>
        <p:txBody>
          <a:bodyPr wrap="square" rtlCol="0">
            <a:spAutoFit/>
          </a:bodyPr>
          <a:lstStyle/>
          <a:p>
            <a:r>
              <a:rPr lang="de-AT" dirty="0" smtClean="0"/>
              <a:t>3.1  aktuelle </a:t>
            </a:r>
            <a:r>
              <a:rPr lang="de-AT" dirty="0" err="1" smtClean="0"/>
              <a:t>demograph.Prozesse</a:t>
            </a:r>
            <a:r>
              <a:rPr lang="de-AT" dirty="0" smtClean="0"/>
              <a:t> beschreiben</a:t>
            </a:r>
            <a:r>
              <a:rPr lang="de-AT" i="1" dirty="0" smtClean="0"/>
              <a:t>(=K1)</a:t>
            </a:r>
            <a:r>
              <a:rPr lang="de-AT" dirty="0" smtClean="0"/>
              <a:t>...Mediale Darstellung interpretieren </a:t>
            </a:r>
            <a:r>
              <a:rPr lang="de-AT" i="1" dirty="0" smtClean="0"/>
              <a:t>(K3)</a:t>
            </a:r>
            <a:endParaRPr lang="de-AT" i="1" dirty="0"/>
          </a:p>
        </p:txBody>
      </p:sp>
      <p:sp>
        <p:nvSpPr>
          <p:cNvPr id="18" name="Textfeld 17"/>
          <p:cNvSpPr txBox="1"/>
          <p:nvPr/>
        </p:nvSpPr>
        <p:spPr>
          <a:xfrm>
            <a:off x="395536" y="3429000"/>
            <a:ext cx="8748464" cy="1200329"/>
          </a:xfrm>
          <a:prstGeom prst="rect">
            <a:avLst/>
          </a:prstGeom>
          <a:noFill/>
        </p:spPr>
        <p:txBody>
          <a:bodyPr wrap="square" rtlCol="0">
            <a:spAutoFit/>
          </a:bodyPr>
          <a:lstStyle/>
          <a:p>
            <a:r>
              <a:rPr lang="de-AT" dirty="0" smtClean="0"/>
              <a:t>3.5 der Wandel der Standortfaktoren ...erörtern</a:t>
            </a:r>
            <a:r>
              <a:rPr lang="de-AT" i="1" dirty="0" smtClean="0"/>
              <a:t> (=K 3 – es fehlen K1 &amp; K 2 ???  - ev. </a:t>
            </a:r>
            <a:r>
              <a:rPr lang="de-AT" i="1" dirty="0" err="1" smtClean="0"/>
              <a:t>erg</a:t>
            </a:r>
            <a:r>
              <a:rPr lang="de-AT" i="1" dirty="0" smtClean="0"/>
              <a:t>. mit  </a:t>
            </a:r>
            <a:r>
              <a:rPr lang="de-AT" dirty="0" smtClean="0"/>
              <a:t>3.7  ....Folgen d. Ansiedlung eines Unternehmen in einer Region...  Infrastruktur...   </a:t>
            </a:r>
          </a:p>
          <a:p>
            <a:r>
              <a:rPr lang="de-AT" dirty="0" smtClean="0"/>
              <a:t>             </a:t>
            </a:r>
            <a:r>
              <a:rPr lang="de-AT" dirty="0" err="1" smtClean="0"/>
              <a:t>Demogr</a:t>
            </a:r>
            <a:r>
              <a:rPr lang="de-AT" dirty="0" smtClean="0"/>
              <a:t>. u. strukturelle Veränderungen erkennen </a:t>
            </a:r>
            <a:r>
              <a:rPr lang="de-AT" i="1" dirty="0" smtClean="0"/>
              <a:t>(K ?? 1-2?)</a:t>
            </a:r>
            <a:r>
              <a:rPr lang="de-AT" dirty="0" smtClean="0"/>
              <a:t>    und </a:t>
            </a:r>
            <a:r>
              <a:rPr lang="de-AT" dirty="0" err="1" smtClean="0"/>
              <a:t>ev</a:t>
            </a:r>
            <a:r>
              <a:rPr lang="de-AT" dirty="0" smtClean="0"/>
              <a:t> </a:t>
            </a:r>
          </a:p>
          <a:p>
            <a:r>
              <a:rPr lang="de-AT" dirty="0" smtClean="0"/>
              <a:t>    +  3.12... Bedeutung von ...Innovation...auf Standort analysieren u. erklären </a:t>
            </a:r>
            <a:r>
              <a:rPr lang="de-AT" i="1" dirty="0" smtClean="0"/>
              <a:t>(beides K 2)</a:t>
            </a:r>
            <a:endParaRPr lang="de-AT" i="1" dirty="0"/>
          </a:p>
        </p:txBody>
      </p:sp>
      <p:sp>
        <p:nvSpPr>
          <p:cNvPr id="20" name="Textfeld 19"/>
          <p:cNvSpPr txBox="1"/>
          <p:nvPr/>
        </p:nvSpPr>
        <p:spPr>
          <a:xfrm>
            <a:off x="395536" y="4725144"/>
            <a:ext cx="8748464" cy="369332"/>
          </a:xfrm>
          <a:prstGeom prst="rect">
            <a:avLst/>
          </a:prstGeom>
          <a:noFill/>
        </p:spPr>
        <p:txBody>
          <a:bodyPr wrap="square" rtlCol="0">
            <a:spAutoFit/>
          </a:bodyPr>
          <a:lstStyle/>
          <a:p>
            <a:r>
              <a:rPr lang="de-AT" dirty="0" smtClean="0"/>
              <a:t> 3.14  ...</a:t>
            </a:r>
            <a:r>
              <a:rPr lang="de-AT" dirty="0" err="1" smtClean="0"/>
              <a:t>außenwirtschaftl</a:t>
            </a:r>
            <a:r>
              <a:rPr lang="de-AT" dirty="0" smtClean="0"/>
              <a:t>. Verflechtung Österreichs </a:t>
            </a:r>
            <a:r>
              <a:rPr lang="de-AT" dirty="0" err="1" smtClean="0"/>
              <a:t>u.d</a:t>
            </a:r>
            <a:r>
              <a:rPr lang="de-AT" dirty="0" smtClean="0"/>
              <a:t>. EU u. d. restl. Welt erläutern </a:t>
            </a:r>
            <a:r>
              <a:rPr lang="de-AT" i="1" dirty="0" smtClean="0"/>
              <a:t>(=K2)</a:t>
            </a:r>
            <a:endParaRPr lang="de-AT" i="1" dirty="0"/>
          </a:p>
        </p:txBody>
      </p:sp>
      <p:sp>
        <p:nvSpPr>
          <p:cNvPr id="21" name="Textfeld 20"/>
          <p:cNvSpPr txBox="1"/>
          <p:nvPr/>
        </p:nvSpPr>
        <p:spPr>
          <a:xfrm>
            <a:off x="323528" y="2420888"/>
            <a:ext cx="8640960" cy="923330"/>
          </a:xfrm>
          <a:prstGeom prst="rect">
            <a:avLst/>
          </a:prstGeom>
          <a:noFill/>
        </p:spPr>
        <p:txBody>
          <a:bodyPr wrap="square" rtlCol="0">
            <a:spAutoFit/>
          </a:bodyPr>
          <a:lstStyle/>
          <a:p>
            <a:r>
              <a:rPr lang="de-AT" dirty="0" smtClean="0"/>
              <a:t>3.17  mit...(Geo-)Medien </a:t>
            </a:r>
            <a:r>
              <a:rPr lang="de-AT" dirty="0" err="1" smtClean="0"/>
              <a:t>d.Raumnutzung</a:t>
            </a:r>
            <a:r>
              <a:rPr lang="de-AT" dirty="0" smtClean="0"/>
              <a:t> f. Wohnen, </a:t>
            </a:r>
            <a:r>
              <a:rPr lang="de-AT" dirty="0" err="1" smtClean="0"/>
              <a:t>Arbeiten,Verkehr</a:t>
            </a:r>
            <a:r>
              <a:rPr lang="de-AT" dirty="0" smtClean="0"/>
              <a:t>, Freizeitaktivitäten u. Tourismus vergleichen </a:t>
            </a:r>
            <a:r>
              <a:rPr lang="de-AT" i="1" dirty="0" smtClean="0"/>
              <a:t>(=K2), </a:t>
            </a:r>
            <a:r>
              <a:rPr lang="de-AT" dirty="0" smtClean="0"/>
              <a:t>sowie Lösungsansätze d. Raumplanung bei Nutzungskonflikten erörtern </a:t>
            </a:r>
            <a:r>
              <a:rPr lang="de-AT" i="1" dirty="0" smtClean="0"/>
              <a:t>(= K3 – es fehlt ev. K2 wie „darstellen, gegenüberstellen“...)</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ppt_x"/>
                                          </p:val>
                                        </p:tav>
                                        <p:tav tm="100000">
                                          <p:val>
                                            <p:strVal val="#ppt_x"/>
                                          </p:val>
                                        </p:tav>
                                      </p:tavLst>
                                    </p:anim>
                                    <p:anim calcmode="lin" valueType="num">
                                      <p:cBhvr additive="base">
                                        <p:cTn id="14"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000" fill="hold"/>
                                        <p:tgtEl>
                                          <p:spTgt spid="18"/>
                                        </p:tgtEl>
                                        <p:attrNameLst>
                                          <p:attrName>ppt_x</p:attrName>
                                        </p:attrNameLst>
                                      </p:cBhvr>
                                      <p:tavLst>
                                        <p:tav tm="0">
                                          <p:val>
                                            <p:strVal val="#ppt_x"/>
                                          </p:val>
                                        </p:tav>
                                        <p:tav tm="100000">
                                          <p:val>
                                            <p:strVal val="#ppt_x"/>
                                          </p:val>
                                        </p:tav>
                                      </p:tavLst>
                                    </p:anim>
                                    <p:anim calcmode="lin" valueType="num">
                                      <p:cBhvr additive="base">
                                        <p:cTn id="20"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
        <p:nvSpPr>
          <p:cNvPr id="10" name="Textfeld 9"/>
          <p:cNvSpPr txBox="1"/>
          <p:nvPr/>
        </p:nvSpPr>
        <p:spPr>
          <a:xfrm>
            <a:off x="539552" y="836712"/>
            <a:ext cx="8424936" cy="646331"/>
          </a:xfrm>
          <a:prstGeom prst="rect">
            <a:avLst/>
          </a:prstGeom>
          <a:noFill/>
        </p:spPr>
        <p:txBody>
          <a:bodyPr wrap="square" rtlCol="0">
            <a:spAutoFit/>
          </a:bodyPr>
          <a:lstStyle/>
          <a:p>
            <a:pPr marL="174625" indent="-174625"/>
            <a:r>
              <a:rPr lang="de-AT" dirty="0" smtClean="0"/>
              <a:t>4.4  untersch. Gliederung, Wahrnehmung u Darstellung von Europa </a:t>
            </a:r>
            <a:r>
              <a:rPr lang="de-AT" dirty="0" err="1" smtClean="0"/>
              <a:t>u.d</a:t>
            </a:r>
            <a:r>
              <a:rPr lang="de-AT" dirty="0" smtClean="0"/>
              <a:t>. E U in ihrer </a:t>
            </a:r>
            <a:r>
              <a:rPr lang="de-AT" dirty="0" err="1" smtClean="0"/>
              <a:t>Vielefalt</a:t>
            </a:r>
            <a:r>
              <a:rPr lang="de-AT" dirty="0" smtClean="0"/>
              <a:t> beschreiben, in (</a:t>
            </a:r>
            <a:r>
              <a:rPr lang="de-AT" dirty="0" err="1" smtClean="0"/>
              <a:t>Geo</a:t>
            </a:r>
            <a:r>
              <a:rPr lang="de-AT" dirty="0" smtClean="0"/>
              <a:t>)Medien analysieren u </a:t>
            </a:r>
            <a:r>
              <a:rPr lang="de-AT" dirty="0" err="1" smtClean="0"/>
              <a:t>krit</a:t>
            </a:r>
            <a:r>
              <a:rPr lang="de-AT" dirty="0" smtClean="0"/>
              <a:t>. Stellung beziehen</a:t>
            </a:r>
            <a:endParaRPr lang="de-AT" dirty="0"/>
          </a:p>
        </p:txBody>
      </p:sp>
      <p:sp>
        <p:nvSpPr>
          <p:cNvPr id="11" name="Textfeld 10"/>
          <p:cNvSpPr txBox="1"/>
          <p:nvPr/>
        </p:nvSpPr>
        <p:spPr>
          <a:xfrm>
            <a:off x="467544" y="1556792"/>
            <a:ext cx="8280920" cy="1200329"/>
          </a:xfrm>
          <a:prstGeom prst="rect">
            <a:avLst/>
          </a:prstGeom>
          <a:noFill/>
        </p:spPr>
        <p:txBody>
          <a:bodyPr wrap="square" rtlCol="0">
            <a:spAutoFit/>
          </a:bodyPr>
          <a:lstStyle/>
          <a:p>
            <a:r>
              <a:rPr lang="de-AT" dirty="0" smtClean="0"/>
              <a:t>4.1  Ausmaß d. </a:t>
            </a:r>
            <a:r>
              <a:rPr lang="de-AT" dirty="0" err="1" smtClean="0"/>
              <a:t>menschl</a:t>
            </a:r>
            <a:r>
              <a:rPr lang="de-AT" dirty="0" smtClean="0"/>
              <a:t>. Einflusses auf Natursysteme...beschreiben </a:t>
            </a:r>
            <a:r>
              <a:rPr lang="de-AT" i="1" dirty="0" smtClean="0"/>
              <a:t>(???vergleichen?)</a:t>
            </a:r>
          </a:p>
          <a:p>
            <a:r>
              <a:rPr lang="de-AT" i="1" dirty="0" smtClean="0"/>
              <a:t>    und</a:t>
            </a:r>
          </a:p>
          <a:p>
            <a:r>
              <a:rPr lang="de-AT" dirty="0" smtClean="0"/>
              <a:t>4.2 Folgen d. Überschreitung </a:t>
            </a:r>
            <a:r>
              <a:rPr lang="de-AT" dirty="0" err="1" smtClean="0"/>
              <a:t>d.Belastungsgrenzen</a:t>
            </a:r>
            <a:r>
              <a:rPr lang="de-AT" dirty="0" smtClean="0"/>
              <a:t>.... erörtern </a:t>
            </a:r>
            <a:r>
              <a:rPr lang="de-AT" i="1" dirty="0" smtClean="0"/>
              <a:t>(=diskutieren = K 3.... ?)</a:t>
            </a:r>
          </a:p>
          <a:p>
            <a:r>
              <a:rPr lang="de-AT" dirty="0" smtClean="0"/>
              <a:t>4.6  ...Schwierigkeiten gem. Problemlösungen  ... EU...Welt ....erörtern </a:t>
            </a:r>
            <a:endParaRPr lang="de-AT" dirty="0"/>
          </a:p>
        </p:txBody>
      </p:sp>
      <p:sp>
        <p:nvSpPr>
          <p:cNvPr id="17" name="Textfeld 16"/>
          <p:cNvSpPr txBox="1"/>
          <p:nvPr/>
        </p:nvSpPr>
        <p:spPr>
          <a:xfrm>
            <a:off x="3275856" y="1124744"/>
            <a:ext cx="184731" cy="369332"/>
          </a:xfrm>
          <a:prstGeom prst="rect">
            <a:avLst/>
          </a:prstGeom>
          <a:noFill/>
        </p:spPr>
        <p:txBody>
          <a:bodyPr wrap="none" rtlCol="0">
            <a:spAutoFit/>
          </a:bodyPr>
          <a:lstStyle/>
          <a:p>
            <a:endParaRPr lang="de-AT" dirty="0"/>
          </a:p>
        </p:txBody>
      </p:sp>
      <p:sp>
        <p:nvSpPr>
          <p:cNvPr id="18" name="Textfeld 17"/>
          <p:cNvSpPr txBox="1"/>
          <p:nvPr/>
        </p:nvSpPr>
        <p:spPr>
          <a:xfrm>
            <a:off x="467544" y="2852936"/>
            <a:ext cx="8496944" cy="1754326"/>
          </a:xfrm>
          <a:prstGeom prst="rect">
            <a:avLst/>
          </a:prstGeom>
          <a:noFill/>
        </p:spPr>
        <p:txBody>
          <a:bodyPr wrap="square" rtlCol="0">
            <a:spAutoFit/>
          </a:bodyPr>
          <a:lstStyle/>
          <a:p>
            <a:r>
              <a:rPr lang="de-AT" dirty="0" smtClean="0"/>
              <a:t>4.7.  Verteilung d. Bevölkerung ...aus </a:t>
            </a:r>
            <a:r>
              <a:rPr lang="de-AT" dirty="0" err="1" smtClean="0"/>
              <a:t>glob</a:t>
            </a:r>
            <a:r>
              <a:rPr lang="de-AT" dirty="0" smtClean="0"/>
              <a:t>. Perspektive analysieren </a:t>
            </a:r>
            <a:r>
              <a:rPr lang="de-AT" i="1" dirty="0" smtClean="0"/>
              <a:t>(=K2 ?vergleichen?) </a:t>
            </a:r>
            <a:r>
              <a:rPr lang="de-AT" dirty="0" smtClean="0"/>
              <a:t>...Konsequenzen erörtern</a:t>
            </a:r>
            <a:r>
              <a:rPr lang="de-AT" i="1" dirty="0" smtClean="0"/>
              <a:t> (K3)</a:t>
            </a:r>
            <a:endParaRPr lang="de-AT" dirty="0" smtClean="0"/>
          </a:p>
          <a:p>
            <a:r>
              <a:rPr lang="de-AT" dirty="0" smtClean="0"/>
              <a:t>4.8   </a:t>
            </a:r>
            <a:r>
              <a:rPr lang="de-AT" dirty="0" err="1" smtClean="0"/>
              <a:t>Entw</a:t>
            </a:r>
            <a:r>
              <a:rPr lang="de-AT" dirty="0" smtClean="0"/>
              <a:t>., Bedeutung </a:t>
            </a:r>
            <a:r>
              <a:rPr lang="de-AT" dirty="0" err="1" smtClean="0"/>
              <a:t>u.Verteilung</a:t>
            </a:r>
            <a:r>
              <a:rPr lang="de-AT" dirty="0" smtClean="0"/>
              <a:t> </a:t>
            </a:r>
            <a:r>
              <a:rPr lang="de-AT" dirty="0" err="1" smtClean="0"/>
              <a:t>v.Städten</a:t>
            </a:r>
            <a:r>
              <a:rPr lang="de-AT" dirty="0" smtClean="0"/>
              <a:t>, Ballungsräumen u. Peripherie mit </a:t>
            </a:r>
          </a:p>
          <a:p>
            <a:pPr marL="363538" indent="-363538"/>
            <a:r>
              <a:rPr lang="de-AT" dirty="0" smtClean="0"/>
              <a:t>     (</a:t>
            </a:r>
            <a:r>
              <a:rPr lang="de-AT" dirty="0" err="1" smtClean="0"/>
              <a:t>Geo</a:t>
            </a:r>
            <a:r>
              <a:rPr lang="de-AT" dirty="0" smtClean="0"/>
              <a:t>)Medien beschreiben, vergleichen</a:t>
            </a:r>
          </a:p>
          <a:p>
            <a:pPr marL="363538" indent="-363538"/>
            <a:r>
              <a:rPr lang="de-AT" dirty="0" smtClean="0"/>
              <a:t>4.10</a:t>
            </a:r>
            <a:r>
              <a:rPr lang="de-AT" i="1" dirty="0" smtClean="0"/>
              <a:t>...daraus :  </a:t>
            </a:r>
            <a:r>
              <a:rPr lang="de-AT" dirty="0" smtClean="0"/>
              <a:t>Armut/Wohlstand...Migration </a:t>
            </a:r>
            <a:r>
              <a:rPr lang="de-AT" i="1" dirty="0" smtClean="0"/>
              <a:t>(global/EU? ) </a:t>
            </a:r>
            <a:r>
              <a:rPr lang="de-AT" dirty="0" smtClean="0"/>
              <a:t>beschreiben Handlungsstrategien diskutieren</a:t>
            </a:r>
            <a:endParaRPr lang="de-AT" i="1" dirty="0"/>
          </a:p>
        </p:txBody>
      </p:sp>
      <p:sp>
        <p:nvSpPr>
          <p:cNvPr id="19" name="Textfeld 18"/>
          <p:cNvSpPr txBox="1"/>
          <p:nvPr/>
        </p:nvSpPr>
        <p:spPr>
          <a:xfrm>
            <a:off x="467544" y="4725144"/>
            <a:ext cx="8280920" cy="923330"/>
          </a:xfrm>
          <a:prstGeom prst="rect">
            <a:avLst/>
          </a:prstGeom>
          <a:noFill/>
        </p:spPr>
        <p:txBody>
          <a:bodyPr wrap="square" rtlCol="0">
            <a:spAutoFit/>
          </a:bodyPr>
          <a:lstStyle/>
          <a:p>
            <a:pPr marL="174625" indent="-174625"/>
            <a:r>
              <a:rPr lang="de-AT" dirty="0" smtClean="0"/>
              <a:t>4.9  ...Wandel </a:t>
            </a:r>
            <a:r>
              <a:rPr lang="de-AT" dirty="0" err="1" smtClean="0"/>
              <a:t>d.Machtverhältnisse</a:t>
            </a:r>
            <a:r>
              <a:rPr lang="de-AT" dirty="0" smtClean="0"/>
              <a:t> zw. Staaten, Bündnissen </a:t>
            </a:r>
            <a:r>
              <a:rPr lang="de-AT" i="1" dirty="0" smtClean="0"/>
              <a:t>(Anm. etwa USA – China ...?), </a:t>
            </a:r>
            <a:r>
              <a:rPr lang="de-AT" dirty="0" smtClean="0"/>
              <a:t>Konzernen, NGOs ...untersuchen </a:t>
            </a:r>
            <a:r>
              <a:rPr lang="de-AT" i="1" dirty="0" smtClean="0"/>
              <a:t>(K ???)  </a:t>
            </a:r>
            <a:r>
              <a:rPr lang="de-AT" dirty="0" smtClean="0"/>
              <a:t>u darstellen </a:t>
            </a:r>
            <a:r>
              <a:rPr lang="de-AT" i="1" dirty="0" smtClean="0"/>
              <a:t>(K 2)</a:t>
            </a:r>
          </a:p>
          <a:p>
            <a:pPr marL="174625" indent="-174625"/>
            <a:r>
              <a:rPr lang="de-AT" i="1" dirty="0" smtClean="0"/>
              <a:t>?  +  Erg. mit  Z. 4.1 ?  4.2 ? –s.o. -  bei den Beispielen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83568" y="260648"/>
            <a:ext cx="7992888" cy="6401753"/>
          </a:xfrm>
          <a:prstGeom prst="rect">
            <a:avLst/>
          </a:prstGeom>
          <a:noFill/>
        </p:spPr>
        <p:txBody>
          <a:bodyPr wrap="square" rtlCol="0">
            <a:spAutoFit/>
          </a:bodyPr>
          <a:lstStyle/>
          <a:p>
            <a:r>
              <a:rPr lang="de-AT" sz="1200" dirty="0" smtClean="0">
                <a:hlinkClick r:id="rId5"/>
              </a:rPr>
              <a:t>https://web.archive.org/web/20181029141113/http:/www.geothek.at/index.php?id=1127</a:t>
            </a:r>
            <a:r>
              <a:rPr lang="de-AT" sz="1200" dirty="0" smtClean="0"/>
              <a:t>  BIRSAK (Hölzel-Atlasbegleitheft)</a:t>
            </a:r>
          </a:p>
          <a:p>
            <a:r>
              <a:rPr lang="de-AT" sz="1400" b="1" dirty="0" smtClean="0"/>
              <a:t>Für Atlasarbeit kompetent wird die Systematik der Abstufung auf elf Stufen erweitert:</a:t>
            </a:r>
          </a:p>
          <a:p>
            <a:endParaRPr lang="de-AT" sz="1200" dirty="0" smtClean="0"/>
          </a:p>
          <a:p>
            <a:pPr marL="174625" indent="-174625"/>
            <a:r>
              <a:rPr lang="de-AT" sz="1300" b="1" dirty="0" smtClean="0"/>
              <a:t>Suchen</a:t>
            </a:r>
            <a:r>
              <a:rPr lang="de-AT" sz="1300" dirty="0" smtClean="0"/>
              <a:t>: In einer vorgegebenen Anzahl von Karten werden Signaturen mit einer vorgegebenen Eigenschaft gesucht, z.B. nach einem Namen oder nach einem Merkmal. Die Suche kann durch Erschließungshilfen unterstützt oder frei sein.</a:t>
            </a:r>
          </a:p>
          <a:p>
            <a:pPr marL="174625" indent="-174625"/>
            <a:r>
              <a:rPr lang="de-AT" sz="1300" b="1" dirty="0" smtClean="0"/>
              <a:t>Lesen</a:t>
            </a:r>
            <a:r>
              <a:rPr lang="de-AT" sz="1300" dirty="0" smtClean="0"/>
              <a:t>: In vorgegebenen Karten oder Kartenausschnitten werden Informationen zu einzelnen Signaturen entnommen.</a:t>
            </a:r>
          </a:p>
          <a:p>
            <a:pPr marL="174625" indent="-174625"/>
            <a:r>
              <a:rPr lang="de-AT" sz="1300" b="1" dirty="0" smtClean="0"/>
              <a:t>Messen</a:t>
            </a:r>
            <a:r>
              <a:rPr lang="de-AT" sz="1300" dirty="0" smtClean="0"/>
              <a:t>: Die Geometrie (Lage, Distanzen, Flächengrößen) von Objekten wird gemessen, im erweiterten Sinn auch topologische Merkmale.</a:t>
            </a:r>
          </a:p>
          <a:p>
            <a:pPr marL="174625" indent="-174625"/>
            <a:r>
              <a:rPr lang="de-AT" sz="1300" b="1" dirty="0" smtClean="0"/>
              <a:t>Planen</a:t>
            </a:r>
            <a:r>
              <a:rPr lang="de-AT" sz="1300" dirty="0" smtClean="0"/>
              <a:t>: Planungsaufgaben sind Optimierungsaufgaben, z.B. einen Weg oder einen optimalen Standort für ein Geschäft finden. Ihre Komplexität kann daher sehr unterschiedlich sein, die Methode wurde trotzdem als mittlere Stufe definiert, weil sie im schulischen Umfeld meist im Sinne von Stadtplan lesen angewandt wird.</a:t>
            </a:r>
          </a:p>
          <a:p>
            <a:pPr marL="174625" indent="-174625"/>
            <a:r>
              <a:rPr lang="de-AT" sz="1300" b="1" dirty="0" smtClean="0"/>
              <a:t>Vergleichen</a:t>
            </a:r>
            <a:r>
              <a:rPr lang="de-AT" sz="1300" dirty="0" smtClean="0"/>
              <a:t>: Beim Vergleichen werden Kartenausschnitte verschiedener Regionen (oder eventuell einer Region und verschiedener Themen) gegenübergestellt und die </a:t>
            </a:r>
            <a:r>
              <a:rPr lang="de-AT" sz="1300" dirty="0" err="1" smtClean="0"/>
              <a:t>Signaturengemenge</a:t>
            </a:r>
            <a:r>
              <a:rPr lang="de-AT" sz="1300" dirty="0" smtClean="0"/>
              <a:t> vergleichend gelesen.</a:t>
            </a:r>
          </a:p>
          <a:p>
            <a:pPr marL="174625" indent="-174625"/>
            <a:r>
              <a:rPr lang="de-AT" sz="1300" b="1" dirty="0" smtClean="0"/>
              <a:t>Erkennen</a:t>
            </a:r>
            <a:r>
              <a:rPr lang="de-AT" sz="1300" dirty="0" smtClean="0"/>
              <a:t>: Im Sinne einer Mustererkennung werden hier Verteilungen oder räumliche Muster entdeckt.</a:t>
            </a:r>
          </a:p>
          <a:p>
            <a:pPr marL="174625" indent="-174625"/>
            <a:r>
              <a:rPr lang="de-AT" sz="1300" b="1" dirty="0" smtClean="0"/>
              <a:t>Beschreiben</a:t>
            </a:r>
            <a:r>
              <a:rPr lang="de-AT" sz="1300" dirty="0" smtClean="0"/>
              <a:t>: Im Gegensatz zum Lesen werden nicht nur einzelne Signaturen betrachtet, sondern auch deren räumliche Beziehungen. Eine Beschreibung beinhaltet zusätzlich eine Verbalisierung oder Umsetzung in eine andere nicht-kartographische Darstellungsform.</a:t>
            </a:r>
          </a:p>
          <a:p>
            <a:pPr marL="174625" indent="-174625"/>
            <a:r>
              <a:rPr lang="de-AT" sz="1300" b="1" dirty="0" smtClean="0"/>
              <a:t>Typisieren</a:t>
            </a:r>
            <a:r>
              <a:rPr lang="de-AT" sz="1300" dirty="0" smtClean="0"/>
              <a:t>: Bei der Bildung von Objekttypen werden aus </a:t>
            </a:r>
            <a:r>
              <a:rPr lang="de-AT" sz="1300" dirty="0" err="1" smtClean="0"/>
              <a:t>Signaturenmerkmalen</a:t>
            </a:r>
            <a:r>
              <a:rPr lang="de-AT" sz="1300" dirty="0" smtClean="0"/>
              <a:t> durch Klassifizierung und Kombination von Merkmalswerten Klassen, Kategorien oder Typen abgeleitet und dargestellt. </a:t>
            </a:r>
          </a:p>
          <a:p>
            <a:pPr marL="174625" indent="-174625"/>
            <a:r>
              <a:rPr lang="de-AT" sz="1300" b="1" dirty="0" smtClean="0"/>
              <a:t>Abgrenzen</a:t>
            </a:r>
            <a:r>
              <a:rPr lang="de-AT" sz="1300" dirty="0" smtClean="0"/>
              <a:t>: Raumtypen werden aufgrund typischer Mischungen von Objektverteilungen definiert und abgegrenzt.</a:t>
            </a:r>
          </a:p>
          <a:p>
            <a:pPr marL="174625" indent="-174625"/>
            <a:r>
              <a:rPr lang="de-AT" sz="1300" b="1" dirty="0" smtClean="0"/>
              <a:t>Korrelieren</a:t>
            </a:r>
            <a:r>
              <a:rPr lang="de-AT" sz="1300" dirty="0" smtClean="0"/>
              <a:t>: Verschiedene geographische Phänomene können im Sinne von „wo das eine, da (häufig) auch das andere“ räumlich miteinander verbunden sein. Durch Vergleich und Auswertung verschiedener thematischer Ebenen werden solche räumlichen Korrelationen aufgedeckt.</a:t>
            </a:r>
          </a:p>
          <a:p>
            <a:pPr marL="174625" indent="-174625"/>
            <a:r>
              <a:rPr lang="de-AT" sz="1300" b="1" dirty="0" smtClean="0"/>
              <a:t>Skizzieren</a:t>
            </a:r>
            <a:r>
              <a:rPr lang="de-AT" sz="1300" dirty="0" smtClean="0"/>
              <a:t>: Karten werden gedanklich oder zeichnerisch stark vereinfacht, um wesentliche räumliche Muster aufzudecken. Das zeichnerische Ergebnis wird als Kartenskizze oder mit einem französischen Ausdruck als „Croquis“ bezeichnet. Diese Methode führt schon in den Grenzbereich zwischen Kartenauswertung und Kartenumzeichnung.</a:t>
            </a:r>
          </a:p>
          <a:p>
            <a:endParaRPr lang="de-AT" dirty="0" smtClean="0"/>
          </a:p>
          <a:p>
            <a:endParaRPr lang="de-A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7" name="Textfeld 6"/>
          <p:cNvSpPr txBox="1"/>
          <p:nvPr/>
        </p:nvSpPr>
        <p:spPr>
          <a:xfrm>
            <a:off x="323528" y="404664"/>
            <a:ext cx="8496944" cy="400110"/>
          </a:xfrm>
          <a:prstGeom prst="rect">
            <a:avLst/>
          </a:prstGeom>
          <a:noFill/>
        </p:spPr>
        <p:txBody>
          <a:bodyPr wrap="square" rtlCol="0">
            <a:spAutoFit/>
          </a:bodyPr>
          <a:lstStyle/>
          <a:p>
            <a:r>
              <a:rPr lang="de-AT" sz="2000" b="1" dirty="0" smtClean="0"/>
              <a:t>„Topographie“ ist nicht „Geographie“.....   </a:t>
            </a:r>
            <a:r>
              <a:rPr lang="de-AT" sz="2000" i="1" dirty="0" smtClean="0"/>
              <a:t>       </a:t>
            </a:r>
            <a:r>
              <a:rPr lang="de-AT" sz="1200" i="1" dirty="0" smtClean="0"/>
              <a:t>Nach  </a:t>
            </a:r>
            <a:r>
              <a:rPr lang="de-AT" sz="1200" i="1" dirty="0" smtClean="0">
                <a:hlinkClick r:id="rId5"/>
              </a:rPr>
              <a:t>HITZ (2001): Topographie.</a:t>
            </a:r>
            <a:r>
              <a:rPr lang="de-AT" sz="1200" i="1" dirty="0" smtClean="0"/>
              <a:t> In „Handbuch GW“ &gt;&gt;&gt;</a:t>
            </a:r>
            <a:endParaRPr lang="de-AT" b="1" dirty="0"/>
          </a:p>
        </p:txBody>
      </p:sp>
      <p:sp>
        <p:nvSpPr>
          <p:cNvPr id="8" name="Textfeld 7"/>
          <p:cNvSpPr txBox="1"/>
          <p:nvPr/>
        </p:nvSpPr>
        <p:spPr>
          <a:xfrm>
            <a:off x="467544" y="908720"/>
            <a:ext cx="8352928" cy="646331"/>
          </a:xfrm>
          <a:prstGeom prst="rect">
            <a:avLst/>
          </a:prstGeom>
          <a:noFill/>
        </p:spPr>
        <p:txBody>
          <a:bodyPr wrap="square" rtlCol="0">
            <a:spAutoFit/>
          </a:bodyPr>
          <a:lstStyle/>
          <a:p>
            <a:pPr marL="363538" indent="-363538"/>
            <a:r>
              <a:rPr lang="de-AT" dirty="0" smtClean="0"/>
              <a:t>Topographie ist eben nicht „Länderkunde“...denn diese ist als eine Integration zahlloser Geofaktoren erst auf einer (komplexen) Stufe der Synthese möglich ....</a:t>
            </a:r>
            <a:endParaRPr lang="de-AT" dirty="0"/>
          </a:p>
        </p:txBody>
      </p:sp>
      <p:sp>
        <p:nvSpPr>
          <p:cNvPr id="9" name="Textfeld 8"/>
          <p:cNvSpPr txBox="1"/>
          <p:nvPr/>
        </p:nvSpPr>
        <p:spPr>
          <a:xfrm>
            <a:off x="467544" y="1700808"/>
            <a:ext cx="7992888" cy="923330"/>
          </a:xfrm>
          <a:prstGeom prst="rect">
            <a:avLst/>
          </a:prstGeom>
          <a:noFill/>
        </p:spPr>
        <p:txBody>
          <a:bodyPr wrap="square" rtlCol="0">
            <a:spAutoFit/>
          </a:bodyPr>
          <a:lstStyle/>
          <a:p>
            <a:pPr marL="363538" indent="-363538"/>
            <a:r>
              <a:rPr lang="de-AT" dirty="0" smtClean="0"/>
              <a:t>Topographie ist auch nicht mit geographischer Lage gleichzusetzen....wo ein Ort auf der Karte liegt, genügt nicht als Unterrichtsziel .... &gt; </a:t>
            </a:r>
            <a:r>
              <a:rPr lang="de-AT" i="1" dirty="0" smtClean="0"/>
              <a:t>siehe nächste  Folie dann  Zusammenstellung &gt;</a:t>
            </a:r>
            <a:endParaRPr lang="de-AT" i="1" dirty="0"/>
          </a:p>
        </p:txBody>
      </p:sp>
      <p:sp>
        <p:nvSpPr>
          <p:cNvPr id="10" name="Textfeld 9"/>
          <p:cNvSpPr txBox="1"/>
          <p:nvPr/>
        </p:nvSpPr>
        <p:spPr>
          <a:xfrm>
            <a:off x="467544" y="2708920"/>
            <a:ext cx="7920880" cy="923330"/>
          </a:xfrm>
          <a:prstGeom prst="rect">
            <a:avLst/>
          </a:prstGeom>
          <a:noFill/>
        </p:spPr>
        <p:txBody>
          <a:bodyPr wrap="square" rtlCol="0">
            <a:spAutoFit/>
          </a:bodyPr>
          <a:lstStyle/>
          <a:p>
            <a:pPr marL="363538" indent="-363538"/>
            <a:r>
              <a:rPr lang="de-AT" dirty="0" smtClean="0"/>
              <a:t>Topographie kann auch nicht (nur)“ Vokabelwissen der Geographie“ sein, weil dann diese Begriffe ohne Beziehung zu anderen Kriterien „leer“, ohne Assoziation sind – und k e i n e  Raumvorstellung entsteht!</a:t>
            </a:r>
            <a:endParaRPr lang="de-AT" dirty="0"/>
          </a:p>
        </p:txBody>
      </p:sp>
      <p:sp>
        <p:nvSpPr>
          <p:cNvPr id="11" name="Textfeld 10"/>
          <p:cNvSpPr txBox="1"/>
          <p:nvPr/>
        </p:nvSpPr>
        <p:spPr>
          <a:xfrm>
            <a:off x="467544" y="3645024"/>
            <a:ext cx="8064896" cy="677108"/>
          </a:xfrm>
          <a:prstGeom prst="rect">
            <a:avLst/>
          </a:prstGeom>
          <a:noFill/>
        </p:spPr>
        <p:txBody>
          <a:bodyPr wrap="square" rtlCol="0">
            <a:spAutoFit/>
          </a:bodyPr>
          <a:lstStyle/>
          <a:p>
            <a:pPr marL="363538" indent="-363538"/>
            <a:r>
              <a:rPr lang="de-AT" dirty="0" smtClean="0"/>
              <a:t>Topographie im lernzielorientierten-thematischen Unterricht ist besser mit dem Begriff / der  </a:t>
            </a:r>
            <a:r>
              <a:rPr lang="de-AT" sz="2000" dirty="0" smtClean="0"/>
              <a:t>K o m p e t e n z   „</a:t>
            </a:r>
            <a:r>
              <a:rPr lang="de-AT" sz="2000" b="1" dirty="0" smtClean="0"/>
              <a:t>O r i e n t i e r u n g</a:t>
            </a:r>
            <a:r>
              <a:rPr lang="de-AT" sz="2000" dirty="0" smtClean="0"/>
              <a:t>“ </a:t>
            </a:r>
            <a:r>
              <a:rPr lang="de-AT" dirty="0" smtClean="0"/>
              <a:t>beschrieben.....  </a:t>
            </a:r>
            <a:endParaRPr lang="de-AT" dirty="0"/>
          </a:p>
        </p:txBody>
      </p:sp>
      <p:sp>
        <p:nvSpPr>
          <p:cNvPr id="12" name="Textfeld 11"/>
          <p:cNvSpPr txBox="1"/>
          <p:nvPr/>
        </p:nvSpPr>
        <p:spPr>
          <a:xfrm>
            <a:off x="2699792" y="5031760"/>
            <a:ext cx="6264696" cy="369332"/>
          </a:xfrm>
          <a:prstGeom prst="rect">
            <a:avLst/>
          </a:prstGeom>
          <a:noFill/>
        </p:spPr>
        <p:txBody>
          <a:bodyPr wrap="square" rtlCol="0">
            <a:spAutoFit/>
          </a:bodyPr>
          <a:lstStyle/>
          <a:p>
            <a:r>
              <a:rPr lang="de-AT" b="1" dirty="0" smtClean="0"/>
              <a:t>...und damit primär eine METHODISCHE  „Herausforderung“</a:t>
            </a:r>
            <a:endParaRPr lang="de-AT" b="1" dirty="0"/>
          </a:p>
        </p:txBody>
      </p:sp>
      <p:sp>
        <p:nvSpPr>
          <p:cNvPr id="13" name="Textfeld 12"/>
          <p:cNvSpPr txBox="1"/>
          <p:nvPr/>
        </p:nvSpPr>
        <p:spPr>
          <a:xfrm>
            <a:off x="395536" y="4725144"/>
            <a:ext cx="8352928" cy="646331"/>
          </a:xfrm>
          <a:prstGeom prst="rect">
            <a:avLst/>
          </a:prstGeom>
          <a:noFill/>
        </p:spPr>
        <p:txBody>
          <a:bodyPr wrap="square" rtlCol="0">
            <a:spAutoFit/>
          </a:bodyPr>
          <a:lstStyle/>
          <a:p>
            <a:endParaRPr lang="de-AT" i="1" dirty="0"/>
          </a:p>
          <a:p>
            <a:endParaRPr lang="de-AT"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467544" y="548680"/>
            <a:ext cx="8208912" cy="6955750"/>
          </a:xfrm>
          <a:prstGeom prst="rect">
            <a:avLst/>
          </a:prstGeom>
          <a:noFill/>
        </p:spPr>
        <p:txBody>
          <a:bodyPr wrap="square" rtlCol="0">
            <a:spAutoFit/>
          </a:bodyPr>
          <a:lstStyle/>
          <a:p>
            <a:r>
              <a:rPr lang="de-AT" sz="2000" b="1" dirty="0" smtClean="0"/>
              <a:t>WAS  heißt das nun für das nachhaltige METHODISCHE  Vorgehen ?</a:t>
            </a:r>
          </a:p>
          <a:p>
            <a:endParaRPr lang="de-AT" sz="2000" b="1" dirty="0" smtClean="0"/>
          </a:p>
          <a:p>
            <a:r>
              <a:rPr lang="de-AT" sz="2000" b="1" i="1" dirty="0" smtClean="0"/>
              <a:t>Anmerkung: diese Links finden sie alle einzeln in a </a:t>
            </a:r>
            <a:r>
              <a:rPr lang="de-AT" sz="2000" b="1" i="1" dirty="0" err="1" smtClean="0"/>
              <a:t>new</a:t>
            </a:r>
            <a:r>
              <a:rPr lang="de-AT" sz="2000" b="1" i="1" dirty="0" smtClean="0"/>
              <a:t> </a:t>
            </a:r>
            <a:r>
              <a:rPr lang="de-AT" sz="2000" b="1" i="1" dirty="0" err="1" smtClean="0"/>
              <a:t>Window</a:t>
            </a:r>
            <a:r>
              <a:rPr lang="de-AT" sz="2000" b="1" i="1" dirty="0" smtClean="0"/>
              <a:t> aufgehend auf der </a:t>
            </a:r>
            <a:r>
              <a:rPr lang="de-AT" sz="2000" b="1" i="1" dirty="0" err="1" smtClean="0"/>
              <a:t>Moodleplattform</a:t>
            </a:r>
            <a:r>
              <a:rPr lang="de-AT" sz="2000" b="1" i="1" dirty="0" smtClean="0"/>
              <a:t> !!!!</a:t>
            </a:r>
          </a:p>
          <a:p>
            <a:endParaRPr lang="de-AT" sz="2000" b="1" dirty="0" smtClean="0"/>
          </a:p>
          <a:p>
            <a:r>
              <a:rPr lang="de-AT" dirty="0" smtClean="0">
                <a:hlinkClick r:id="rId5"/>
              </a:rPr>
              <a:t>https://fachportal.ph-noe.ac.at/gwk/best-practice/unterrichtsideen</a:t>
            </a:r>
            <a:r>
              <a:rPr lang="de-AT" dirty="0" smtClean="0"/>
              <a:t>  &gt;&gt;&gt; diverse</a:t>
            </a:r>
          </a:p>
          <a:p>
            <a:endParaRPr lang="de-AT" sz="2000" b="1" dirty="0" smtClean="0"/>
          </a:p>
          <a:p>
            <a:r>
              <a:rPr lang="de-AT" sz="1400" dirty="0" smtClean="0">
                <a:hlinkClick r:id="rId6"/>
              </a:rPr>
              <a:t>https://moodle.ph-noe.ac.at/ph-noe/pluginfile.php/141865/mod_folder/content/0/1_Kap_2EntwChS_28082016.pdf?forcedownload=1</a:t>
            </a:r>
            <a:endParaRPr lang="de-AT" sz="1400" dirty="0" smtClean="0"/>
          </a:p>
          <a:p>
            <a:r>
              <a:rPr lang="de-AT" sz="1400" dirty="0" smtClean="0">
                <a:hlinkClick r:id="rId7"/>
              </a:rPr>
              <a:t>http://www.sushu.de/buckymap/fuller-sat_13.htm</a:t>
            </a:r>
            <a:r>
              <a:rPr lang="de-AT" sz="1400" dirty="0" smtClean="0"/>
              <a:t> </a:t>
            </a:r>
          </a:p>
          <a:p>
            <a:endParaRPr lang="de-AT" sz="1400" dirty="0" smtClean="0"/>
          </a:p>
          <a:p>
            <a:r>
              <a:rPr lang="de-AT" sz="1400" dirty="0" smtClean="0">
                <a:hlinkClick r:id="rId8"/>
              </a:rPr>
              <a:t>https://fachportal.ph-noe.ac.at/fileadmin/gwk/BestPractice/PuzzleVarianten_Ch_Sitte_PHnoe.pdf</a:t>
            </a:r>
            <a:r>
              <a:rPr lang="de-AT" sz="1400" dirty="0" smtClean="0"/>
              <a:t> </a:t>
            </a:r>
          </a:p>
          <a:p>
            <a:endParaRPr lang="de-AT" sz="1400" dirty="0" smtClean="0"/>
          </a:p>
          <a:p>
            <a:r>
              <a:rPr lang="de-AT" sz="1400" dirty="0" smtClean="0">
                <a:hlinkClick r:id="rId9"/>
              </a:rPr>
              <a:t>https://web.archive.org/web/20181029135949/http:/fachportal.ph-noe.ac.at/fileadmin/gwk/BestPractice/Einfache_Kartenanwendungen_PG11_2005.pdf</a:t>
            </a:r>
            <a:r>
              <a:rPr lang="de-AT" sz="1400" dirty="0" smtClean="0"/>
              <a:t> </a:t>
            </a:r>
          </a:p>
          <a:p>
            <a:endParaRPr lang="de-AT" sz="1400" dirty="0" smtClean="0"/>
          </a:p>
          <a:p>
            <a:r>
              <a:rPr lang="de-AT" sz="1400" dirty="0" smtClean="0">
                <a:hlinkClick r:id="rId10"/>
              </a:rPr>
              <a:t>https://gwb.schule.at/pluginfile.php/37903/mod_resource/content/1/Physische_KARTE_im_Kopf.pdf</a:t>
            </a:r>
            <a:endParaRPr lang="de-AT" sz="1400" dirty="0" smtClean="0"/>
          </a:p>
          <a:p>
            <a:endParaRPr lang="de-AT" sz="1400" dirty="0" smtClean="0"/>
          </a:p>
          <a:p>
            <a:endParaRPr lang="de-AT" sz="1400" dirty="0" smtClean="0"/>
          </a:p>
          <a:p>
            <a:endParaRPr lang="de-AT" sz="1400" dirty="0" smtClean="0"/>
          </a:p>
          <a:p>
            <a:r>
              <a:rPr lang="de-AT" sz="1400" dirty="0" smtClean="0"/>
              <a:t>3.Kl  (</a:t>
            </a:r>
            <a:r>
              <a:rPr lang="de-AT" sz="1400" dirty="0" err="1" smtClean="0"/>
              <a:t>zT</a:t>
            </a:r>
            <a:r>
              <a:rPr lang="de-AT" sz="1400" dirty="0" smtClean="0"/>
              <a:t> für Grundlage zu Ziel   1.3</a:t>
            </a:r>
          </a:p>
          <a:p>
            <a:r>
              <a:rPr lang="de-AT" sz="1400" dirty="0" smtClean="0">
                <a:hlinkClick r:id="rId11"/>
              </a:rPr>
              <a:t>https://www.opencyclemap.org/?zoom=12&amp;lat=47.53019&amp;lon=13.62453&amp;layers=B0000</a:t>
            </a:r>
            <a:r>
              <a:rPr lang="de-AT" sz="1400" dirty="0" smtClean="0"/>
              <a:t> </a:t>
            </a:r>
          </a:p>
          <a:p>
            <a:r>
              <a:rPr lang="de-AT" sz="1400" dirty="0" smtClean="0">
                <a:hlinkClick r:id="rId12"/>
              </a:rPr>
              <a:t>https://www.bergfex.at/</a:t>
            </a:r>
            <a:r>
              <a:rPr lang="de-AT" sz="1400" dirty="0" smtClean="0"/>
              <a:t> </a:t>
            </a:r>
          </a:p>
          <a:p>
            <a:r>
              <a:rPr lang="de-AT" sz="1400" dirty="0" smtClean="0">
                <a:hlinkClick r:id="rId13"/>
              </a:rPr>
              <a:t>https://www.kompass.de/wanderkarte/</a:t>
            </a:r>
            <a:r>
              <a:rPr lang="de-AT" sz="1400" dirty="0" smtClean="0"/>
              <a:t> </a:t>
            </a:r>
          </a:p>
          <a:p>
            <a:r>
              <a:rPr lang="de-AT" sz="1400" dirty="0" smtClean="0">
                <a:hlinkClick r:id="rId14"/>
              </a:rPr>
              <a:t>https://www.bev.gv.at</a:t>
            </a:r>
            <a:r>
              <a:rPr lang="de-AT" sz="1400" dirty="0" smtClean="0"/>
              <a:t> </a:t>
            </a:r>
          </a:p>
          <a:p>
            <a:r>
              <a:rPr lang="de-AT" sz="1400" dirty="0" smtClean="0">
                <a:hlinkClick r:id="rId15"/>
              </a:rPr>
              <a:t>https://www.bev.gv.at/Presse/Aktuelles/Austrian-Map-Online--Relaunch-der-Österreich-Karte-bringt-viele-neue-Möglichkeiten-(20.12.2022).html</a:t>
            </a:r>
            <a:r>
              <a:rPr lang="de-AT" sz="1400" dirty="0" smtClean="0"/>
              <a:t>     &gt;&gt;&gt;     </a:t>
            </a:r>
            <a:r>
              <a:rPr lang="de-AT" sz="1400" dirty="0" smtClean="0">
                <a:hlinkClick r:id="rId16"/>
              </a:rPr>
              <a:t>https://maps.bev.gv.at/</a:t>
            </a:r>
            <a:r>
              <a:rPr lang="de-AT" sz="1400" dirty="0" smtClean="0"/>
              <a:t> </a:t>
            </a:r>
          </a:p>
          <a:p>
            <a:r>
              <a:rPr lang="de-AT" sz="1400" dirty="0" smtClean="0">
                <a:hlinkClick r:id="rId17"/>
              </a:rPr>
              <a:t>https://gwb.schule.at/pluginfile.php/24909/mod_resource/content/1/ZEICHENSCHLUESSEL_FUER_DIE_OESTERREICHISCHE_KARTE_1_50_000_0.pdf</a:t>
            </a:r>
            <a:r>
              <a:rPr lang="de-AT" sz="1400" dirty="0" smtClean="0"/>
              <a:t> </a:t>
            </a:r>
            <a:endParaRPr lang="de-AT"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83568" y="692696"/>
            <a:ext cx="7704856" cy="6432530"/>
          </a:xfrm>
          <a:prstGeom prst="rect">
            <a:avLst/>
          </a:prstGeom>
          <a:noFill/>
        </p:spPr>
        <p:txBody>
          <a:bodyPr wrap="square" rtlCol="0">
            <a:spAutoFit/>
          </a:bodyPr>
          <a:lstStyle/>
          <a:p>
            <a:endParaRPr lang="de-AT" dirty="0" smtClean="0"/>
          </a:p>
          <a:p>
            <a:r>
              <a:rPr lang="de-AT" dirty="0" smtClean="0"/>
              <a:t>Schichtmethode</a:t>
            </a:r>
          </a:p>
          <a:p>
            <a:r>
              <a:rPr lang="de-AT" dirty="0" smtClean="0">
                <a:hlinkClick r:id="rId5"/>
              </a:rPr>
              <a:t>https://homepage.univie.ac.at/Christian.Sitte/FD/matkarto/Karte_NO_USA_Kartenarbeitgh245_06.pdf</a:t>
            </a:r>
            <a:r>
              <a:rPr lang="de-AT" dirty="0" smtClean="0"/>
              <a:t> </a:t>
            </a:r>
          </a:p>
          <a:p>
            <a:r>
              <a:rPr lang="de-AT" dirty="0" smtClean="0">
                <a:hlinkClick r:id="rId6"/>
              </a:rPr>
              <a:t>https://homepage.univie.ac.at/Christian.Sitte/FD/matkarto/Wirtschaftskarte_Tk_Atlas.pdf</a:t>
            </a:r>
            <a:r>
              <a:rPr lang="de-AT" dirty="0" smtClean="0"/>
              <a:t> </a:t>
            </a:r>
          </a:p>
          <a:p>
            <a:endParaRPr lang="de-AT" dirty="0" smtClean="0"/>
          </a:p>
          <a:p>
            <a:endParaRPr lang="de-AT" dirty="0" smtClean="0"/>
          </a:p>
          <a:p>
            <a:endParaRPr lang="de-AT" dirty="0" smtClean="0"/>
          </a:p>
          <a:p>
            <a:r>
              <a:rPr lang="de-AT" dirty="0" smtClean="0"/>
              <a:t>4.Kl</a:t>
            </a:r>
          </a:p>
          <a:p>
            <a:r>
              <a:rPr lang="de-AT" dirty="0" smtClean="0"/>
              <a:t>animierte Karte Grenzen Europas </a:t>
            </a:r>
            <a:r>
              <a:rPr lang="de-AT" sz="1600" dirty="0" smtClean="0"/>
              <a:t> </a:t>
            </a:r>
            <a:r>
              <a:rPr lang="de-AT" sz="1600" dirty="0" smtClean="0">
                <a:hlinkClick r:id="rId7"/>
              </a:rPr>
              <a:t>https://www.youtube.com/watch?v=RJfQ8-M2-j0</a:t>
            </a:r>
            <a:r>
              <a:rPr lang="de-AT" sz="1600" dirty="0" smtClean="0"/>
              <a:t> </a:t>
            </a:r>
          </a:p>
          <a:p>
            <a:r>
              <a:rPr lang="de-AT" sz="1600" dirty="0" smtClean="0"/>
              <a:t>                                                  </a:t>
            </a:r>
            <a:r>
              <a:rPr lang="de-AT" sz="1600" dirty="0" smtClean="0">
                <a:hlinkClick r:id="rId8"/>
              </a:rPr>
              <a:t>https://www.youtube.com/watch?v=-iXOjiVOM9I</a:t>
            </a:r>
            <a:r>
              <a:rPr lang="de-AT" sz="1600" dirty="0" smtClean="0"/>
              <a:t> </a:t>
            </a:r>
          </a:p>
          <a:p>
            <a:endParaRPr lang="de-AT" dirty="0" smtClean="0">
              <a:hlinkClick r:id="rId9"/>
            </a:endParaRPr>
          </a:p>
          <a:p>
            <a:r>
              <a:rPr lang="de-AT" dirty="0" smtClean="0">
                <a:hlinkClick r:id="rId9"/>
              </a:rPr>
              <a:t>https://homepage.univie.ac.at/Christian.Sitte/FD/matkarto/Kartenvergleich_Duisburg1850.pdf</a:t>
            </a:r>
            <a:r>
              <a:rPr lang="de-AT" dirty="0" smtClean="0"/>
              <a:t> </a:t>
            </a:r>
          </a:p>
          <a:p>
            <a:r>
              <a:rPr lang="de-AT" dirty="0" smtClean="0">
                <a:hlinkClick r:id="rId10"/>
              </a:rPr>
              <a:t>http://homepage.univie.ac.at/Christian.Sitte/FD/matkarto/KARTENVERGLEICH_Dortmund_luw4.pdf</a:t>
            </a:r>
            <a:r>
              <a:rPr lang="de-AT" dirty="0" smtClean="0"/>
              <a:t> </a:t>
            </a:r>
          </a:p>
          <a:p>
            <a:endParaRPr lang="de-AT" dirty="0" smtClean="0"/>
          </a:p>
          <a:p>
            <a:r>
              <a:rPr lang="de-AT" dirty="0" smtClean="0">
                <a:hlinkClick r:id="rId11"/>
              </a:rPr>
              <a:t>https://diercke.westermann.de/pro_und_kontra_einfuehrung</a:t>
            </a:r>
            <a:r>
              <a:rPr lang="de-AT" dirty="0" smtClean="0"/>
              <a:t> </a:t>
            </a:r>
          </a:p>
          <a:p>
            <a:endParaRPr lang="de-AT" dirty="0" smtClean="0"/>
          </a:p>
          <a:p>
            <a:endParaRPr lang="de-AT" dirty="0" smtClean="0"/>
          </a:p>
          <a:p>
            <a:endParaRPr lang="de-AT" dirty="0" smtClean="0"/>
          </a:p>
          <a:p>
            <a:endParaRPr lang="de-A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755576" y="764704"/>
            <a:ext cx="7920880" cy="3293209"/>
          </a:xfrm>
          <a:prstGeom prst="rect">
            <a:avLst/>
          </a:prstGeom>
          <a:noFill/>
        </p:spPr>
        <p:txBody>
          <a:bodyPr wrap="square" rtlCol="0">
            <a:spAutoFit/>
          </a:bodyPr>
          <a:lstStyle/>
          <a:p>
            <a:r>
              <a:rPr lang="de-AT" sz="2000" dirty="0" smtClean="0"/>
              <a:t>In den Einheiten zur</a:t>
            </a:r>
          </a:p>
          <a:p>
            <a:r>
              <a:rPr lang="de-AT" sz="2000" dirty="0" smtClean="0"/>
              <a:t>3. Klasse</a:t>
            </a:r>
          </a:p>
          <a:p>
            <a:r>
              <a:rPr lang="de-AT" sz="2000" dirty="0" smtClean="0"/>
              <a:t>Und zur </a:t>
            </a:r>
          </a:p>
          <a:p>
            <a:r>
              <a:rPr lang="de-AT" sz="2000" dirty="0" smtClean="0"/>
              <a:t>4. Klasse werden wir hier dann noch einige weitere </a:t>
            </a:r>
            <a:r>
              <a:rPr lang="de-AT" sz="2000" dirty="0" err="1" smtClean="0"/>
              <a:t>KartenMETHODEN</a:t>
            </a:r>
            <a:r>
              <a:rPr lang="de-AT" sz="2000" dirty="0" smtClean="0"/>
              <a:t>  anschließen </a:t>
            </a:r>
            <a:r>
              <a:rPr lang="de-AT" dirty="0" smtClean="0"/>
              <a:t>!</a:t>
            </a:r>
          </a:p>
          <a:p>
            <a:endParaRPr lang="de-AT" dirty="0" smtClean="0"/>
          </a:p>
          <a:p>
            <a:endParaRPr lang="de-AT" dirty="0" smtClean="0"/>
          </a:p>
          <a:p>
            <a:endParaRPr lang="de-AT" dirty="0" smtClean="0"/>
          </a:p>
          <a:p>
            <a:endParaRPr lang="de-AT" dirty="0" smtClean="0"/>
          </a:p>
          <a:p>
            <a:r>
              <a:rPr lang="de-AT" dirty="0" smtClean="0"/>
              <a:t>Eine zusammenfassende, leichter downloadbare Variante dieser PPT</a:t>
            </a:r>
          </a:p>
          <a:p>
            <a:r>
              <a:rPr lang="de-AT" dirty="0" smtClean="0"/>
              <a:t>Finden sie als PDF auf der </a:t>
            </a:r>
            <a:r>
              <a:rPr lang="de-AT" dirty="0" err="1" smtClean="0"/>
              <a:t>Kursmoodleseite</a:t>
            </a:r>
            <a:r>
              <a:rPr lang="de-AT" smtClean="0"/>
              <a:t>!</a:t>
            </a:r>
            <a:endParaRPr lang="de-A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 rechteckige Legende 7"/>
          <p:cNvSpPr/>
          <p:nvPr/>
        </p:nvSpPr>
        <p:spPr>
          <a:xfrm>
            <a:off x="683568" y="2492896"/>
            <a:ext cx="1872208" cy="432048"/>
          </a:xfrm>
          <a:prstGeom prst="wedgeRoundRectCallout">
            <a:avLst>
              <a:gd name="adj1" fmla="val 82201"/>
              <a:gd name="adj2" fmla="val 567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620688"/>
            <a:ext cx="8064896" cy="1754326"/>
          </a:xfrm>
          <a:prstGeom prst="rect">
            <a:avLst/>
          </a:prstGeom>
          <a:noFill/>
        </p:spPr>
        <p:txBody>
          <a:bodyPr wrap="square" rtlCol="0">
            <a:spAutoFit/>
          </a:bodyPr>
          <a:lstStyle/>
          <a:p>
            <a:r>
              <a:rPr lang="de-AT" b="1" dirty="0" smtClean="0">
                <a:solidFill>
                  <a:srgbClr val="FF0000"/>
                </a:solidFill>
              </a:rPr>
              <a:t>Klar ist aber auch:  </a:t>
            </a:r>
          </a:p>
          <a:p>
            <a:r>
              <a:rPr lang="de-AT" b="1" dirty="0" smtClean="0">
                <a:solidFill>
                  <a:srgbClr val="FF0000"/>
                </a:solidFill>
              </a:rPr>
              <a:t>                               </a:t>
            </a:r>
            <a:r>
              <a:rPr lang="de-AT" b="1" spc="100" dirty="0" smtClean="0">
                <a:solidFill>
                  <a:srgbClr val="FF0000"/>
                </a:solidFill>
              </a:rPr>
              <a:t>ES  KANN IHNEN  N I E M A N D  </a:t>
            </a:r>
          </a:p>
          <a:p>
            <a:r>
              <a:rPr lang="de-AT" b="1" spc="100" dirty="0" smtClean="0">
                <a:solidFill>
                  <a:srgbClr val="FF0000"/>
                </a:solidFill>
              </a:rPr>
              <a:t>                                                   EINEN   VERBINDLICHEN   KANON nennen!</a:t>
            </a:r>
          </a:p>
          <a:p>
            <a:r>
              <a:rPr lang="de-AT" b="1" spc="20" dirty="0" smtClean="0"/>
              <a:t>Für ihren Unterricht ergibt sich dieser aus  den jeweils aktuellen Bedürfnissen und Themen ihres GW-Unterrichts – einzig: sie sollen das Orientierungsraster </a:t>
            </a:r>
          </a:p>
          <a:p>
            <a:r>
              <a:rPr lang="de-AT" b="1" spc="20" dirty="0" smtClean="0"/>
              <a:t>                                                                              spiralartig über die Jahre verdichten</a:t>
            </a:r>
            <a:endParaRPr lang="de-AT" dirty="0"/>
          </a:p>
        </p:txBody>
      </p:sp>
      <p:sp>
        <p:nvSpPr>
          <p:cNvPr id="6" name="Textfeld 5"/>
          <p:cNvSpPr txBox="1"/>
          <p:nvPr/>
        </p:nvSpPr>
        <p:spPr>
          <a:xfrm>
            <a:off x="611560" y="2420888"/>
            <a:ext cx="8064896" cy="2000548"/>
          </a:xfrm>
          <a:prstGeom prst="rect">
            <a:avLst/>
          </a:prstGeom>
          <a:noFill/>
        </p:spPr>
        <p:txBody>
          <a:bodyPr wrap="square" rtlCol="0">
            <a:spAutoFit/>
          </a:bodyPr>
          <a:lstStyle/>
          <a:p>
            <a:r>
              <a:rPr lang="de-AT" b="1" dirty="0" smtClean="0">
                <a:solidFill>
                  <a:srgbClr val="FF0000"/>
                </a:solidFill>
              </a:rPr>
              <a:t> </a:t>
            </a:r>
            <a:r>
              <a:rPr lang="de-AT" sz="2400" b="1" dirty="0" smtClean="0">
                <a:solidFill>
                  <a:srgbClr val="FF0000"/>
                </a:solidFill>
              </a:rPr>
              <a:t>??? </a:t>
            </a:r>
            <a:r>
              <a:rPr lang="de-AT" b="1" dirty="0" smtClean="0">
                <a:solidFill>
                  <a:srgbClr val="FF0000"/>
                </a:solidFill>
              </a:rPr>
              <a:t> &gt;&gt;  </a:t>
            </a:r>
            <a:r>
              <a:rPr lang="de-AT" dirty="0" smtClean="0">
                <a:solidFill>
                  <a:srgbClr val="FF0000"/>
                </a:solidFill>
              </a:rPr>
              <a:t> </a:t>
            </a:r>
            <a:r>
              <a:rPr lang="de-AT" i="1" dirty="0" smtClean="0"/>
              <a:t>Übung </a:t>
            </a:r>
            <a:r>
              <a:rPr lang="de-AT" b="1" i="1" dirty="0" smtClean="0">
                <a:solidFill>
                  <a:srgbClr val="FF0000"/>
                </a:solidFill>
              </a:rPr>
              <a:t>&gt;&gt;</a:t>
            </a:r>
            <a:r>
              <a:rPr lang="de-AT" b="1" i="1" dirty="0" smtClean="0"/>
              <a:t> </a:t>
            </a:r>
          </a:p>
          <a:p>
            <a:endParaRPr lang="de-AT" sz="1000" b="1" i="1" dirty="0" smtClean="0"/>
          </a:p>
          <a:p>
            <a:r>
              <a:rPr lang="de-AT" b="1" i="1" dirty="0" smtClean="0"/>
              <a:t>                                                stellen sie 20 top. Begriffe zu China zusammen...   </a:t>
            </a:r>
          </a:p>
          <a:p>
            <a:r>
              <a:rPr lang="de-AT" b="1" i="1" dirty="0" smtClean="0"/>
              <a:t> </a:t>
            </a:r>
          </a:p>
          <a:p>
            <a:r>
              <a:rPr lang="de-AT" b="1" i="1" dirty="0" smtClean="0"/>
              <a:t>                  wieweit   kommen sie o h n e Atlas... ???</a:t>
            </a:r>
          </a:p>
          <a:p>
            <a:endParaRPr lang="de-AT" b="1" i="1" dirty="0" smtClean="0"/>
          </a:p>
          <a:p>
            <a:r>
              <a:rPr lang="de-AT" b="1" i="1" dirty="0" smtClean="0"/>
              <a:t>                                 &amp; warum fällt ihnen so etwas zur USA leichter?</a:t>
            </a:r>
          </a:p>
        </p:txBody>
      </p:sp>
      <p:sp>
        <p:nvSpPr>
          <p:cNvPr id="7" name="Textfeld 6"/>
          <p:cNvSpPr txBox="1"/>
          <p:nvPr/>
        </p:nvSpPr>
        <p:spPr>
          <a:xfrm>
            <a:off x="755576" y="4581128"/>
            <a:ext cx="7992888" cy="1846659"/>
          </a:xfrm>
          <a:prstGeom prst="rect">
            <a:avLst/>
          </a:prstGeom>
          <a:noFill/>
        </p:spPr>
        <p:txBody>
          <a:bodyPr wrap="square" rtlCol="0">
            <a:spAutoFit/>
          </a:bodyPr>
          <a:lstStyle/>
          <a:p>
            <a:endParaRPr lang="de-AT" dirty="0" smtClean="0"/>
          </a:p>
          <a:p>
            <a:r>
              <a:rPr lang="de-AT" sz="2000" b="1" dirty="0" smtClean="0">
                <a:solidFill>
                  <a:srgbClr val="7030A0"/>
                </a:solidFill>
              </a:rPr>
              <a:t>Wenn sie an die vorherige Folie zurückdenken:</a:t>
            </a:r>
          </a:p>
          <a:p>
            <a:r>
              <a:rPr lang="de-AT" sz="2000" b="1" dirty="0" smtClean="0">
                <a:solidFill>
                  <a:srgbClr val="7030A0"/>
                </a:solidFill>
              </a:rPr>
              <a:t>WELCHEN der vorher angeführten Punkte </a:t>
            </a:r>
          </a:p>
          <a:p>
            <a:r>
              <a:rPr lang="de-AT" sz="2000" b="1" dirty="0" smtClean="0">
                <a:solidFill>
                  <a:srgbClr val="7030A0"/>
                </a:solidFill>
              </a:rPr>
              <a:t>                                                                ignorierte dieser Arbeitsauftrag?</a:t>
            </a:r>
          </a:p>
          <a:p>
            <a:endParaRPr lang="de-AT" dirty="0" smtClean="0"/>
          </a:p>
          <a:p>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ppt_x</p:attrName>
                                        </p:attrNameLst>
                                      </p:cBhvr>
                                      <p:tavLst>
                                        <p:tav tm="0">
                                          <p:val>
                                            <p:strVal val="#ppt_x"/>
                                          </p:val>
                                        </p:tav>
                                        <p:tav tm="100000">
                                          <p:val>
                                            <p:strVal val="#ppt_x"/>
                                          </p:val>
                                        </p:tav>
                                      </p:tavLst>
                                    </p:anim>
                                    <p:anim calcmode="lin" valueType="num">
                                      <p:cBhvr>
                                        <p:cTn id="31" dur="1800" decel="100000" fill="hold"/>
                                        <p:tgtEl>
                                          <p:spTgt spid="7"/>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3635897" y="692696"/>
            <a:ext cx="5040559" cy="1656184"/>
          </a:xfrm>
          <a:prstGeom prst="rect">
            <a:avLst/>
          </a:prstGeom>
          <a:noFill/>
          <a:ln w="9525">
            <a:noFill/>
            <a:miter lim="800000"/>
            <a:headEnd/>
            <a:tailEnd/>
          </a:ln>
        </p:spPr>
      </p:pic>
      <p:pic>
        <p:nvPicPr>
          <p:cNvPr id="1033" name="Picture 9"/>
          <p:cNvPicPr>
            <a:picLocks noChangeAspect="1" noChangeArrowheads="1"/>
          </p:cNvPicPr>
          <p:nvPr/>
        </p:nvPicPr>
        <p:blipFill>
          <a:blip r:embed="rId3" cstate="print"/>
          <a:srcRect/>
          <a:stretch>
            <a:fillRect/>
          </a:stretch>
        </p:blipFill>
        <p:spPr bwMode="auto">
          <a:xfrm>
            <a:off x="5004048" y="2017794"/>
            <a:ext cx="2736304" cy="1351029"/>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611560" y="1844824"/>
            <a:ext cx="3492780" cy="3024336"/>
          </a:xfrm>
          <a:prstGeom prst="rect">
            <a:avLst/>
          </a:prstGeom>
          <a:noFill/>
          <a:ln w="9525">
            <a:noFill/>
            <a:miter lim="800000"/>
            <a:headEnd/>
            <a:tailEnd/>
          </a:ln>
        </p:spPr>
      </p:pic>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5"/>
              </a:rPr>
              <a:t>https://fachportal.ph-noe.ac.at/gwk/</a:t>
            </a:r>
            <a:endParaRPr lang="de-AT" sz="1200" dirty="0"/>
          </a:p>
        </p:txBody>
      </p:sp>
      <p:pic>
        <p:nvPicPr>
          <p:cNvPr id="1029" name="Picture 5">
            <a:hlinkClick r:id="rId6"/>
          </p:cNvPr>
          <p:cNvPicPr>
            <a:picLocks noChangeAspect="1" noChangeArrowheads="1"/>
          </p:cNvPicPr>
          <p:nvPr/>
        </p:nvPicPr>
        <p:blipFill>
          <a:blip r:embed="rId7" cstate="print"/>
          <a:srcRect/>
          <a:stretch>
            <a:fillRect/>
          </a:stretch>
        </p:blipFill>
        <p:spPr bwMode="auto">
          <a:xfrm>
            <a:off x="179512" y="6237312"/>
            <a:ext cx="648072" cy="410972"/>
          </a:xfrm>
          <a:prstGeom prst="rect">
            <a:avLst/>
          </a:prstGeom>
          <a:noFill/>
          <a:ln w="9525">
            <a:noFill/>
            <a:miter lim="800000"/>
            <a:headEnd/>
            <a:tailEnd/>
          </a:ln>
        </p:spPr>
      </p:pic>
      <p:sp>
        <p:nvSpPr>
          <p:cNvPr id="6" name="Ovale Legende 5"/>
          <p:cNvSpPr/>
          <p:nvPr/>
        </p:nvSpPr>
        <p:spPr>
          <a:xfrm>
            <a:off x="251520" y="548680"/>
            <a:ext cx="3096344" cy="1368152"/>
          </a:xfrm>
          <a:prstGeom prst="wedgeEllipseCallout">
            <a:avLst>
              <a:gd name="adj1" fmla="val -43198"/>
              <a:gd name="adj2" fmla="val 856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t>...auch wenn uns das manchmal stört...</a:t>
            </a:r>
            <a:endParaRPr lang="de-AT" dirty="0">
              <a:solidFill>
                <a:schemeClr val="bg1"/>
              </a:solidFill>
            </a:endParaRPr>
          </a:p>
        </p:txBody>
      </p:sp>
      <p:sp>
        <p:nvSpPr>
          <p:cNvPr id="7" name="Textfeld 6"/>
          <p:cNvSpPr txBox="1"/>
          <p:nvPr/>
        </p:nvSpPr>
        <p:spPr>
          <a:xfrm>
            <a:off x="683568" y="692696"/>
            <a:ext cx="2376264" cy="1200329"/>
          </a:xfrm>
          <a:prstGeom prst="rect">
            <a:avLst/>
          </a:prstGeom>
          <a:noFill/>
        </p:spPr>
        <p:txBody>
          <a:bodyPr wrap="square" rtlCol="0">
            <a:spAutoFit/>
          </a:bodyPr>
          <a:lstStyle/>
          <a:p>
            <a:pPr algn="ctr"/>
            <a:r>
              <a:rPr lang="de-AT" b="1" dirty="0" smtClean="0"/>
              <a:t>...auch wenn uns „das“ </a:t>
            </a:r>
          </a:p>
          <a:p>
            <a:pPr algn="ctr"/>
            <a:r>
              <a:rPr lang="de-AT" b="1" dirty="0" smtClean="0"/>
              <a:t>manchmal stört...</a:t>
            </a:r>
          </a:p>
          <a:p>
            <a:pPr algn="ctr"/>
            <a:r>
              <a:rPr lang="de-AT" b="1" dirty="0" smtClean="0"/>
              <a:t>... WAS manche </a:t>
            </a:r>
          </a:p>
          <a:p>
            <a:pPr algn="ctr"/>
            <a:r>
              <a:rPr lang="de-AT" b="1" dirty="0" smtClean="0"/>
              <a:t>nicht wissen!</a:t>
            </a:r>
            <a:endParaRPr lang="de-AT" b="1" dirty="0"/>
          </a:p>
        </p:txBody>
      </p:sp>
      <p:sp>
        <p:nvSpPr>
          <p:cNvPr id="9" name="Textfeld 8"/>
          <p:cNvSpPr txBox="1"/>
          <p:nvPr/>
        </p:nvSpPr>
        <p:spPr>
          <a:xfrm>
            <a:off x="1187624" y="2636912"/>
            <a:ext cx="1368152" cy="461665"/>
          </a:xfrm>
          <a:prstGeom prst="rect">
            <a:avLst/>
          </a:prstGeom>
          <a:noFill/>
        </p:spPr>
        <p:txBody>
          <a:bodyPr wrap="square" rtlCol="0">
            <a:spAutoFit/>
          </a:bodyPr>
          <a:lstStyle/>
          <a:p>
            <a:r>
              <a:rPr lang="de-AT" sz="2400" b="1" dirty="0" smtClean="0"/>
              <a:t>1.  </a:t>
            </a:r>
            <a:endParaRPr lang="de-AT" sz="2400" b="1" dirty="0"/>
          </a:p>
        </p:txBody>
      </p:sp>
      <p:pic>
        <p:nvPicPr>
          <p:cNvPr id="1027" name="Picture 3"/>
          <p:cNvPicPr>
            <a:picLocks noChangeAspect="1" noChangeArrowheads="1"/>
          </p:cNvPicPr>
          <p:nvPr/>
        </p:nvPicPr>
        <p:blipFill>
          <a:blip r:embed="rId8" cstate="print"/>
          <a:srcRect/>
          <a:stretch>
            <a:fillRect/>
          </a:stretch>
        </p:blipFill>
        <p:spPr bwMode="auto">
          <a:xfrm>
            <a:off x="1547663" y="2349014"/>
            <a:ext cx="1658063" cy="1584042"/>
          </a:xfrm>
          <a:prstGeom prst="rect">
            <a:avLst/>
          </a:prstGeom>
          <a:noFill/>
          <a:ln w="9525">
            <a:noFill/>
            <a:miter lim="800000"/>
            <a:headEnd/>
            <a:tailEnd/>
          </a:ln>
        </p:spPr>
      </p:pic>
      <p:sp>
        <p:nvSpPr>
          <p:cNvPr id="12" name="Textfeld 11"/>
          <p:cNvSpPr txBox="1"/>
          <p:nvPr/>
        </p:nvSpPr>
        <p:spPr>
          <a:xfrm>
            <a:off x="3995936" y="2996952"/>
            <a:ext cx="1584176" cy="400110"/>
          </a:xfrm>
          <a:prstGeom prst="rect">
            <a:avLst/>
          </a:prstGeom>
          <a:noFill/>
        </p:spPr>
        <p:txBody>
          <a:bodyPr wrap="square" rtlCol="0">
            <a:spAutoFit/>
          </a:bodyPr>
          <a:lstStyle/>
          <a:p>
            <a:r>
              <a:rPr lang="de-AT" dirty="0" smtClean="0"/>
              <a:t>  ...und ev.  </a:t>
            </a:r>
            <a:r>
              <a:rPr lang="de-AT" sz="2000" dirty="0" smtClean="0"/>
              <a:t>1 b   </a:t>
            </a:r>
            <a:endParaRPr lang="de-AT" sz="2000" dirty="0"/>
          </a:p>
        </p:txBody>
      </p:sp>
      <p:pic>
        <p:nvPicPr>
          <p:cNvPr id="1028" name="Picture 4"/>
          <p:cNvPicPr>
            <a:picLocks noChangeAspect="1" noChangeArrowheads="1"/>
          </p:cNvPicPr>
          <p:nvPr/>
        </p:nvPicPr>
        <p:blipFill>
          <a:blip r:embed="rId9" cstate="print"/>
          <a:srcRect/>
          <a:stretch>
            <a:fillRect/>
          </a:stretch>
        </p:blipFill>
        <p:spPr bwMode="auto">
          <a:xfrm>
            <a:off x="5652120" y="2420888"/>
            <a:ext cx="990600" cy="1000125"/>
          </a:xfrm>
          <a:prstGeom prst="rect">
            <a:avLst/>
          </a:prstGeom>
          <a:noFill/>
          <a:ln w="9525">
            <a:noFill/>
            <a:miter lim="800000"/>
            <a:headEnd/>
            <a:tailEnd/>
          </a:ln>
        </p:spPr>
      </p:pic>
      <p:sp>
        <p:nvSpPr>
          <p:cNvPr id="14" name="Textfeld 13"/>
          <p:cNvSpPr txBox="1"/>
          <p:nvPr/>
        </p:nvSpPr>
        <p:spPr>
          <a:xfrm>
            <a:off x="3563888" y="3429000"/>
            <a:ext cx="5400600" cy="707886"/>
          </a:xfrm>
          <a:prstGeom prst="rect">
            <a:avLst/>
          </a:prstGeom>
          <a:noFill/>
        </p:spPr>
        <p:txBody>
          <a:bodyPr wrap="square" rtlCol="0">
            <a:spAutoFit/>
          </a:bodyPr>
          <a:lstStyle/>
          <a:p>
            <a:r>
              <a:rPr lang="de-AT" sz="2000" dirty="0" smtClean="0"/>
              <a:t>                   ...und das wirklich  „schmerzt“......</a:t>
            </a:r>
          </a:p>
          <a:p>
            <a:r>
              <a:rPr lang="de-AT" sz="2000" dirty="0" smtClean="0"/>
              <a:t>             als Folgen singulärer </a:t>
            </a:r>
            <a:r>
              <a:rPr lang="de-AT" sz="2000" dirty="0" err="1" smtClean="0"/>
              <a:t>Unterr.Bemühungen</a:t>
            </a:r>
            <a:r>
              <a:rPr lang="de-AT" sz="2000" dirty="0" smtClean="0"/>
              <a:t>!</a:t>
            </a:r>
            <a:endParaRPr lang="de-AT" sz="2000" dirty="0"/>
          </a:p>
        </p:txBody>
      </p:sp>
      <p:sp>
        <p:nvSpPr>
          <p:cNvPr id="23" name="Textfeld 22"/>
          <p:cNvSpPr txBox="1"/>
          <p:nvPr/>
        </p:nvSpPr>
        <p:spPr>
          <a:xfrm>
            <a:off x="5004048" y="764704"/>
            <a:ext cx="3312368" cy="369332"/>
          </a:xfrm>
          <a:prstGeom prst="rect">
            <a:avLst/>
          </a:prstGeom>
          <a:noFill/>
        </p:spPr>
        <p:txBody>
          <a:bodyPr wrap="square" rtlCol="0">
            <a:spAutoFit/>
          </a:bodyPr>
          <a:lstStyle/>
          <a:p>
            <a:endParaRPr lang="de-AT" dirty="0"/>
          </a:p>
        </p:txBody>
      </p:sp>
      <p:sp>
        <p:nvSpPr>
          <p:cNvPr id="25" name="Textfeld 24"/>
          <p:cNvSpPr txBox="1"/>
          <p:nvPr/>
        </p:nvSpPr>
        <p:spPr>
          <a:xfrm>
            <a:off x="3491880" y="4581128"/>
            <a:ext cx="5112568" cy="369332"/>
          </a:xfrm>
          <a:prstGeom prst="rect">
            <a:avLst/>
          </a:prstGeom>
          <a:noFill/>
        </p:spPr>
        <p:txBody>
          <a:bodyPr wrap="square" rtlCol="0">
            <a:spAutoFit/>
          </a:bodyPr>
          <a:lstStyle/>
          <a:p>
            <a:endParaRPr lang="de-AT" dirty="0"/>
          </a:p>
        </p:txBody>
      </p:sp>
      <p:pic>
        <p:nvPicPr>
          <p:cNvPr id="1031" name="Picture 7"/>
          <p:cNvPicPr>
            <a:picLocks noChangeAspect="1" noChangeArrowheads="1"/>
          </p:cNvPicPr>
          <p:nvPr/>
        </p:nvPicPr>
        <p:blipFill>
          <a:blip r:embed="rId10" cstate="print"/>
          <a:srcRect/>
          <a:stretch>
            <a:fillRect/>
          </a:stretch>
        </p:blipFill>
        <p:spPr bwMode="auto">
          <a:xfrm>
            <a:off x="2987824" y="4869160"/>
            <a:ext cx="5544616" cy="14401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0" fill="hold"/>
                                        <p:tgtEl>
                                          <p:spTgt spid="1030"/>
                                        </p:tgtEl>
                                        <p:attrNameLst>
                                          <p:attrName>ppt_w</p:attrName>
                                        </p:attrNameLst>
                                      </p:cBhvr>
                                      <p:tavLst>
                                        <p:tav tm="0">
                                          <p:val>
                                            <p:strVal val="#ppt_w*0.70"/>
                                          </p:val>
                                        </p:tav>
                                        <p:tav tm="100000">
                                          <p:val>
                                            <p:strVal val="#ppt_w"/>
                                          </p:val>
                                        </p:tav>
                                      </p:tavLst>
                                    </p:anim>
                                    <p:anim calcmode="lin" valueType="num">
                                      <p:cBhvr>
                                        <p:cTn id="8" dur="5000" fill="hold"/>
                                        <p:tgtEl>
                                          <p:spTgt spid="1030"/>
                                        </p:tgtEl>
                                        <p:attrNameLst>
                                          <p:attrName>ppt_h</p:attrName>
                                        </p:attrNameLst>
                                      </p:cBhvr>
                                      <p:tavLst>
                                        <p:tav tm="0">
                                          <p:val>
                                            <p:strVal val="#ppt_h"/>
                                          </p:val>
                                        </p:tav>
                                        <p:tav tm="100000">
                                          <p:val>
                                            <p:strVal val="#ppt_h"/>
                                          </p:val>
                                        </p:tav>
                                      </p:tavLst>
                                    </p:anim>
                                    <p:animEffect transition="in" filter="fade">
                                      <p:cBhvr>
                                        <p:cTn id="9" dur="5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dissolv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dissolv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dissolve">
                                      <p:cBhvr>
                                        <p:cTn id="30"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48771" y="0"/>
            <a:ext cx="4495229" cy="2920258"/>
          </a:xfrm>
          <a:prstGeom prst="rect">
            <a:avLst/>
          </a:prstGeom>
          <a:noFill/>
          <a:ln w="9525">
            <a:noFill/>
            <a:miter lim="800000"/>
            <a:headEnd/>
            <a:tailEnd/>
          </a:ln>
        </p:spPr>
      </p:pic>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3"/>
              </a:rPr>
              <a:t>https://fachportal.ph-noe.ac.at/gwk/</a:t>
            </a:r>
            <a:endParaRPr lang="de-AT" sz="1200" dirty="0"/>
          </a:p>
        </p:txBody>
      </p:sp>
      <p:pic>
        <p:nvPicPr>
          <p:cNvPr id="1029" name="Picture 5">
            <a:hlinkClick r:id="rId4"/>
          </p:cNvPr>
          <p:cNvPicPr>
            <a:picLocks noChangeAspect="1" noChangeArrowheads="1"/>
          </p:cNvPicPr>
          <p:nvPr/>
        </p:nvPicPr>
        <p:blipFill>
          <a:blip r:embed="rId5"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83568" y="404664"/>
            <a:ext cx="7992888" cy="1785104"/>
          </a:xfrm>
          <a:prstGeom prst="rect">
            <a:avLst/>
          </a:prstGeom>
          <a:noFill/>
        </p:spPr>
        <p:txBody>
          <a:bodyPr wrap="square" rtlCol="0">
            <a:spAutoFit/>
          </a:bodyPr>
          <a:lstStyle/>
          <a:p>
            <a:r>
              <a:rPr lang="de-AT" sz="2800" b="1" i="1" dirty="0" smtClean="0">
                <a:solidFill>
                  <a:srgbClr val="FF0000"/>
                </a:solidFill>
              </a:rPr>
              <a:t>W O B E I  </a:t>
            </a:r>
            <a:r>
              <a:rPr lang="de-AT" sz="2800" b="1" i="1" dirty="0" smtClean="0">
                <a:solidFill>
                  <a:srgbClr val="C00000"/>
                </a:solidFill>
              </a:rPr>
              <a:t>....</a:t>
            </a:r>
          </a:p>
          <a:p>
            <a:endParaRPr lang="de-AT" sz="1000" b="1" dirty="0" smtClean="0"/>
          </a:p>
          <a:p>
            <a:pPr marL="457200" indent="-457200">
              <a:buAutoNum type="arabicPeriod"/>
            </a:pPr>
            <a:r>
              <a:rPr lang="de-AT" sz="2400" i="1" dirty="0" smtClean="0"/>
              <a:t>W A S ...?</a:t>
            </a:r>
          </a:p>
          <a:p>
            <a:pPr marL="457200" indent="-457200">
              <a:buAutoNum type="arabicPeriod"/>
            </a:pPr>
            <a:r>
              <a:rPr lang="de-AT" sz="2400" b="1" i="1" dirty="0" smtClean="0"/>
              <a:t>W I E   ?</a:t>
            </a:r>
          </a:p>
          <a:p>
            <a:pPr marL="457200" indent="-457200"/>
            <a:r>
              <a:rPr lang="de-AT" sz="2400" b="1" i="1" dirty="0" smtClean="0"/>
              <a:t>gefragt wird !</a:t>
            </a:r>
            <a:endParaRPr lang="de-AT" sz="2400" b="1" i="1" dirty="0"/>
          </a:p>
        </p:txBody>
      </p:sp>
      <p:sp>
        <p:nvSpPr>
          <p:cNvPr id="6" name="Textfeld 5"/>
          <p:cNvSpPr txBox="1"/>
          <p:nvPr/>
        </p:nvSpPr>
        <p:spPr>
          <a:xfrm>
            <a:off x="2771800" y="1268760"/>
            <a:ext cx="5976664" cy="1015663"/>
          </a:xfrm>
          <a:prstGeom prst="rect">
            <a:avLst/>
          </a:prstGeom>
          <a:noFill/>
        </p:spPr>
        <p:txBody>
          <a:bodyPr wrap="square" rtlCol="0">
            <a:spAutoFit/>
          </a:bodyPr>
          <a:lstStyle/>
          <a:p>
            <a:pPr marL="457200" indent="-457200"/>
            <a:r>
              <a:rPr lang="de-AT" sz="2000" dirty="0" smtClean="0"/>
              <a:t>a)Einen Ort </a:t>
            </a:r>
            <a:r>
              <a:rPr lang="de-AT" sz="2000" dirty="0" err="1" smtClean="0"/>
              <a:t>etc</a:t>
            </a:r>
            <a:r>
              <a:rPr lang="de-AT" sz="2000" dirty="0" smtClean="0"/>
              <a:t>  </a:t>
            </a:r>
            <a:r>
              <a:rPr lang="de-AT" sz="2000" b="1" dirty="0" smtClean="0"/>
              <a:t>über das Atlasregister suchen</a:t>
            </a:r>
            <a:r>
              <a:rPr lang="de-AT" sz="2000" dirty="0" smtClean="0"/>
              <a:t> (=alphabetisch!) – dann via </a:t>
            </a:r>
            <a:r>
              <a:rPr lang="de-AT" sz="2000" dirty="0" err="1" smtClean="0"/>
              <a:t>KartenNr</a:t>
            </a:r>
            <a:r>
              <a:rPr lang="de-AT" sz="2000" dirty="0" smtClean="0"/>
              <a:t>. &amp;  </a:t>
            </a:r>
            <a:r>
              <a:rPr lang="de-AT" sz="2000" dirty="0" err="1" smtClean="0"/>
              <a:t>zB</a:t>
            </a:r>
            <a:r>
              <a:rPr lang="de-AT" sz="2000" dirty="0" smtClean="0"/>
              <a:t>. C-5 ....</a:t>
            </a:r>
          </a:p>
          <a:p>
            <a:pPr marL="457200" indent="-457200"/>
            <a:r>
              <a:rPr lang="de-AT" sz="2000" dirty="0" smtClean="0"/>
              <a:t>   &gt;&gt; +   dann </a:t>
            </a:r>
            <a:r>
              <a:rPr lang="de-AT" sz="2000" b="1" dirty="0" smtClean="0"/>
              <a:t>auf Plakat-Karte  zeigen / eintragen</a:t>
            </a:r>
            <a:r>
              <a:rPr lang="de-AT" sz="2000" dirty="0" smtClean="0"/>
              <a:t>?</a:t>
            </a:r>
            <a:endParaRPr lang="de-AT" sz="2000" dirty="0"/>
          </a:p>
        </p:txBody>
      </p:sp>
      <p:sp>
        <p:nvSpPr>
          <p:cNvPr id="8" name="Textfeld 7"/>
          <p:cNvSpPr txBox="1"/>
          <p:nvPr/>
        </p:nvSpPr>
        <p:spPr>
          <a:xfrm>
            <a:off x="1979712" y="2348880"/>
            <a:ext cx="5544616" cy="400110"/>
          </a:xfrm>
          <a:prstGeom prst="rect">
            <a:avLst/>
          </a:prstGeom>
          <a:noFill/>
        </p:spPr>
        <p:txBody>
          <a:bodyPr wrap="square" rtlCol="0">
            <a:spAutoFit/>
          </a:bodyPr>
          <a:lstStyle/>
          <a:p>
            <a:r>
              <a:rPr lang="de-AT" sz="2000" dirty="0" smtClean="0"/>
              <a:t>b) </a:t>
            </a:r>
            <a:r>
              <a:rPr lang="de-AT" sz="2000" b="1" dirty="0" smtClean="0"/>
              <a:t>Nur  n e n </a:t>
            </a:r>
            <a:r>
              <a:rPr lang="de-AT" sz="2000" b="1" dirty="0" err="1" smtClean="0"/>
              <a:t>n</a:t>
            </a:r>
            <a:r>
              <a:rPr lang="de-AT" sz="2000" b="1" dirty="0" smtClean="0"/>
              <a:t> e n </a:t>
            </a:r>
            <a:r>
              <a:rPr lang="de-AT" sz="2000" dirty="0" smtClean="0"/>
              <a:t>?  -</a:t>
            </a:r>
            <a:endParaRPr lang="de-AT" sz="2000" dirty="0"/>
          </a:p>
        </p:txBody>
      </p:sp>
      <p:sp>
        <p:nvSpPr>
          <p:cNvPr id="9" name="Textfeld 8"/>
          <p:cNvSpPr txBox="1"/>
          <p:nvPr/>
        </p:nvSpPr>
        <p:spPr>
          <a:xfrm>
            <a:off x="2483768" y="2780928"/>
            <a:ext cx="6336704" cy="1015663"/>
          </a:xfrm>
          <a:prstGeom prst="rect">
            <a:avLst/>
          </a:prstGeom>
          <a:noFill/>
        </p:spPr>
        <p:txBody>
          <a:bodyPr wrap="square" rtlCol="0">
            <a:spAutoFit/>
          </a:bodyPr>
          <a:lstStyle/>
          <a:p>
            <a:r>
              <a:rPr lang="de-AT" sz="2000" dirty="0" smtClean="0"/>
              <a:t>     c) ... als reines Substantiv ?</a:t>
            </a:r>
          </a:p>
          <a:p>
            <a:r>
              <a:rPr lang="de-AT" sz="2000" dirty="0" smtClean="0"/>
              <a:t>    d)... </a:t>
            </a:r>
            <a:r>
              <a:rPr lang="de-AT" sz="1600" dirty="0" smtClean="0"/>
              <a:t>od</a:t>
            </a:r>
            <a:r>
              <a:rPr lang="de-AT" sz="2000" dirty="0" smtClean="0"/>
              <a:t>. Land / Region  zuordnen?</a:t>
            </a:r>
          </a:p>
          <a:p>
            <a:pPr marL="457200" indent="-457200"/>
            <a:r>
              <a:rPr lang="de-AT" sz="2000" dirty="0" smtClean="0"/>
              <a:t>e)  </a:t>
            </a:r>
            <a:r>
              <a:rPr lang="de-AT" sz="1600" dirty="0" smtClean="0"/>
              <a:t>bzw</a:t>
            </a:r>
            <a:r>
              <a:rPr lang="de-AT" sz="2000" dirty="0" smtClean="0"/>
              <a:t> LAGE beschreiben... vergleichen.. begründen ?</a:t>
            </a:r>
            <a:endParaRPr lang="de-AT" sz="2000" dirty="0"/>
          </a:p>
        </p:txBody>
      </p:sp>
      <p:sp>
        <p:nvSpPr>
          <p:cNvPr id="10" name="Textfeld 9"/>
          <p:cNvSpPr txBox="1"/>
          <p:nvPr/>
        </p:nvSpPr>
        <p:spPr>
          <a:xfrm>
            <a:off x="1547664" y="3933056"/>
            <a:ext cx="7596336" cy="707886"/>
          </a:xfrm>
          <a:prstGeom prst="rect">
            <a:avLst/>
          </a:prstGeom>
          <a:noFill/>
        </p:spPr>
        <p:txBody>
          <a:bodyPr wrap="square" rtlCol="0">
            <a:spAutoFit/>
          </a:bodyPr>
          <a:lstStyle/>
          <a:p>
            <a:r>
              <a:rPr lang="de-AT" sz="2000" dirty="0" smtClean="0"/>
              <a:t>f) auf einer </a:t>
            </a:r>
            <a:r>
              <a:rPr lang="de-AT" sz="2000" b="1" dirty="0" smtClean="0"/>
              <a:t>KARTE</a:t>
            </a:r>
            <a:r>
              <a:rPr lang="de-AT" sz="2000" dirty="0" smtClean="0"/>
              <a:t>  einer Signatur zuordnen....</a:t>
            </a:r>
            <a:r>
              <a:rPr lang="de-AT" sz="1600" dirty="0" smtClean="0"/>
              <a:t>od. </a:t>
            </a:r>
            <a:r>
              <a:rPr lang="de-AT" sz="2000" dirty="0" err="1" smtClean="0"/>
              <a:t>Nr</a:t>
            </a:r>
            <a:r>
              <a:rPr lang="de-AT" sz="2000" dirty="0" smtClean="0"/>
              <a:t> von dort d. Namen?</a:t>
            </a:r>
          </a:p>
          <a:p>
            <a:r>
              <a:rPr lang="de-AT" sz="2000" dirty="0" smtClean="0"/>
              <a:t>         &gt;&gt; </a:t>
            </a:r>
            <a:r>
              <a:rPr lang="de-AT" sz="2000" i="1" dirty="0" smtClean="0"/>
              <a:t>die </a:t>
            </a:r>
            <a:r>
              <a:rPr lang="de-AT" sz="2000" i="1" dirty="0" err="1" smtClean="0"/>
              <a:t>GrundKARTE</a:t>
            </a:r>
            <a:r>
              <a:rPr lang="de-AT" sz="2000" i="1" dirty="0" smtClean="0"/>
              <a:t> hat welche Zusatzinformationen ? </a:t>
            </a:r>
            <a:r>
              <a:rPr lang="de-AT" i="1" dirty="0" err="1" smtClean="0"/>
              <a:t>zB</a:t>
            </a:r>
            <a:r>
              <a:rPr lang="de-AT" i="1" dirty="0" smtClean="0"/>
              <a:t> Flüsse?</a:t>
            </a:r>
            <a:endParaRPr lang="de-AT" i="1" dirty="0"/>
          </a:p>
        </p:txBody>
      </p:sp>
      <p:sp>
        <p:nvSpPr>
          <p:cNvPr id="11" name="Textfeld 10"/>
          <p:cNvSpPr txBox="1"/>
          <p:nvPr/>
        </p:nvSpPr>
        <p:spPr>
          <a:xfrm>
            <a:off x="1547664" y="5301208"/>
            <a:ext cx="7596336" cy="677108"/>
          </a:xfrm>
          <a:prstGeom prst="rect">
            <a:avLst/>
          </a:prstGeom>
          <a:noFill/>
        </p:spPr>
        <p:txBody>
          <a:bodyPr wrap="square" rtlCol="0">
            <a:spAutoFit/>
          </a:bodyPr>
          <a:lstStyle/>
          <a:p>
            <a:r>
              <a:rPr lang="de-AT" sz="2000" dirty="0" smtClean="0"/>
              <a:t>h)  Ohne Hilfe   bei einer typischen Lage selber dort  einzeichne ?</a:t>
            </a:r>
          </a:p>
          <a:p>
            <a:r>
              <a:rPr lang="de-AT" dirty="0" smtClean="0"/>
              <a:t>                         </a:t>
            </a:r>
            <a:r>
              <a:rPr lang="de-AT" i="1" dirty="0" smtClean="0"/>
              <a:t>- geht nicht immer...z.B.... </a:t>
            </a:r>
            <a:r>
              <a:rPr lang="de-AT" i="1" dirty="0" err="1" smtClean="0"/>
              <a:t>NewOrleans</a:t>
            </a:r>
            <a:r>
              <a:rPr lang="de-AT" i="1" dirty="0" smtClean="0"/>
              <a:t> ja,  Denver nicht...  usw...</a:t>
            </a:r>
            <a:endParaRPr lang="de-AT" i="1" dirty="0"/>
          </a:p>
        </p:txBody>
      </p:sp>
      <p:pic>
        <p:nvPicPr>
          <p:cNvPr id="2" name="Picture 5"/>
          <p:cNvPicPr>
            <a:picLocks noChangeAspect="1" noChangeArrowheads="1"/>
          </p:cNvPicPr>
          <p:nvPr/>
        </p:nvPicPr>
        <p:blipFill>
          <a:blip r:embed="rId6" cstate="print"/>
          <a:srcRect/>
          <a:stretch>
            <a:fillRect/>
          </a:stretch>
        </p:blipFill>
        <p:spPr bwMode="auto">
          <a:xfrm>
            <a:off x="395536" y="2276872"/>
            <a:ext cx="1440160" cy="1745648"/>
          </a:xfrm>
          <a:prstGeom prst="rect">
            <a:avLst/>
          </a:prstGeom>
          <a:noFill/>
          <a:ln w="9525">
            <a:noFill/>
            <a:miter lim="800000"/>
            <a:headEnd/>
            <a:tailEnd/>
          </a:ln>
        </p:spPr>
      </p:pic>
      <p:sp>
        <p:nvSpPr>
          <p:cNvPr id="16" name="Textfeld 15"/>
          <p:cNvSpPr txBox="1"/>
          <p:nvPr/>
        </p:nvSpPr>
        <p:spPr>
          <a:xfrm>
            <a:off x="1475656" y="4725144"/>
            <a:ext cx="7668344" cy="400110"/>
          </a:xfrm>
          <a:prstGeom prst="rect">
            <a:avLst/>
          </a:prstGeom>
          <a:noFill/>
        </p:spPr>
        <p:txBody>
          <a:bodyPr wrap="square" rtlCol="0">
            <a:spAutoFit/>
          </a:bodyPr>
          <a:lstStyle/>
          <a:p>
            <a:r>
              <a:rPr lang="de-AT" sz="2000" dirty="0" smtClean="0"/>
              <a:t>g)   In/zu   einer vorgegebenen Auswahl... ausschließen... ergänzen ....</a:t>
            </a:r>
            <a:endParaRPr lang="de-A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539552" y="404664"/>
            <a:ext cx="7992888" cy="461665"/>
          </a:xfrm>
          <a:prstGeom prst="rect">
            <a:avLst/>
          </a:prstGeom>
          <a:noFill/>
        </p:spPr>
        <p:txBody>
          <a:bodyPr wrap="square" rtlCol="0">
            <a:spAutoFit/>
          </a:bodyPr>
          <a:lstStyle/>
          <a:p>
            <a:r>
              <a:rPr lang="de-AT" sz="2400" b="1" dirty="0" smtClean="0"/>
              <a:t>W E L C H E S    a l s o  ?</a:t>
            </a:r>
            <a:endParaRPr lang="de-AT" sz="2400" b="1" dirty="0"/>
          </a:p>
        </p:txBody>
      </p:sp>
      <p:sp>
        <p:nvSpPr>
          <p:cNvPr id="6" name="Textfeld 5"/>
          <p:cNvSpPr txBox="1"/>
          <p:nvPr/>
        </p:nvSpPr>
        <p:spPr>
          <a:xfrm>
            <a:off x="467544" y="1052736"/>
            <a:ext cx="2520280" cy="646331"/>
          </a:xfrm>
          <a:prstGeom prst="rect">
            <a:avLst/>
          </a:prstGeom>
          <a:solidFill>
            <a:schemeClr val="accent1">
              <a:lumMod val="20000"/>
              <a:lumOff val="80000"/>
            </a:schemeClr>
          </a:solidFill>
        </p:spPr>
        <p:txBody>
          <a:bodyPr wrap="square" rtlCol="0">
            <a:spAutoFit/>
          </a:bodyPr>
          <a:lstStyle/>
          <a:p>
            <a:r>
              <a:rPr lang="de-AT" dirty="0" smtClean="0"/>
              <a:t>TOP . </a:t>
            </a:r>
            <a:r>
              <a:rPr lang="de-AT" b="1" dirty="0" smtClean="0"/>
              <a:t>ORIENTIERUNGSWISSEN</a:t>
            </a:r>
            <a:endParaRPr lang="de-AT" b="1" dirty="0"/>
          </a:p>
        </p:txBody>
      </p:sp>
      <p:sp>
        <p:nvSpPr>
          <p:cNvPr id="8" name="Textfeld 7"/>
          <p:cNvSpPr txBox="1"/>
          <p:nvPr/>
        </p:nvSpPr>
        <p:spPr>
          <a:xfrm>
            <a:off x="3059832" y="1052736"/>
            <a:ext cx="2808312" cy="646331"/>
          </a:xfrm>
          <a:prstGeom prst="rect">
            <a:avLst/>
          </a:prstGeom>
          <a:solidFill>
            <a:schemeClr val="accent6">
              <a:lumMod val="40000"/>
              <a:lumOff val="60000"/>
            </a:schemeClr>
          </a:solidFill>
        </p:spPr>
        <p:txBody>
          <a:bodyPr wrap="square" rtlCol="0">
            <a:spAutoFit/>
          </a:bodyPr>
          <a:lstStyle/>
          <a:p>
            <a:r>
              <a:rPr lang="de-AT" dirty="0" smtClean="0"/>
              <a:t> RÄUMLICHE</a:t>
            </a:r>
          </a:p>
          <a:p>
            <a:r>
              <a:rPr lang="de-AT" b="1" dirty="0" smtClean="0"/>
              <a:t>ORDNUNGSVORSTELLUNG</a:t>
            </a:r>
            <a:endParaRPr lang="de-AT" b="1" dirty="0"/>
          </a:p>
        </p:txBody>
      </p:sp>
      <p:sp>
        <p:nvSpPr>
          <p:cNvPr id="9" name="Textfeld 8"/>
          <p:cNvSpPr txBox="1"/>
          <p:nvPr/>
        </p:nvSpPr>
        <p:spPr>
          <a:xfrm>
            <a:off x="6012160" y="1052736"/>
            <a:ext cx="2736304" cy="646331"/>
          </a:xfrm>
          <a:prstGeom prst="rect">
            <a:avLst/>
          </a:prstGeom>
          <a:solidFill>
            <a:schemeClr val="accent3">
              <a:lumMod val="40000"/>
              <a:lumOff val="60000"/>
            </a:schemeClr>
          </a:solidFill>
        </p:spPr>
        <p:txBody>
          <a:bodyPr wrap="square" rtlCol="0">
            <a:spAutoFit/>
          </a:bodyPr>
          <a:lstStyle/>
          <a:p>
            <a:r>
              <a:rPr lang="de-AT" dirty="0" smtClean="0"/>
              <a:t>TOP.   </a:t>
            </a:r>
            <a:r>
              <a:rPr lang="de-AT" b="1" dirty="0" smtClean="0"/>
              <a:t>FERTIGKEITEN </a:t>
            </a:r>
            <a:r>
              <a:rPr lang="de-AT" dirty="0" smtClean="0"/>
              <a:t> </a:t>
            </a:r>
          </a:p>
          <a:p>
            <a:r>
              <a:rPr lang="de-AT" dirty="0" smtClean="0"/>
              <a:t>            &amp; FÄHIGKEITEN</a:t>
            </a:r>
            <a:endParaRPr lang="de-AT" dirty="0"/>
          </a:p>
        </p:txBody>
      </p:sp>
      <p:sp>
        <p:nvSpPr>
          <p:cNvPr id="10" name="Textfeld 9"/>
          <p:cNvSpPr txBox="1"/>
          <p:nvPr/>
        </p:nvSpPr>
        <p:spPr>
          <a:xfrm>
            <a:off x="467544" y="1844824"/>
            <a:ext cx="2520280" cy="4031873"/>
          </a:xfrm>
          <a:prstGeom prst="rect">
            <a:avLst/>
          </a:prstGeom>
          <a:noFill/>
        </p:spPr>
        <p:txBody>
          <a:bodyPr wrap="square" rtlCol="0">
            <a:spAutoFit/>
          </a:bodyPr>
          <a:lstStyle/>
          <a:p>
            <a:r>
              <a:rPr lang="de-AT" sz="2000" b="1" dirty="0" smtClean="0"/>
              <a:t>KENNTNISSE    von</a:t>
            </a:r>
          </a:p>
          <a:p>
            <a:r>
              <a:rPr lang="de-AT" dirty="0" smtClean="0"/>
              <a:t>          NAMEN </a:t>
            </a:r>
          </a:p>
          <a:p>
            <a:r>
              <a:rPr lang="de-AT" dirty="0" smtClean="0"/>
              <a:t>      &amp; POSITIONEN</a:t>
            </a:r>
          </a:p>
          <a:p>
            <a:endParaRPr lang="de-AT" dirty="0" smtClean="0"/>
          </a:p>
          <a:p>
            <a:endParaRPr lang="de-AT" dirty="0" smtClean="0"/>
          </a:p>
          <a:p>
            <a:r>
              <a:rPr lang="de-AT" dirty="0" smtClean="0"/>
              <a:t>  </a:t>
            </a:r>
            <a:r>
              <a:rPr lang="de-AT" i="1" dirty="0" smtClean="0"/>
              <a:t> </a:t>
            </a:r>
            <a:r>
              <a:rPr lang="de-AT" sz="2000" i="1" dirty="0" smtClean="0"/>
              <a:t>affirmativ  </a:t>
            </a:r>
            <a:r>
              <a:rPr lang="de-AT" i="1" dirty="0" smtClean="0"/>
              <a:t>   d.h.</a:t>
            </a:r>
          </a:p>
          <a:p>
            <a:r>
              <a:rPr lang="de-AT" i="1" dirty="0" smtClean="0"/>
              <a:t>   echter  Merkstoff</a:t>
            </a:r>
          </a:p>
          <a:p>
            <a:r>
              <a:rPr lang="de-AT" i="1" dirty="0" smtClean="0"/>
              <a:t>G r o b t o p o g r a p h i e</a:t>
            </a:r>
            <a:endParaRPr lang="de-AT" dirty="0" smtClean="0"/>
          </a:p>
          <a:p>
            <a:endParaRPr lang="de-AT" i="1" dirty="0" smtClean="0"/>
          </a:p>
          <a:p>
            <a:r>
              <a:rPr lang="de-AT" b="1" dirty="0" smtClean="0"/>
              <a:t>also</a:t>
            </a:r>
            <a:r>
              <a:rPr lang="de-AT" b="1" i="1" dirty="0" smtClean="0"/>
              <a:t> </a:t>
            </a:r>
            <a:r>
              <a:rPr lang="de-AT" dirty="0" smtClean="0"/>
              <a:t>: Kontinente</a:t>
            </a:r>
          </a:p>
          <a:p>
            <a:pPr marL="538163"/>
            <a:r>
              <a:rPr lang="de-AT" dirty="0" smtClean="0"/>
              <a:t>Meere</a:t>
            </a:r>
          </a:p>
          <a:p>
            <a:pPr marL="538163"/>
            <a:r>
              <a:rPr lang="de-AT" dirty="0" smtClean="0"/>
              <a:t>Großlandschaften  </a:t>
            </a:r>
          </a:p>
          <a:p>
            <a:pPr marL="538163"/>
            <a:r>
              <a:rPr lang="de-AT" dirty="0" smtClean="0"/>
              <a:t>Staaten</a:t>
            </a:r>
          </a:p>
          <a:p>
            <a:pPr marL="538163"/>
            <a:r>
              <a:rPr lang="de-AT" smtClean="0"/>
              <a:t>Orte .....</a:t>
            </a:r>
            <a:endParaRPr lang="de-AT" dirty="0"/>
          </a:p>
        </p:txBody>
      </p:sp>
      <p:sp>
        <p:nvSpPr>
          <p:cNvPr id="11" name="Textfeld 10"/>
          <p:cNvSpPr txBox="1"/>
          <p:nvPr/>
        </p:nvSpPr>
        <p:spPr>
          <a:xfrm>
            <a:off x="3059832" y="1844824"/>
            <a:ext cx="2880320" cy="3970318"/>
          </a:xfrm>
          <a:prstGeom prst="rect">
            <a:avLst/>
          </a:prstGeom>
          <a:noFill/>
        </p:spPr>
        <p:txBody>
          <a:bodyPr wrap="square" rtlCol="0">
            <a:spAutoFit/>
          </a:bodyPr>
          <a:lstStyle/>
          <a:p>
            <a:r>
              <a:rPr lang="de-AT" b="1" dirty="0" smtClean="0"/>
              <a:t>ORIENTIERUNGSRASTER</a:t>
            </a:r>
          </a:p>
          <a:p>
            <a:r>
              <a:rPr lang="de-AT" b="1" dirty="0" smtClean="0"/>
              <a:t>       ORIENTIERUNGSYSTEME</a:t>
            </a:r>
          </a:p>
          <a:p>
            <a:endParaRPr lang="de-AT" dirty="0" smtClean="0"/>
          </a:p>
          <a:p>
            <a:endParaRPr lang="de-AT" dirty="0" smtClean="0"/>
          </a:p>
          <a:p>
            <a:r>
              <a:rPr lang="de-AT" dirty="0" smtClean="0"/>
              <a:t>a b e r  d a z u </a:t>
            </a:r>
          </a:p>
          <a:p>
            <a:r>
              <a:rPr lang="de-AT" dirty="0" smtClean="0"/>
              <a:t>   +  </a:t>
            </a:r>
            <a:r>
              <a:rPr lang="de-AT" i="1" dirty="0" smtClean="0"/>
              <a:t>kognitiv        d.h.</a:t>
            </a:r>
          </a:p>
          <a:p>
            <a:r>
              <a:rPr lang="de-AT" i="1" dirty="0" smtClean="0"/>
              <a:t>                  Zusammenhänge !</a:t>
            </a:r>
          </a:p>
          <a:p>
            <a:endParaRPr lang="de-AT" i="1" dirty="0" smtClean="0"/>
          </a:p>
          <a:p>
            <a:endParaRPr lang="de-AT" i="1" dirty="0" smtClean="0"/>
          </a:p>
          <a:p>
            <a:r>
              <a:rPr lang="de-AT" b="1" dirty="0" smtClean="0"/>
              <a:t>also:</a:t>
            </a:r>
            <a:r>
              <a:rPr lang="de-AT" dirty="0" smtClean="0"/>
              <a:t>   Zonierung nach</a:t>
            </a:r>
          </a:p>
          <a:p>
            <a:pPr marL="450850" indent="-187325"/>
            <a:r>
              <a:rPr lang="de-AT" dirty="0" smtClean="0"/>
              <a:t> Klima- /Vegetationszonen</a:t>
            </a:r>
          </a:p>
          <a:p>
            <a:pPr marL="450850" indent="-187325"/>
            <a:r>
              <a:rPr lang="de-AT" dirty="0" smtClean="0"/>
              <a:t>Bevölkerungsverteilung</a:t>
            </a:r>
          </a:p>
          <a:p>
            <a:pPr marL="450850" indent="-187325"/>
            <a:r>
              <a:rPr lang="de-AT" dirty="0" smtClean="0"/>
              <a:t>arme-/ reiche Regionen...</a:t>
            </a:r>
          </a:p>
          <a:p>
            <a:pPr marL="450850" indent="-187325"/>
            <a:r>
              <a:rPr lang="de-AT" dirty="0" smtClean="0"/>
              <a:t>Zentren / Peripherie  ....</a:t>
            </a:r>
            <a:endParaRPr lang="de-AT" dirty="0"/>
          </a:p>
        </p:txBody>
      </p:sp>
      <p:sp>
        <p:nvSpPr>
          <p:cNvPr id="12" name="Textfeld 11"/>
          <p:cNvSpPr txBox="1"/>
          <p:nvPr/>
        </p:nvSpPr>
        <p:spPr>
          <a:xfrm>
            <a:off x="5940152" y="1844824"/>
            <a:ext cx="2952328" cy="4247317"/>
          </a:xfrm>
          <a:prstGeom prst="rect">
            <a:avLst/>
          </a:prstGeom>
          <a:noFill/>
        </p:spPr>
        <p:txBody>
          <a:bodyPr wrap="square" rtlCol="0">
            <a:spAutoFit/>
          </a:bodyPr>
          <a:lstStyle/>
          <a:p>
            <a:r>
              <a:rPr lang="de-AT" b="1" dirty="0" smtClean="0"/>
              <a:t>ORIENTIEREN    als</a:t>
            </a:r>
          </a:p>
          <a:p>
            <a:r>
              <a:rPr lang="de-AT" b="1" dirty="0" smtClean="0"/>
              <a:t>SELBSTÄNDIGES  HANDELN</a:t>
            </a:r>
          </a:p>
          <a:p>
            <a:endParaRPr lang="de-AT" dirty="0" smtClean="0"/>
          </a:p>
          <a:p>
            <a:endParaRPr lang="de-AT" dirty="0" smtClean="0"/>
          </a:p>
          <a:p>
            <a:endParaRPr lang="de-AT" dirty="0" smtClean="0"/>
          </a:p>
          <a:p>
            <a:r>
              <a:rPr lang="de-AT" i="1" dirty="0" smtClean="0"/>
              <a:t>+ instrumenteller Bereich</a:t>
            </a:r>
            <a:endParaRPr lang="de-AT" dirty="0" smtClean="0"/>
          </a:p>
          <a:p>
            <a:endParaRPr lang="de-AT" i="1" dirty="0" smtClean="0"/>
          </a:p>
          <a:p>
            <a:r>
              <a:rPr lang="de-AT" b="1" dirty="0" smtClean="0"/>
              <a:t>also:</a:t>
            </a:r>
          </a:p>
          <a:p>
            <a:r>
              <a:rPr lang="de-AT" dirty="0" smtClean="0"/>
              <a:t>Atlasarbeit / Register.....</a:t>
            </a:r>
          </a:p>
          <a:p>
            <a:pPr marL="174625" indent="-174625"/>
            <a:r>
              <a:rPr lang="de-AT" dirty="0" smtClean="0"/>
              <a:t>Verwendung </a:t>
            </a:r>
            <a:r>
              <a:rPr lang="de-AT" dirty="0" err="1" smtClean="0"/>
              <a:t>großmaß-stäbiger</a:t>
            </a:r>
            <a:r>
              <a:rPr lang="de-AT" dirty="0" smtClean="0"/>
              <a:t> Karten (Plan-Straßenkarte – ÖK 50)</a:t>
            </a:r>
          </a:p>
          <a:p>
            <a:pPr marL="174625" indent="-174625"/>
            <a:r>
              <a:rPr lang="de-AT" dirty="0" smtClean="0"/>
              <a:t>Skizze ( Croquis ?)</a:t>
            </a:r>
          </a:p>
          <a:p>
            <a:r>
              <a:rPr lang="de-AT" dirty="0" smtClean="0"/>
              <a:t>Zurechtfinden im Gelände</a:t>
            </a:r>
          </a:p>
          <a:p>
            <a:r>
              <a:rPr lang="de-AT" dirty="0" smtClean="0"/>
              <a:t>&amp; mit GeoMedien .....</a:t>
            </a:r>
            <a:endParaRPr lang="de-AT" dirty="0"/>
          </a:p>
        </p:txBody>
      </p:sp>
      <p:sp>
        <p:nvSpPr>
          <p:cNvPr id="13" name="Textfeld 12"/>
          <p:cNvSpPr txBox="1"/>
          <p:nvPr/>
        </p:nvSpPr>
        <p:spPr>
          <a:xfrm>
            <a:off x="5004048" y="476672"/>
            <a:ext cx="3744416" cy="276999"/>
          </a:xfrm>
          <a:prstGeom prst="rect">
            <a:avLst/>
          </a:prstGeom>
          <a:noFill/>
        </p:spPr>
        <p:txBody>
          <a:bodyPr wrap="square" rtlCol="0">
            <a:spAutoFit/>
          </a:bodyPr>
          <a:lstStyle/>
          <a:p>
            <a:r>
              <a:rPr lang="de-AT" sz="1200" i="1" dirty="0" smtClean="0"/>
              <a:t>Nach  </a:t>
            </a:r>
            <a:r>
              <a:rPr lang="de-AT" sz="1200" i="1" dirty="0" smtClean="0">
                <a:hlinkClick r:id="rId5"/>
              </a:rPr>
              <a:t>HITZ (2001): Topographie.</a:t>
            </a:r>
            <a:r>
              <a:rPr lang="de-AT" sz="1200" i="1" dirty="0" smtClean="0"/>
              <a:t> In „Handbuch GW“</a:t>
            </a:r>
            <a:endParaRPr lang="de-AT"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395536" y="548680"/>
            <a:ext cx="828092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p:cNvPicPr>
            <a:picLocks noChangeAspect="1" noChangeArrowheads="1"/>
          </p:cNvPicPr>
          <p:nvPr/>
        </p:nvPicPr>
        <p:blipFill>
          <a:blip r:embed="rId3"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539552" y="476672"/>
            <a:ext cx="7200800" cy="461665"/>
          </a:xfrm>
          <a:prstGeom prst="rect">
            <a:avLst/>
          </a:prstGeom>
          <a:noFill/>
        </p:spPr>
        <p:txBody>
          <a:bodyPr wrap="square" rtlCol="0">
            <a:spAutoFit/>
          </a:bodyPr>
          <a:lstStyle/>
          <a:p>
            <a:r>
              <a:rPr lang="de-AT" sz="2400" b="1" dirty="0" smtClean="0"/>
              <a:t>und nun   K O N K R E T  -  zunächst  im  LEHRPLAN:</a:t>
            </a:r>
            <a:r>
              <a:rPr lang="de-AT" dirty="0" smtClean="0"/>
              <a:t> </a:t>
            </a:r>
            <a:endParaRPr lang="de-AT" dirty="0"/>
          </a:p>
        </p:txBody>
      </p:sp>
      <p:sp>
        <p:nvSpPr>
          <p:cNvPr id="6" name="Textfeld 5"/>
          <p:cNvSpPr txBox="1"/>
          <p:nvPr/>
        </p:nvSpPr>
        <p:spPr>
          <a:xfrm>
            <a:off x="395536" y="980728"/>
            <a:ext cx="8352928" cy="369332"/>
          </a:xfrm>
          <a:prstGeom prst="rect">
            <a:avLst/>
          </a:prstGeom>
          <a:noFill/>
        </p:spPr>
        <p:txBody>
          <a:bodyPr wrap="square" rtlCol="0">
            <a:spAutoFit/>
          </a:bodyPr>
          <a:lstStyle/>
          <a:p>
            <a:r>
              <a:rPr lang="de-AT" dirty="0" smtClean="0"/>
              <a:t>Im </a:t>
            </a:r>
            <a:r>
              <a:rPr lang="de-AT" u="sng" dirty="0" smtClean="0">
                <a:hlinkClick r:id="rId4"/>
              </a:rPr>
              <a:t>LP  1985/</a:t>
            </a:r>
            <a:r>
              <a:rPr lang="de-AT" b="1" u="sng" dirty="0" smtClean="0">
                <a:hlinkClick r:id="rId4"/>
              </a:rPr>
              <a:t>2000</a:t>
            </a:r>
            <a:r>
              <a:rPr lang="de-AT" u="sng" dirty="0" smtClean="0">
                <a:hlinkClick r:id="rId4"/>
              </a:rPr>
              <a:t> </a:t>
            </a:r>
            <a:r>
              <a:rPr lang="de-AT" dirty="0" smtClean="0"/>
              <a:t>schon und auch     im </a:t>
            </a:r>
            <a:r>
              <a:rPr lang="de-AT" i="1" u="sng" dirty="0" smtClean="0">
                <a:hlinkClick r:id="rId5"/>
              </a:rPr>
              <a:t>LP </a:t>
            </a:r>
            <a:r>
              <a:rPr lang="de-AT" b="1" i="1" u="sng" dirty="0" smtClean="0">
                <a:hlinkClick r:id="rId5"/>
              </a:rPr>
              <a:t>2023</a:t>
            </a:r>
            <a:r>
              <a:rPr lang="de-AT" i="1" u="sng" dirty="0" smtClean="0">
                <a:hlinkClick r:id="rId5"/>
              </a:rPr>
              <a:t>  in den „DIDAKTISCHEN GRUNDSÄTZEN“</a:t>
            </a:r>
            <a:endParaRPr lang="de-AT" i="1" u="sng" dirty="0"/>
          </a:p>
        </p:txBody>
      </p:sp>
      <p:sp>
        <p:nvSpPr>
          <p:cNvPr id="8" name="Textfeld 7"/>
          <p:cNvSpPr txBox="1"/>
          <p:nvPr/>
        </p:nvSpPr>
        <p:spPr>
          <a:xfrm>
            <a:off x="395536" y="1340768"/>
            <a:ext cx="4104456" cy="2308324"/>
          </a:xfrm>
          <a:prstGeom prst="rect">
            <a:avLst/>
          </a:prstGeom>
          <a:noFill/>
        </p:spPr>
        <p:txBody>
          <a:bodyPr wrap="square" rtlCol="0">
            <a:spAutoFit/>
          </a:bodyPr>
          <a:lstStyle/>
          <a:p>
            <a:r>
              <a:rPr lang="de-AT" dirty="0" smtClean="0"/>
              <a:t>Die reg. Zuordnung der ...   Beispiele, </a:t>
            </a:r>
          </a:p>
          <a:p>
            <a:r>
              <a:rPr lang="de-AT" dirty="0" smtClean="0"/>
              <a:t>sowie die zusammenfassende Darstellung </a:t>
            </a:r>
          </a:p>
          <a:p>
            <a:r>
              <a:rPr lang="de-AT" dirty="0" smtClean="0"/>
              <a:t>               auf jeder Schulstufe,   </a:t>
            </a:r>
          </a:p>
          <a:p>
            <a:r>
              <a:rPr lang="de-AT" dirty="0" smtClean="0"/>
              <a:t>hat gemeinsam mit top. Übungen    den Aufbau eines erdumspannenden </a:t>
            </a:r>
            <a:r>
              <a:rPr lang="de-AT" dirty="0" err="1" smtClean="0"/>
              <a:t>topogr</a:t>
            </a:r>
            <a:r>
              <a:rPr lang="de-AT" dirty="0" smtClean="0"/>
              <a:t>.  </a:t>
            </a:r>
          </a:p>
          <a:p>
            <a:r>
              <a:rPr lang="de-AT" dirty="0" smtClean="0"/>
              <a:t>                        Grundgerüsts zu sichern,</a:t>
            </a:r>
          </a:p>
          <a:p>
            <a:r>
              <a:rPr lang="de-AT" dirty="0" smtClean="0"/>
              <a:t>das immer wieder herangezogen </a:t>
            </a:r>
          </a:p>
          <a:p>
            <a:r>
              <a:rPr lang="de-AT" dirty="0" smtClean="0"/>
              <a:t>und verdichtet werden </a:t>
            </a:r>
            <a:r>
              <a:rPr lang="de-AT" dirty="0" err="1" smtClean="0"/>
              <a:t>muß</a:t>
            </a:r>
            <a:r>
              <a:rPr lang="de-AT" dirty="0" smtClean="0"/>
              <a:t> </a:t>
            </a:r>
          </a:p>
        </p:txBody>
      </p:sp>
      <p:sp>
        <p:nvSpPr>
          <p:cNvPr id="9" name="Textfeld 8"/>
          <p:cNvSpPr txBox="1"/>
          <p:nvPr/>
        </p:nvSpPr>
        <p:spPr>
          <a:xfrm>
            <a:off x="4788024" y="1340768"/>
            <a:ext cx="4032448" cy="1477328"/>
          </a:xfrm>
          <a:prstGeom prst="rect">
            <a:avLst/>
          </a:prstGeom>
          <a:noFill/>
        </p:spPr>
        <p:txBody>
          <a:bodyPr wrap="square" rtlCol="0">
            <a:spAutoFit/>
          </a:bodyPr>
          <a:lstStyle/>
          <a:p>
            <a:r>
              <a:rPr lang="de-AT" i="1" dirty="0" smtClean="0"/>
              <a:t>Zeile 90 f:</a:t>
            </a:r>
          </a:p>
          <a:p>
            <a:r>
              <a:rPr lang="de-AT" i="1" dirty="0" smtClean="0"/>
              <a:t>Die kontinuierliche regionale Zuordnung</a:t>
            </a:r>
          </a:p>
          <a:p>
            <a:r>
              <a:rPr lang="de-AT" i="1" dirty="0" smtClean="0"/>
              <a:t>                                  der Fallbeispiele</a:t>
            </a:r>
          </a:p>
          <a:p>
            <a:r>
              <a:rPr lang="de-AT" i="1" dirty="0" smtClean="0"/>
              <a:t>unterstützt den Aufbau eines </a:t>
            </a:r>
            <a:r>
              <a:rPr lang="de-AT" i="1" dirty="0" err="1" smtClean="0"/>
              <a:t>topograph</a:t>
            </a:r>
            <a:r>
              <a:rPr lang="de-AT" i="1" dirty="0" smtClean="0"/>
              <a:t>.  </a:t>
            </a:r>
          </a:p>
          <a:p>
            <a:r>
              <a:rPr lang="de-AT" i="1" dirty="0" smtClean="0"/>
              <a:t>                                        Grundgerüstes ....</a:t>
            </a:r>
          </a:p>
        </p:txBody>
      </p:sp>
      <p:sp>
        <p:nvSpPr>
          <p:cNvPr id="11" name="Textfeld 10"/>
          <p:cNvSpPr txBox="1"/>
          <p:nvPr/>
        </p:nvSpPr>
        <p:spPr>
          <a:xfrm>
            <a:off x="395536" y="3789040"/>
            <a:ext cx="4176464" cy="2246769"/>
          </a:xfrm>
          <a:prstGeom prst="rect">
            <a:avLst/>
          </a:prstGeom>
          <a:noFill/>
        </p:spPr>
        <p:txBody>
          <a:bodyPr wrap="square" rtlCol="0">
            <a:spAutoFit/>
          </a:bodyPr>
          <a:lstStyle/>
          <a:p>
            <a:r>
              <a:rPr lang="de-AT" b="1" dirty="0" smtClean="0"/>
              <a:t>Topographische Begriffe sollen aber</a:t>
            </a:r>
          </a:p>
          <a:p>
            <a:r>
              <a:rPr lang="de-AT" b="1" dirty="0" smtClean="0"/>
              <a:t>N I E  um ihrer selbst willen gelehrt,</a:t>
            </a:r>
          </a:p>
          <a:p>
            <a:r>
              <a:rPr lang="de-AT" b="1" dirty="0" smtClean="0"/>
              <a:t>       sondern</a:t>
            </a:r>
          </a:p>
          <a:p>
            <a:r>
              <a:rPr lang="de-AT" b="1" dirty="0" smtClean="0"/>
              <a:t>I M </a:t>
            </a:r>
            <a:r>
              <a:rPr lang="de-AT" b="1" dirty="0" err="1" smtClean="0"/>
              <a:t>M</a:t>
            </a:r>
            <a:r>
              <a:rPr lang="de-AT" b="1" dirty="0" smtClean="0"/>
              <a:t> E R mit bestimmten Sachverhalten  bzw Fragestellungen verbunden werden.</a:t>
            </a:r>
          </a:p>
          <a:p>
            <a:endParaRPr lang="de-AT" b="1" dirty="0" smtClean="0"/>
          </a:p>
          <a:p>
            <a:r>
              <a:rPr lang="de-AT" sz="1600" dirty="0" smtClean="0"/>
              <a:t>&gt;&gt;&gt;&gt;  Hilfreich zur Umsetzung </a:t>
            </a:r>
            <a:r>
              <a:rPr lang="de-AT" sz="1600" dirty="0" smtClean="0">
                <a:hlinkClick r:id="rId6"/>
              </a:rPr>
              <a:t>der damalige ausführliche LP-Kommentartext  &gt;&gt;</a:t>
            </a:r>
            <a:r>
              <a:rPr lang="de-AT" sz="1600" dirty="0" smtClean="0"/>
              <a:t>&gt;&gt;</a:t>
            </a:r>
            <a:endParaRPr lang="de-AT" dirty="0"/>
          </a:p>
        </p:txBody>
      </p:sp>
      <p:sp>
        <p:nvSpPr>
          <p:cNvPr id="12" name="Textfeld 11"/>
          <p:cNvSpPr txBox="1"/>
          <p:nvPr/>
        </p:nvSpPr>
        <p:spPr>
          <a:xfrm>
            <a:off x="4716016" y="2780928"/>
            <a:ext cx="4104456" cy="2031325"/>
          </a:xfrm>
          <a:prstGeom prst="rect">
            <a:avLst/>
          </a:prstGeom>
          <a:noFill/>
        </p:spPr>
        <p:txBody>
          <a:bodyPr wrap="square" rtlCol="0">
            <a:spAutoFit/>
          </a:bodyPr>
          <a:lstStyle/>
          <a:p>
            <a:r>
              <a:rPr lang="de-AT" i="1" dirty="0" smtClean="0"/>
              <a:t>Zeile 97 f:</a:t>
            </a:r>
          </a:p>
          <a:p>
            <a:r>
              <a:rPr lang="de-AT" i="1" dirty="0" smtClean="0"/>
              <a:t>Geomedien (das sind digitale und analoge Medien mit ortsbezogenen Daten) werden zum Erschließen, Produzieren und Kommunizieren</a:t>
            </a:r>
          </a:p>
          <a:p>
            <a:r>
              <a:rPr lang="de-AT" i="1" dirty="0" smtClean="0"/>
              <a:t>von geographischen und wirtschaftlichen Inhalten eingesetzt</a:t>
            </a:r>
            <a:endParaRPr lang="de-AT" dirty="0"/>
          </a:p>
        </p:txBody>
      </p:sp>
      <p:sp>
        <p:nvSpPr>
          <p:cNvPr id="13" name="Textfeld 12"/>
          <p:cNvSpPr txBox="1"/>
          <p:nvPr/>
        </p:nvSpPr>
        <p:spPr>
          <a:xfrm>
            <a:off x="4716016" y="4725144"/>
            <a:ext cx="4104456" cy="1754326"/>
          </a:xfrm>
          <a:prstGeom prst="rect">
            <a:avLst/>
          </a:prstGeom>
          <a:noFill/>
        </p:spPr>
        <p:txBody>
          <a:bodyPr wrap="square" rtlCol="0">
            <a:spAutoFit/>
          </a:bodyPr>
          <a:lstStyle/>
          <a:p>
            <a:r>
              <a:rPr lang="de-AT" b="1" i="1" dirty="0" smtClean="0"/>
              <a:t>Zentrale </a:t>
            </a:r>
            <a:r>
              <a:rPr lang="de-AT" b="1" i="1" dirty="0" err="1" smtClean="0"/>
              <a:t>fachl</a:t>
            </a:r>
            <a:r>
              <a:rPr lang="de-AT" b="1" i="1" dirty="0" smtClean="0"/>
              <a:t>. KONZEPTE  </a:t>
            </a:r>
            <a:r>
              <a:rPr lang="de-AT" i="1" dirty="0" smtClean="0"/>
              <a:t>(Zeile 190 ff):</a:t>
            </a:r>
          </a:p>
          <a:p>
            <a:r>
              <a:rPr lang="de-AT" i="1" dirty="0" smtClean="0"/>
              <a:t>Maßstabsbezug.... Containerraum incl. Lagebeziehungen – Wahrnehmungsraum ...durch Handlungen ges. konstruierte („gemachte“)  Raum  </a:t>
            </a:r>
          </a:p>
          <a:p>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332656"/>
            <a:ext cx="8280920" cy="461665"/>
          </a:xfrm>
          <a:prstGeom prst="rect">
            <a:avLst/>
          </a:prstGeom>
          <a:noFill/>
        </p:spPr>
        <p:txBody>
          <a:bodyPr wrap="square" rtlCol="0">
            <a:spAutoFit/>
          </a:bodyPr>
          <a:lstStyle/>
          <a:p>
            <a:r>
              <a:rPr lang="de-AT" sz="2400" b="1" dirty="0" smtClean="0">
                <a:solidFill>
                  <a:srgbClr val="FF0000"/>
                </a:solidFill>
              </a:rPr>
              <a:t>Ein    E R S T E S    R E S Ü M E </a:t>
            </a:r>
            <a:r>
              <a:rPr lang="de-AT" sz="2400" b="1" dirty="0" err="1" smtClean="0">
                <a:solidFill>
                  <a:srgbClr val="FF0000"/>
                </a:solidFill>
              </a:rPr>
              <a:t>E</a:t>
            </a:r>
            <a:r>
              <a:rPr lang="de-AT" sz="2400" b="1" dirty="0" smtClean="0">
                <a:solidFill>
                  <a:srgbClr val="FF0000"/>
                </a:solidFill>
              </a:rPr>
              <a:t>    für den Unterricht   dazu: </a:t>
            </a:r>
            <a:endParaRPr lang="de-AT" sz="2400" b="1" dirty="0">
              <a:solidFill>
                <a:srgbClr val="FF0000"/>
              </a:solidFill>
            </a:endParaRPr>
          </a:p>
        </p:txBody>
      </p:sp>
      <p:sp>
        <p:nvSpPr>
          <p:cNvPr id="6" name="Textfeld 5"/>
          <p:cNvSpPr txBox="1"/>
          <p:nvPr/>
        </p:nvSpPr>
        <p:spPr>
          <a:xfrm>
            <a:off x="899592" y="908720"/>
            <a:ext cx="7992888" cy="954107"/>
          </a:xfrm>
          <a:prstGeom prst="rect">
            <a:avLst/>
          </a:prstGeom>
          <a:noFill/>
        </p:spPr>
        <p:txBody>
          <a:bodyPr wrap="square" rtlCol="0">
            <a:spAutoFit/>
          </a:bodyPr>
          <a:lstStyle/>
          <a:p>
            <a:r>
              <a:rPr lang="de-AT" sz="2000" b="1" dirty="0" smtClean="0"/>
              <a:t>I n d u k t i v      </a:t>
            </a:r>
            <a:r>
              <a:rPr lang="de-AT" dirty="0" smtClean="0"/>
              <a:t>d.h.  über die bei der Erarbeitung </a:t>
            </a:r>
            <a:r>
              <a:rPr lang="de-AT" dirty="0" err="1" smtClean="0"/>
              <a:t>enstehenden</a:t>
            </a:r>
            <a:r>
              <a:rPr lang="de-AT" dirty="0" smtClean="0"/>
              <a:t> Assoziationen</a:t>
            </a:r>
          </a:p>
          <a:p>
            <a:r>
              <a:rPr lang="de-AT" dirty="0" smtClean="0"/>
              <a:t>                       denn „der </a:t>
            </a:r>
            <a:r>
              <a:rPr lang="de-AT" dirty="0" err="1" smtClean="0"/>
              <a:t>Fliegenschiß</a:t>
            </a:r>
            <a:r>
              <a:rPr lang="de-AT" dirty="0" smtClean="0"/>
              <a:t> auf dem Papier“ (sprich Karte)  ist abstrakt und </a:t>
            </a:r>
          </a:p>
          <a:p>
            <a:r>
              <a:rPr lang="de-AT" dirty="0" smtClean="0"/>
              <a:t>                    sagt zunächst gar nichts, bzw die Kinder haben dazu keine Vorstellungen</a:t>
            </a:r>
            <a:endParaRPr lang="de-AT" dirty="0"/>
          </a:p>
        </p:txBody>
      </p:sp>
      <p:sp>
        <p:nvSpPr>
          <p:cNvPr id="7" name="Textfeld 6"/>
          <p:cNvSpPr txBox="1"/>
          <p:nvPr/>
        </p:nvSpPr>
        <p:spPr>
          <a:xfrm>
            <a:off x="611560" y="1916832"/>
            <a:ext cx="8352928" cy="1785104"/>
          </a:xfrm>
          <a:prstGeom prst="rect">
            <a:avLst/>
          </a:prstGeom>
          <a:noFill/>
        </p:spPr>
        <p:txBody>
          <a:bodyPr wrap="square" rtlCol="0">
            <a:spAutoFit/>
          </a:bodyPr>
          <a:lstStyle/>
          <a:p>
            <a:r>
              <a:rPr lang="de-AT" sz="2000" b="1" dirty="0" smtClean="0"/>
              <a:t>a u f b a u e n d    &amp;  v e r d i c h t e n d</a:t>
            </a:r>
            <a:r>
              <a:rPr lang="de-AT" sz="2000" dirty="0" smtClean="0"/>
              <a:t>   über die Beispiele, die verortet werden</a:t>
            </a:r>
          </a:p>
          <a:p>
            <a:endParaRPr lang="de-AT" dirty="0" smtClean="0"/>
          </a:p>
          <a:p>
            <a:r>
              <a:rPr lang="de-AT" i="1" dirty="0" smtClean="0"/>
              <a:t>   Anm.:   wir müssen akzeptieren, dass es- so der Didaktiker Schmidt-Wulffen -  </a:t>
            </a:r>
          </a:p>
          <a:p>
            <a:r>
              <a:rPr lang="de-AT" i="1" dirty="0" smtClean="0"/>
              <a:t>      „Höhen des Wissens und  Täler des Nichtwissens bzw weiße Flecken bei den </a:t>
            </a:r>
            <a:r>
              <a:rPr lang="de-AT" i="1" dirty="0" err="1" smtClean="0"/>
              <a:t>SuS</a:t>
            </a:r>
            <a:r>
              <a:rPr lang="de-AT" i="1" dirty="0" smtClean="0"/>
              <a:t> gibt“</a:t>
            </a:r>
          </a:p>
          <a:p>
            <a:endParaRPr lang="de-AT" sz="1400" i="1" dirty="0" smtClean="0"/>
          </a:p>
          <a:p>
            <a:r>
              <a:rPr lang="de-AT" i="1" dirty="0" smtClean="0"/>
              <a:t>     und      AKTUELLES, .... öfter Wiederholtes .... nachhaltiger „sitzt“</a:t>
            </a:r>
            <a:endParaRPr lang="de-AT" i="1" dirty="0"/>
          </a:p>
        </p:txBody>
      </p:sp>
      <p:sp>
        <p:nvSpPr>
          <p:cNvPr id="8" name="Textfeld 7"/>
          <p:cNvSpPr txBox="1"/>
          <p:nvPr/>
        </p:nvSpPr>
        <p:spPr>
          <a:xfrm>
            <a:off x="467544" y="3717032"/>
            <a:ext cx="8676456" cy="1169551"/>
          </a:xfrm>
          <a:prstGeom prst="rect">
            <a:avLst/>
          </a:prstGeom>
          <a:noFill/>
        </p:spPr>
        <p:txBody>
          <a:bodyPr wrap="square" rtlCol="0">
            <a:spAutoFit/>
          </a:bodyPr>
          <a:lstStyle/>
          <a:p>
            <a:r>
              <a:rPr lang="de-AT" sz="2000" b="1" dirty="0" smtClean="0"/>
              <a:t>WISSEN  -   ORDNUNGSVORSTELLUNGEN  -    FERTIGKEITEN   </a:t>
            </a:r>
            <a:r>
              <a:rPr lang="de-AT" sz="2000" i="1" dirty="0" smtClean="0"/>
              <a:t>(s.o.)</a:t>
            </a:r>
          </a:p>
          <a:p>
            <a:r>
              <a:rPr lang="de-AT" sz="2000" i="1" dirty="0" smtClean="0"/>
              <a:t>         </a:t>
            </a:r>
            <a:r>
              <a:rPr lang="de-AT" sz="2000" b="1" i="1" dirty="0" smtClean="0"/>
              <a:t>g l e i c h r a n g i g     </a:t>
            </a:r>
            <a:r>
              <a:rPr lang="de-AT" sz="2000" i="1" dirty="0" smtClean="0"/>
              <a:t>zu verstehen / anzustreben sind !</a:t>
            </a:r>
            <a:r>
              <a:rPr lang="de-AT" sz="2000" dirty="0" smtClean="0"/>
              <a:t>  </a:t>
            </a:r>
          </a:p>
          <a:p>
            <a:endParaRPr lang="de-AT" sz="1000" dirty="0" smtClean="0"/>
          </a:p>
          <a:p>
            <a:r>
              <a:rPr lang="de-AT" sz="2000" dirty="0" smtClean="0"/>
              <a:t> </a:t>
            </a:r>
            <a:r>
              <a:rPr lang="de-AT" sz="1600" dirty="0" smtClean="0"/>
              <a:t>Abfolge: </a:t>
            </a:r>
            <a:r>
              <a:rPr lang="de-AT" sz="2000" dirty="0" smtClean="0"/>
              <a:t>Atlas/Schulbuch – (Stadt)Plan – Straßenkarte – ÖK 50/25V –Geobrowser... </a:t>
            </a:r>
            <a:endParaRPr lang="de-AT" sz="2000" dirty="0"/>
          </a:p>
        </p:txBody>
      </p:sp>
      <p:sp>
        <p:nvSpPr>
          <p:cNvPr id="9" name="Textfeld 8"/>
          <p:cNvSpPr txBox="1"/>
          <p:nvPr/>
        </p:nvSpPr>
        <p:spPr>
          <a:xfrm>
            <a:off x="467544" y="5157192"/>
            <a:ext cx="8676456" cy="1100301"/>
          </a:xfrm>
          <a:prstGeom prst="rect">
            <a:avLst/>
          </a:prstGeom>
          <a:solidFill>
            <a:schemeClr val="bg1">
              <a:lumMod val="95000"/>
            </a:schemeClr>
          </a:solidFill>
        </p:spPr>
        <p:txBody>
          <a:bodyPr wrap="square" rtlCol="0">
            <a:spAutoFit/>
          </a:bodyPr>
          <a:lstStyle/>
          <a:p>
            <a:r>
              <a:rPr lang="de-AT" i="1" dirty="0" smtClean="0"/>
              <a:t>Dazu Beispiele bei </a:t>
            </a:r>
            <a:r>
              <a:rPr lang="de-AT" dirty="0" smtClean="0">
                <a:hlinkClick r:id="rId5"/>
              </a:rPr>
              <a:t>https://fachportal.ph-noe.ac.at/gwk/best-practice/</a:t>
            </a:r>
            <a:r>
              <a:rPr lang="de-AT" b="1" dirty="0" smtClean="0">
                <a:hlinkClick r:id="rId5"/>
              </a:rPr>
              <a:t>unterrichtsideen</a:t>
            </a:r>
            <a:r>
              <a:rPr lang="de-AT" dirty="0" smtClean="0"/>
              <a:t> &gt;&gt;</a:t>
            </a:r>
          </a:p>
          <a:p>
            <a:endParaRPr lang="de-AT" sz="900" dirty="0" smtClean="0"/>
          </a:p>
          <a:p>
            <a:r>
              <a:rPr lang="de-AT" sz="1200" dirty="0" smtClean="0">
                <a:hlinkClick r:id="rId6"/>
              </a:rPr>
              <a:t>https://fachportal.ph-noe.ac.at/fileadmin/gwk/Forschung/</a:t>
            </a:r>
            <a:r>
              <a:rPr lang="de-AT" sz="1250" b="1" dirty="0" smtClean="0">
                <a:hlinkClick r:id="rId6"/>
              </a:rPr>
              <a:t>Moeglichkeiten_Aufbau_Raumvorstellungen</a:t>
            </a:r>
            <a:r>
              <a:rPr lang="de-AT" sz="1200" dirty="0" smtClean="0">
                <a:hlinkClick r:id="rId6"/>
              </a:rPr>
              <a:t>_Ch_Sitte_GWU_64_1996.pdf</a:t>
            </a:r>
            <a:endParaRPr lang="de-AT" sz="1200" dirty="0" smtClean="0"/>
          </a:p>
          <a:p>
            <a:endParaRPr lang="de-AT" sz="1200" dirty="0" smtClean="0"/>
          </a:p>
          <a:p>
            <a:r>
              <a:rPr lang="de-AT" sz="1200" dirty="0" smtClean="0">
                <a:hlinkClick r:id="rId7"/>
              </a:rPr>
              <a:t>http://fachportal.ph-noe.ac.at/fileadmin/gwk/Forschung/</a:t>
            </a:r>
            <a:r>
              <a:rPr lang="de-AT" sz="1400" b="1" dirty="0" smtClean="0">
                <a:hlinkClick r:id="rId7"/>
              </a:rPr>
              <a:t>Lernrampe_orientieren_</a:t>
            </a:r>
            <a:r>
              <a:rPr lang="de-AT" sz="1200" dirty="0" smtClean="0">
                <a:hlinkClick r:id="rId7"/>
              </a:rPr>
              <a:t>Sitte_Ch_in_WrSchrGeoundKarto_Bd20_2011.pdf</a:t>
            </a:r>
            <a:endParaRPr lang="de-AT"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332656"/>
            <a:ext cx="8532440" cy="769441"/>
          </a:xfrm>
          <a:prstGeom prst="rect">
            <a:avLst/>
          </a:prstGeom>
          <a:noFill/>
        </p:spPr>
        <p:txBody>
          <a:bodyPr wrap="square" rtlCol="0">
            <a:spAutoFit/>
          </a:bodyPr>
          <a:lstStyle/>
          <a:p>
            <a:r>
              <a:rPr lang="de-AT" sz="2000" b="1" dirty="0" smtClean="0"/>
              <a:t>E i n s c h u b :</a:t>
            </a:r>
          </a:p>
          <a:p>
            <a:r>
              <a:rPr lang="de-AT" sz="2000" b="1" dirty="0" smtClean="0">
                <a:solidFill>
                  <a:schemeClr val="accent3">
                    <a:lumMod val="75000"/>
                  </a:schemeClr>
                </a:solidFill>
              </a:rPr>
              <a:t>Heute  verwendete  </a:t>
            </a:r>
            <a:r>
              <a:rPr lang="de-AT" sz="2400" b="1" dirty="0" smtClean="0">
                <a:solidFill>
                  <a:schemeClr val="accent3">
                    <a:lumMod val="75000"/>
                  </a:schemeClr>
                </a:solidFill>
              </a:rPr>
              <a:t>R A U M B E G R I F </a:t>
            </a:r>
            <a:r>
              <a:rPr lang="de-AT" sz="2400" b="1" dirty="0" err="1" smtClean="0">
                <a:solidFill>
                  <a:schemeClr val="accent3">
                    <a:lumMod val="75000"/>
                  </a:schemeClr>
                </a:solidFill>
              </a:rPr>
              <a:t>F</a:t>
            </a:r>
            <a:r>
              <a:rPr lang="de-AT" sz="2400" b="1" dirty="0" smtClean="0">
                <a:solidFill>
                  <a:schemeClr val="accent3">
                    <a:lumMod val="75000"/>
                  </a:schemeClr>
                </a:solidFill>
              </a:rPr>
              <a:t> E</a:t>
            </a:r>
            <a:r>
              <a:rPr lang="de-AT" sz="2000" b="1" dirty="0" smtClean="0">
                <a:solidFill>
                  <a:schemeClr val="accent3">
                    <a:lumMod val="75000"/>
                  </a:schemeClr>
                </a:solidFill>
              </a:rPr>
              <a:t>    </a:t>
            </a:r>
            <a:r>
              <a:rPr lang="de-AT" i="1" dirty="0" smtClean="0"/>
              <a:t>&gt; siehe LP23 </a:t>
            </a:r>
            <a:r>
              <a:rPr lang="de-AT" i="1" dirty="0" err="1" smtClean="0"/>
              <a:t>zentr.fachl.Konzepte</a:t>
            </a:r>
            <a:r>
              <a:rPr lang="de-AT" i="1" dirty="0" smtClean="0"/>
              <a:t> &gt; </a:t>
            </a:r>
            <a:endParaRPr lang="de-AT" i="1" dirty="0"/>
          </a:p>
        </p:txBody>
      </p:sp>
      <p:sp>
        <p:nvSpPr>
          <p:cNvPr id="6" name="Textfeld 5"/>
          <p:cNvSpPr txBox="1"/>
          <p:nvPr/>
        </p:nvSpPr>
        <p:spPr>
          <a:xfrm>
            <a:off x="611560" y="1484784"/>
            <a:ext cx="8352928" cy="400110"/>
          </a:xfrm>
          <a:prstGeom prst="rect">
            <a:avLst/>
          </a:prstGeom>
          <a:noFill/>
        </p:spPr>
        <p:txBody>
          <a:bodyPr wrap="square" rtlCol="0">
            <a:spAutoFit/>
          </a:bodyPr>
          <a:lstStyle/>
          <a:p>
            <a:r>
              <a:rPr lang="de-AT" dirty="0" smtClean="0"/>
              <a:t>1</a:t>
            </a:r>
            <a:r>
              <a:rPr lang="de-AT" sz="2000" b="1" dirty="0" smtClean="0"/>
              <a:t>. CONTAINERRAUM      </a:t>
            </a:r>
            <a:r>
              <a:rPr lang="de-AT" dirty="0" smtClean="0"/>
              <a:t>.....   </a:t>
            </a:r>
            <a:r>
              <a:rPr lang="de-AT" i="1" dirty="0" smtClean="0"/>
              <a:t>„beschreiben“  (was dort nebeneinander liegt....</a:t>
            </a:r>
            <a:endParaRPr lang="de-AT" i="1" dirty="0"/>
          </a:p>
        </p:txBody>
      </p:sp>
      <p:sp>
        <p:nvSpPr>
          <p:cNvPr id="7" name="Textfeld 6"/>
          <p:cNvSpPr txBox="1"/>
          <p:nvPr/>
        </p:nvSpPr>
        <p:spPr>
          <a:xfrm>
            <a:off x="611560" y="1988840"/>
            <a:ext cx="8208912" cy="400110"/>
          </a:xfrm>
          <a:prstGeom prst="rect">
            <a:avLst/>
          </a:prstGeom>
          <a:noFill/>
        </p:spPr>
        <p:txBody>
          <a:bodyPr wrap="square" rtlCol="0">
            <a:spAutoFit/>
          </a:bodyPr>
          <a:lstStyle/>
          <a:p>
            <a:r>
              <a:rPr lang="de-AT" dirty="0" smtClean="0"/>
              <a:t>2.  </a:t>
            </a:r>
            <a:r>
              <a:rPr lang="de-AT" sz="2000" b="1" dirty="0" smtClean="0"/>
              <a:t>BEZIEHUNGSRAUM</a:t>
            </a:r>
            <a:r>
              <a:rPr lang="de-AT" dirty="0" smtClean="0"/>
              <a:t>   ..... „Zusammenhänge, </a:t>
            </a:r>
            <a:r>
              <a:rPr lang="de-AT" dirty="0" err="1" smtClean="0"/>
              <a:t>WiGeo</a:t>
            </a:r>
            <a:r>
              <a:rPr lang="de-AT" dirty="0" smtClean="0"/>
              <a:t>“ ....  </a:t>
            </a:r>
            <a:r>
              <a:rPr lang="de-AT" i="1" dirty="0" smtClean="0"/>
              <a:t>„analysieren / erklären“</a:t>
            </a:r>
            <a:endParaRPr lang="de-AT" i="1" dirty="0"/>
          </a:p>
        </p:txBody>
      </p:sp>
      <p:sp>
        <p:nvSpPr>
          <p:cNvPr id="8" name="Textfeld 7"/>
          <p:cNvSpPr txBox="1"/>
          <p:nvPr/>
        </p:nvSpPr>
        <p:spPr>
          <a:xfrm>
            <a:off x="611560" y="2492896"/>
            <a:ext cx="8208912" cy="677108"/>
          </a:xfrm>
          <a:prstGeom prst="rect">
            <a:avLst/>
          </a:prstGeom>
          <a:noFill/>
        </p:spPr>
        <p:txBody>
          <a:bodyPr wrap="square" rtlCol="0">
            <a:spAutoFit/>
          </a:bodyPr>
          <a:lstStyle/>
          <a:p>
            <a:pPr marL="342900" indent="-342900">
              <a:buAutoNum type="arabicPeriod" startAt="3"/>
            </a:pPr>
            <a:r>
              <a:rPr lang="de-AT" sz="2000" b="1" dirty="0" smtClean="0"/>
              <a:t>WAHRNEHMUNGSRAUM</a:t>
            </a:r>
            <a:r>
              <a:rPr lang="de-AT" dirty="0" smtClean="0"/>
              <a:t>....“Raum im Kopf“ ....</a:t>
            </a:r>
            <a:r>
              <a:rPr lang="de-AT" i="1" dirty="0" smtClean="0"/>
              <a:t> </a:t>
            </a:r>
          </a:p>
          <a:p>
            <a:pPr marL="342900" indent="-342900"/>
            <a:r>
              <a:rPr lang="de-AT" i="1" dirty="0" smtClean="0"/>
              <a:t>            „beschreiben / charakterisieren od. erläutern / interpretieren </a:t>
            </a:r>
            <a:r>
              <a:rPr lang="de-AT" i="1" dirty="0" err="1" smtClean="0"/>
              <a:t>od.u</a:t>
            </a:r>
            <a:r>
              <a:rPr lang="de-AT" i="1" dirty="0" smtClean="0"/>
              <a:t>. bewerten“....</a:t>
            </a:r>
            <a:endParaRPr lang="de-AT" dirty="0"/>
          </a:p>
        </p:txBody>
      </p:sp>
      <p:sp>
        <p:nvSpPr>
          <p:cNvPr id="10" name="Textfeld 9"/>
          <p:cNvSpPr txBox="1"/>
          <p:nvPr/>
        </p:nvSpPr>
        <p:spPr>
          <a:xfrm>
            <a:off x="683568" y="3140968"/>
            <a:ext cx="8280920" cy="954107"/>
          </a:xfrm>
          <a:prstGeom prst="rect">
            <a:avLst/>
          </a:prstGeom>
          <a:noFill/>
        </p:spPr>
        <p:txBody>
          <a:bodyPr wrap="square" rtlCol="0">
            <a:spAutoFit/>
          </a:bodyPr>
          <a:lstStyle/>
          <a:p>
            <a:r>
              <a:rPr lang="de-AT" dirty="0" smtClean="0"/>
              <a:t>4. </a:t>
            </a:r>
            <a:r>
              <a:rPr lang="de-AT" sz="2000" b="1" dirty="0" smtClean="0"/>
              <a:t>KONSTRUIERTER  RAUM</a:t>
            </a:r>
            <a:r>
              <a:rPr lang="de-AT" dirty="0" smtClean="0"/>
              <a:t>  ...(durch Medien, Images...)</a:t>
            </a:r>
          </a:p>
          <a:p>
            <a:r>
              <a:rPr lang="de-AT" dirty="0" smtClean="0"/>
              <a:t>          </a:t>
            </a:r>
            <a:r>
              <a:rPr lang="de-AT" i="1" dirty="0" smtClean="0"/>
              <a:t>„analysieren (aus welcher Rolle/Position/Hintergrund/Absicht?), vergleichen /</a:t>
            </a:r>
          </a:p>
          <a:p>
            <a:r>
              <a:rPr lang="de-AT" i="1" dirty="0" smtClean="0"/>
              <a:t>                                                                                                                /  bewerten“</a:t>
            </a:r>
            <a:endParaRPr lang="de-AT" i="1" dirty="0"/>
          </a:p>
        </p:txBody>
      </p:sp>
      <p:sp>
        <p:nvSpPr>
          <p:cNvPr id="11" name="Textfeld 10"/>
          <p:cNvSpPr txBox="1"/>
          <p:nvPr/>
        </p:nvSpPr>
        <p:spPr>
          <a:xfrm>
            <a:off x="323528" y="4077072"/>
            <a:ext cx="8820472" cy="2154436"/>
          </a:xfrm>
          <a:prstGeom prst="rect">
            <a:avLst/>
          </a:prstGeom>
          <a:solidFill>
            <a:schemeClr val="bg1">
              <a:lumMod val="95000"/>
            </a:schemeClr>
          </a:solidFill>
        </p:spPr>
        <p:txBody>
          <a:bodyPr wrap="square" rtlCol="0">
            <a:spAutoFit/>
          </a:bodyPr>
          <a:lstStyle/>
          <a:p>
            <a:r>
              <a:rPr lang="de-AT" dirty="0" smtClean="0"/>
              <a:t>Elementarisiert / konkretisiert  ...a m  B e i s p i e l   e i n e s   F u ß b a l </a:t>
            </a:r>
            <a:r>
              <a:rPr lang="de-AT" dirty="0" err="1" smtClean="0"/>
              <a:t>l</a:t>
            </a:r>
            <a:r>
              <a:rPr lang="de-AT" dirty="0" smtClean="0"/>
              <a:t> p l a t z e s.....</a:t>
            </a:r>
          </a:p>
          <a:p>
            <a:r>
              <a:rPr lang="de-AT" dirty="0" smtClean="0"/>
              <a:t>           vgl. </a:t>
            </a:r>
            <a:r>
              <a:rPr lang="de-AT" sz="1200" dirty="0" smtClean="0">
                <a:hlinkClick r:id="rId5"/>
              </a:rPr>
              <a:t>https://fachportal.ph-noe.ac.at/fileadmin/gwk/Forschung/RAUMBEGRIFFE_einfach_BEd_Dornhofer_2016_PHnoe.pdf</a:t>
            </a:r>
            <a:endParaRPr lang="de-AT" sz="1200" dirty="0" smtClean="0"/>
          </a:p>
          <a:p>
            <a:r>
              <a:rPr lang="de-AT" dirty="0" smtClean="0"/>
              <a:t>           bzw.  „geographischer“  mit  R1 </a:t>
            </a:r>
            <a:r>
              <a:rPr lang="de-AT" sz="1400" dirty="0" smtClean="0"/>
              <a:t>&amp;</a:t>
            </a:r>
            <a:r>
              <a:rPr lang="de-AT" dirty="0" smtClean="0"/>
              <a:t> R3   zu  1.Kl - Ziel  1.3....( 1.6)  ...</a:t>
            </a:r>
          </a:p>
          <a:p>
            <a:r>
              <a:rPr lang="de-AT" sz="1400" dirty="0" smtClean="0"/>
              <a:t>                       siehe U-Beispiele </a:t>
            </a:r>
            <a:r>
              <a:rPr lang="de-AT" sz="1400" dirty="0" smtClean="0">
                <a:hlinkClick r:id="rId6"/>
              </a:rPr>
              <a:t>https://fachportal.ph-noe.ac.at/sachunterricht/raum </a:t>
            </a:r>
            <a:r>
              <a:rPr lang="de-AT" sz="1400" dirty="0" err="1" smtClean="0">
                <a:hlinkClick r:id="rId6"/>
              </a:rPr>
              <a:t>re.unten</a:t>
            </a:r>
            <a:r>
              <a:rPr lang="de-AT" sz="1400" dirty="0" smtClean="0">
                <a:hlinkClick r:id="rId6"/>
              </a:rPr>
              <a:t>. ab M 4</a:t>
            </a:r>
            <a:r>
              <a:rPr lang="de-AT" sz="1400" dirty="0" smtClean="0"/>
              <a:t>, M 8, ..M 11....ff...</a:t>
            </a:r>
          </a:p>
          <a:p>
            <a:r>
              <a:rPr lang="de-AT" dirty="0" smtClean="0"/>
              <a:t>                                                              R 1 – R 4   bei  2.6 (Verkehr) ...</a:t>
            </a:r>
          </a:p>
          <a:p>
            <a:pPr marL="901700"/>
            <a:r>
              <a:rPr lang="de-AT" dirty="0" smtClean="0"/>
              <a:t>                              oder...am Beispiel  Tourismus (3.Kl)     oder    Länder (4.Kl) etc.... </a:t>
            </a:r>
            <a:r>
              <a:rPr lang="de-AT" sz="1200" dirty="0" smtClean="0">
                <a:hlinkClick r:id="rId7"/>
              </a:rPr>
              <a:t>https://gwb.schule.at/pluginfile.php/32329/mod_resource/content/6/Wardenga_Ute_Raeume_der_Geographie_und_zu_Raumbegriffen_im_Unterricht_WN_120_2002.pdf</a:t>
            </a:r>
            <a:r>
              <a:rPr lang="de-AT" dirty="0" smtClean="0"/>
              <a:t> </a:t>
            </a:r>
            <a:r>
              <a:rPr lang="de-AT" sz="1200" dirty="0" smtClean="0"/>
              <a:t>&gt;&gt;&gt;  auf  letzten 2 Seiten !!!!</a:t>
            </a:r>
            <a:r>
              <a:rPr lang="de-AT" dirty="0" smtClean="0"/>
              <a:t>                    </a:t>
            </a:r>
            <a:endParaRPr lang="de-AT" dirty="0"/>
          </a:p>
        </p:txBody>
      </p:sp>
      <p:sp>
        <p:nvSpPr>
          <p:cNvPr id="13" name="Textfeld 12"/>
          <p:cNvSpPr txBox="1"/>
          <p:nvPr/>
        </p:nvSpPr>
        <p:spPr>
          <a:xfrm>
            <a:off x="1475656" y="1052736"/>
            <a:ext cx="7668344" cy="400110"/>
          </a:xfrm>
          <a:prstGeom prst="rect">
            <a:avLst/>
          </a:prstGeom>
          <a:solidFill>
            <a:schemeClr val="accent5">
              <a:lumMod val="20000"/>
              <a:lumOff val="80000"/>
            </a:schemeClr>
          </a:solidFill>
        </p:spPr>
        <p:txBody>
          <a:bodyPr wrap="square" rtlCol="0">
            <a:spAutoFit/>
          </a:bodyPr>
          <a:lstStyle/>
          <a:p>
            <a:r>
              <a:rPr lang="de-AT" sz="2000" b="1" i="1" dirty="0" smtClean="0"/>
              <a:t>&gt; sic !</a:t>
            </a:r>
            <a:r>
              <a:rPr lang="de-AT" sz="2000" b="1" dirty="0" smtClean="0"/>
              <a:t>  </a:t>
            </a:r>
            <a:r>
              <a:rPr lang="de-AT" sz="2000" dirty="0" smtClean="0"/>
              <a:t>Man kann das Konzept auch OHNE Raum für Wirtschaft nehmen! </a:t>
            </a:r>
            <a:endParaRPr lang="de-A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P spid="13"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2829</Words>
  <Application>Microsoft Office PowerPoint</Application>
  <PresentationFormat>Bildschirmpräsentation (4:3)</PresentationFormat>
  <Paragraphs>322</Paragraphs>
  <Slides>22</Slides>
  <Notes>0</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Kerstin Sitte</dc:creator>
  <cp:lastModifiedBy>Kerstin Sitte</cp:lastModifiedBy>
  <cp:revision>128</cp:revision>
  <dcterms:created xsi:type="dcterms:W3CDTF">2023-03-25T02:39:04Z</dcterms:created>
  <dcterms:modified xsi:type="dcterms:W3CDTF">2023-03-26T22:39:09Z</dcterms:modified>
</cp:coreProperties>
</file>